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279" r:id="rId4"/>
    <p:sldId id="280" r:id="rId5"/>
    <p:sldId id="277" r:id="rId6"/>
    <p:sldId id="257" r:id="rId7"/>
    <p:sldId id="275" r:id="rId8"/>
    <p:sldId id="276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78EF8-35F8-4221-BA39-EA32FF3213B0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7D006-0D4C-465C-87B9-1A9F365879D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955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nl-B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3643" y="8684826"/>
            <a:ext cx="2972724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166" tIns="43583" rIns="87166" bIns="43583" anchor="b"/>
          <a:lstStyle/>
          <a:p>
            <a:pPr algn="r"/>
            <a:fld id="{A37B8BE5-6FAB-4D30-A796-065C4B0CFE7B}" type="slidenum">
              <a:rPr lang="nl-NL" sz="110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pPr algn="r"/>
              <a:t>8</a:t>
            </a:fld>
            <a:endParaRPr lang="nl-NL" sz="110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115019"/>
          </a:xfrm>
          <a:noFill/>
          <a:ln w="9525"/>
        </p:spPr>
        <p:txBody>
          <a:bodyPr lIns="91440" tIns="45720" rIns="91440" bIns="45720"/>
          <a:lstStyle/>
          <a:p>
            <a:pPr defTabSz="914400" eaLnBrk="1" hangingPunct="1"/>
            <a:endParaRPr 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149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249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494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97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226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591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828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821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343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814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172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920C7-07B8-4572-A67D-62FCF14A9D47}" type="datetimeFigureOut">
              <a:rPr lang="nl-BE" smtClean="0"/>
              <a:t>20/01/18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BED5E-DD84-47D3-B5C8-8DFE0F8AC27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340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Sharing</a:t>
            </a:r>
            <a:r>
              <a:rPr lang="nl-BE" dirty="0" smtClean="0"/>
              <a:t> information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7206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1. </a:t>
            </a:r>
            <a:r>
              <a:rPr lang="nl-BE" dirty="0" err="1" smtClean="0"/>
              <a:t>Cry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help </a:t>
            </a:r>
            <a:r>
              <a:rPr lang="nl-BE" dirty="0" err="1" smtClean="0"/>
              <a:t>heard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14488578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18002006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186306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13131474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050" name="Picture 2" descr="http://comps.canstockphoto.com/can-stock-photo_csp76424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242" y="2234462"/>
            <a:ext cx="951341" cy="119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9  or second day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461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2. </a:t>
            </a:r>
            <a:r>
              <a:rPr lang="nl-BE" dirty="0" err="1" smtClean="0"/>
              <a:t>Internal</a:t>
            </a:r>
            <a:r>
              <a:rPr lang="nl-BE" dirty="0" smtClean="0"/>
              <a:t> consult 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2721395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Pijl in vier richtingen 17"/>
          <p:cNvSpPr/>
          <p:nvPr/>
        </p:nvSpPr>
        <p:spPr>
          <a:xfrm>
            <a:off x="2457966" y="3227570"/>
            <a:ext cx="415269" cy="61357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18002006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186306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13131474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" descr="http://comps.canstockphoto.com/can-stock-photo_csp76424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242" y="2234462"/>
            <a:ext cx="951341" cy="119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59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3. </a:t>
            </a:r>
            <a:r>
              <a:rPr lang="nl-BE" dirty="0" err="1" smtClean="0"/>
              <a:t>External</a:t>
            </a:r>
            <a:r>
              <a:rPr lang="nl-BE" dirty="0" smtClean="0"/>
              <a:t> </a:t>
            </a:r>
            <a:r>
              <a:rPr lang="nl-BE" dirty="0" err="1" smtClean="0"/>
              <a:t>advice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2721395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Pijl in vier richtingen 16"/>
          <p:cNvSpPr/>
          <p:nvPr/>
        </p:nvSpPr>
        <p:spPr>
          <a:xfrm rot="18868481">
            <a:off x="3413250" y="2186965"/>
            <a:ext cx="1343684" cy="1331485"/>
          </a:xfrm>
          <a:prstGeom prst="quad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Pijl in vier richtingen 17"/>
          <p:cNvSpPr/>
          <p:nvPr/>
        </p:nvSpPr>
        <p:spPr>
          <a:xfrm>
            <a:off x="2457966" y="3227570"/>
            <a:ext cx="415269" cy="61357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18002006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186306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13131474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4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4. </a:t>
            </a:r>
            <a:r>
              <a:rPr lang="nl-BE" dirty="0" err="1" smtClean="0"/>
              <a:t>Transmit</a:t>
            </a:r>
            <a:r>
              <a:rPr lang="nl-BE" dirty="0" smtClean="0"/>
              <a:t> </a:t>
            </a:r>
            <a:r>
              <a:rPr lang="nl-BE" dirty="0" err="1" smtClean="0"/>
              <a:t>coordination</a:t>
            </a:r>
            <a:r>
              <a:rPr lang="nl-BE" dirty="0" smtClean="0"/>
              <a:t>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needed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13377355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7926223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186306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6992081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04763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IJL-OMHOOG en -OMLAAG 3"/>
          <p:cNvSpPr/>
          <p:nvPr/>
        </p:nvSpPr>
        <p:spPr>
          <a:xfrm>
            <a:off x="2282797" y="2631090"/>
            <a:ext cx="206493" cy="65389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PIJL-LINKS en -RECHTS 5"/>
          <p:cNvSpPr/>
          <p:nvPr/>
        </p:nvSpPr>
        <p:spPr>
          <a:xfrm>
            <a:off x="3657557" y="4088681"/>
            <a:ext cx="919794" cy="17130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57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5.Specialised </a:t>
            </a:r>
            <a:r>
              <a:rPr lang="nl-BE" dirty="0" err="1" smtClean="0"/>
              <a:t>advice</a:t>
            </a:r>
            <a:r>
              <a:rPr lang="nl-BE" dirty="0" smtClean="0"/>
              <a:t> or transmission 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14241497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7435606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26375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7883308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IJL-LINKS, -RECHTS EN -OMHOOG 3"/>
          <p:cNvSpPr/>
          <p:nvPr/>
        </p:nvSpPr>
        <p:spPr>
          <a:xfrm rot="3288157">
            <a:off x="3599193" y="2263135"/>
            <a:ext cx="1126181" cy="145359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761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6. Keep contact as a team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15075187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Pijl in vier richtingen 16"/>
          <p:cNvSpPr/>
          <p:nvPr/>
        </p:nvSpPr>
        <p:spPr>
          <a:xfrm rot="18868481">
            <a:off x="3670882" y="2346178"/>
            <a:ext cx="972107" cy="93610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Pijl in vier richtingen 17"/>
          <p:cNvSpPr/>
          <p:nvPr/>
        </p:nvSpPr>
        <p:spPr>
          <a:xfrm>
            <a:off x="2457966" y="3227570"/>
            <a:ext cx="415269" cy="61357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7399403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2622045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7778134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7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92210" y="5381932"/>
            <a:ext cx="7200799" cy="70609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7. </a:t>
            </a:r>
            <a:r>
              <a:rPr lang="nl-BE" dirty="0" err="1" smtClean="0"/>
              <a:t>If</a:t>
            </a:r>
            <a:r>
              <a:rPr lang="nl-BE" dirty="0" smtClean="0"/>
              <a:t> </a:t>
            </a:r>
            <a:r>
              <a:rPr lang="nl-BE" dirty="0" err="1" smtClean="0"/>
              <a:t>needed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 smtClean="0"/>
              <a:t>client</a:t>
            </a:r>
            <a:r>
              <a:rPr lang="nl-BE" dirty="0" smtClean="0"/>
              <a:t>, </a:t>
            </a:r>
            <a:r>
              <a:rPr lang="nl-BE" dirty="0" err="1" smtClean="0"/>
              <a:t>immediate</a:t>
            </a:r>
            <a:r>
              <a:rPr lang="nl-BE" dirty="0" smtClean="0"/>
              <a:t> assessment or joint </a:t>
            </a:r>
            <a:r>
              <a:rPr lang="nl-BE" dirty="0" err="1" smtClean="0"/>
              <a:t>decision</a:t>
            </a:r>
            <a:r>
              <a:rPr lang="nl-BE" dirty="0" smtClean="0"/>
              <a:t> </a:t>
            </a:r>
            <a:r>
              <a:rPr lang="nl-BE" dirty="0" err="1" smtClean="0"/>
              <a:t>involve</a:t>
            </a:r>
            <a:r>
              <a:rPr lang="nl-BE" dirty="0" smtClean="0"/>
              <a:t> </a:t>
            </a:r>
            <a:r>
              <a:rPr lang="nl-BE" dirty="0" err="1" smtClean="0"/>
              <a:t>law</a:t>
            </a:r>
            <a:r>
              <a:rPr lang="nl-BE" dirty="0" smtClean="0"/>
              <a:t> </a:t>
            </a:r>
            <a:r>
              <a:rPr lang="nl-BE" dirty="0" err="1" smtClean="0"/>
              <a:t>enforcement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14980181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259632" y="1124744"/>
            <a:ext cx="5472608" cy="352839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Pijl in vier richtingen 16"/>
          <p:cNvSpPr/>
          <p:nvPr/>
        </p:nvSpPr>
        <p:spPr>
          <a:xfrm rot="18868481">
            <a:off x="3670882" y="2346178"/>
            <a:ext cx="972107" cy="93610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Pijl in vier richtingen 17"/>
          <p:cNvSpPr/>
          <p:nvPr/>
        </p:nvSpPr>
        <p:spPr>
          <a:xfrm>
            <a:off x="2457966" y="3227570"/>
            <a:ext cx="415269" cy="61357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8353494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2673201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7321048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7735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Rechthoek 27"/>
          <p:cNvSpPr/>
          <p:nvPr/>
        </p:nvSpPr>
        <p:spPr>
          <a:xfrm>
            <a:off x="107504" y="1031270"/>
            <a:ext cx="8696424" cy="57977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chair"/>
          <p:cNvSpPr>
            <a:spLocks noEditPoints="1" noChangeArrowheads="1"/>
          </p:cNvSpPr>
          <p:nvPr/>
        </p:nvSpPr>
        <p:spPr bwMode="auto">
          <a:xfrm rot="4462832" flipV="1">
            <a:off x="1857963" y="349191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hair"/>
          <p:cNvSpPr>
            <a:spLocks noEditPoints="1" noChangeArrowheads="1"/>
          </p:cNvSpPr>
          <p:nvPr/>
        </p:nvSpPr>
        <p:spPr bwMode="auto">
          <a:xfrm rot="8438852">
            <a:off x="2595898" y="388028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o travel pc\Documents\2013\IFG\ifg PACKARD BELL EIND DEC 2013\bijeenkomst 14 feb\Nieuwe map\GERECHTS WEEGSCHA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208" y="3379448"/>
            <a:ext cx="1667397" cy="235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eo travel pc\Documents\2013\IFG\ifg PACKARD BELL EIND DEC 2013\bijeenkomst 14 feb\Nieuwe map\leuke-politieagent-67718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390" y="1290436"/>
            <a:ext cx="1167034" cy="1904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5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Conclusions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 smtClean="0"/>
              <a:t>Be </a:t>
            </a:r>
            <a:r>
              <a:rPr lang="nl-BE" sz="2800" dirty="0" err="1" smtClean="0"/>
              <a:t>aware</a:t>
            </a:r>
            <a:r>
              <a:rPr lang="nl-BE" sz="2800" dirty="0" smtClean="0"/>
              <a:t> of different </a:t>
            </a:r>
            <a:r>
              <a:rPr lang="nl-BE" sz="2800" dirty="0" err="1" smtClean="0"/>
              <a:t>rules</a:t>
            </a:r>
            <a:r>
              <a:rPr lang="nl-BE" sz="2800" dirty="0" smtClean="0"/>
              <a:t> in different sectors of care</a:t>
            </a:r>
          </a:p>
          <a:p>
            <a:r>
              <a:rPr lang="nl-BE" sz="2800" dirty="0" smtClean="0"/>
              <a:t>Be </a:t>
            </a:r>
            <a:r>
              <a:rPr lang="nl-BE" sz="2800" dirty="0" err="1" smtClean="0"/>
              <a:t>aware</a:t>
            </a:r>
            <a:r>
              <a:rPr lang="nl-BE" sz="2800" dirty="0" smtClean="0"/>
              <a:t> of </a:t>
            </a:r>
            <a:r>
              <a:rPr lang="nl-BE" sz="2800" dirty="0" err="1" smtClean="0"/>
              <a:t>need</a:t>
            </a:r>
            <a:r>
              <a:rPr lang="nl-BE" sz="2800" dirty="0" smtClean="0"/>
              <a:t> </a:t>
            </a:r>
            <a:r>
              <a:rPr lang="nl-BE" sz="2800" dirty="0" err="1" smtClean="0"/>
              <a:t>for</a:t>
            </a:r>
            <a:r>
              <a:rPr lang="nl-BE" sz="2800" dirty="0" smtClean="0"/>
              <a:t> protocol </a:t>
            </a:r>
            <a:r>
              <a:rPr lang="nl-BE" sz="2800" dirty="0" err="1" smtClean="0"/>
              <a:t>for</a:t>
            </a:r>
            <a:r>
              <a:rPr lang="nl-BE" sz="2800" dirty="0" smtClean="0"/>
              <a:t> </a:t>
            </a:r>
            <a:r>
              <a:rPr lang="nl-BE" sz="2800" dirty="0" err="1" smtClean="0"/>
              <a:t>communication</a:t>
            </a:r>
            <a:r>
              <a:rPr lang="nl-BE" sz="2800" dirty="0" smtClean="0"/>
              <a:t> </a:t>
            </a:r>
            <a:r>
              <a:rPr lang="nl-BE" sz="2800" dirty="0" err="1" smtClean="0"/>
              <a:t>beteen</a:t>
            </a:r>
            <a:r>
              <a:rPr lang="nl-BE" sz="2800" dirty="0" smtClean="0"/>
              <a:t> </a:t>
            </a:r>
            <a:r>
              <a:rPr lang="nl-BE" sz="2800" dirty="0" err="1" smtClean="0"/>
              <a:t>law</a:t>
            </a:r>
            <a:r>
              <a:rPr lang="nl-BE" sz="2800" dirty="0" smtClean="0"/>
              <a:t> </a:t>
            </a:r>
            <a:r>
              <a:rPr lang="nl-BE" sz="2800" dirty="0" err="1" smtClean="0"/>
              <a:t>enforcement</a:t>
            </a:r>
            <a:r>
              <a:rPr lang="nl-BE" sz="2800" dirty="0" smtClean="0"/>
              <a:t> </a:t>
            </a:r>
            <a:r>
              <a:rPr lang="nl-BE" sz="2800" dirty="0" err="1" smtClean="0"/>
              <a:t>and</a:t>
            </a:r>
            <a:r>
              <a:rPr lang="nl-BE" sz="2800" dirty="0" smtClean="0"/>
              <a:t> care sectors</a:t>
            </a:r>
          </a:p>
          <a:p>
            <a:r>
              <a:rPr lang="nl-BE" sz="2800" dirty="0" err="1" smtClean="0"/>
              <a:t>Mandatory</a:t>
            </a:r>
            <a:r>
              <a:rPr lang="nl-BE" sz="2800" dirty="0" smtClean="0"/>
              <a:t> </a:t>
            </a:r>
            <a:r>
              <a:rPr lang="nl-BE" sz="2800" dirty="0" err="1" smtClean="0"/>
              <a:t>reporting</a:t>
            </a:r>
            <a:r>
              <a:rPr lang="nl-BE" sz="2800" dirty="0" smtClean="0"/>
              <a:t> </a:t>
            </a:r>
            <a:r>
              <a:rPr lang="nl-BE" sz="2800" dirty="0" err="1" smtClean="0"/>
              <a:t>unacceptable</a:t>
            </a:r>
            <a:r>
              <a:rPr lang="nl-BE" sz="2800" dirty="0" smtClean="0"/>
              <a:t> (WHO 2013)</a:t>
            </a:r>
          </a:p>
          <a:p>
            <a:r>
              <a:rPr lang="nl-BE" sz="2800" dirty="0" smtClean="0"/>
              <a:t>Information </a:t>
            </a:r>
            <a:r>
              <a:rPr lang="nl-BE" sz="2800" dirty="0" err="1" smtClean="0"/>
              <a:t>technology</a:t>
            </a:r>
            <a:r>
              <a:rPr lang="nl-BE" sz="2800" dirty="0" smtClean="0"/>
              <a:t> </a:t>
            </a:r>
            <a:r>
              <a:rPr lang="nl-BE" sz="2800" dirty="0" err="1" smtClean="0"/>
              <a:t>might</a:t>
            </a:r>
            <a:r>
              <a:rPr lang="nl-BE" sz="2800" dirty="0" smtClean="0"/>
              <a:t> help</a:t>
            </a:r>
            <a:endParaRPr lang="nl-BE" sz="2800" dirty="0"/>
          </a:p>
        </p:txBody>
      </p:sp>
      <p:sp>
        <p:nvSpPr>
          <p:cNvPr id="4" name="object 5"/>
          <p:cNvSpPr/>
          <p:nvPr/>
        </p:nvSpPr>
        <p:spPr>
          <a:xfrm>
            <a:off x="7092280" y="155774"/>
            <a:ext cx="1915667" cy="1156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774"/>
            <a:ext cx="1319710" cy="11445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50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rgbClr val="0070C0"/>
                </a:solidFill>
              </a:rPr>
              <a:t>Sharing</a:t>
            </a:r>
            <a:r>
              <a:rPr lang="nl-BE" dirty="0" smtClean="0">
                <a:solidFill>
                  <a:srgbClr val="0070C0"/>
                </a:solidFill>
              </a:rPr>
              <a:t> information </a:t>
            </a:r>
            <a:r>
              <a:rPr lang="nl-BE" dirty="0" err="1" smtClean="0">
                <a:solidFill>
                  <a:srgbClr val="0070C0"/>
                </a:solidFill>
              </a:rPr>
              <a:t>discussion</a:t>
            </a:r>
            <a:r>
              <a:rPr lang="nl-BE" dirty="0" smtClean="0">
                <a:solidFill>
                  <a:srgbClr val="0070C0"/>
                </a:solidFill>
              </a:rPr>
              <a:t> points</a:t>
            </a:r>
            <a:endParaRPr lang="nl-BE" dirty="0">
              <a:solidFill>
                <a:srgbClr val="0070C0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72608"/>
          </a:xfrm>
        </p:spPr>
        <p:txBody>
          <a:bodyPr>
            <a:normAutofit fontScale="92500"/>
          </a:bodyPr>
          <a:lstStyle/>
          <a:p>
            <a:r>
              <a:rPr lang="nl-BE" dirty="0" err="1" smtClean="0"/>
              <a:t>Aims</a:t>
            </a:r>
            <a:r>
              <a:rPr lang="nl-BE" dirty="0" smtClean="0"/>
              <a:t> : </a:t>
            </a:r>
          </a:p>
          <a:p>
            <a:pPr lvl="1"/>
            <a:r>
              <a:rPr lang="nl-BE" dirty="0" err="1" smtClean="0"/>
              <a:t>avoid</a:t>
            </a:r>
            <a:r>
              <a:rPr lang="nl-BE" dirty="0" smtClean="0"/>
              <a:t> </a:t>
            </a:r>
            <a:r>
              <a:rPr lang="nl-BE" dirty="0" err="1" smtClean="0"/>
              <a:t>repeated</a:t>
            </a:r>
            <a:r>
              <a:rPr lang="nl-BE" dirty="0" smtClean="0"/>
              <a:t> story telling, </a:t>
            </a:r>
          </a:p>
          <a:p>
            <a:pPr lvl="1"/>
            <a:r>
              <a:rPr lang="nl-BE" dirty="0" err="1" smtClean="0"/>
              <a:t>improve</a:t>
            </a:r>
            <a:r>
              <a:rPr lang="nl-BE" dirty="0" smtClean="0"/>
              <a:t> risk assessment, </a:t>
            </a:r>
            <a:r>
              <a:rPr lang="nl-BE" dirty="0" err="1" smtClean="0"/>
              <a:t>increase</a:t>
            </a:r>
            <a:r>
              <a:rPr lang="nl-BE" dirty="0" smtClean="0"/>
              <a:t> efficiency </a:t>
            </a:r>
            <a:endParaRPr lang="nl-BE" dirty="0"/>
          </a:p>
          <a:p>
            <a:pPr lvl="1"/>
            <a:endParaRPr lang="nl-BE" dirty="0" smtClean="0"/>
          </a:p>
          <a:p>
            <a:r>
              <a:rPr lang="nl-BE" dirty="0" err="1" smtClean="0"/>
              <a:t>Questions</a:t>
            </a:r>
            <a:endParaRPr lang="nl-BE" dirty="0"/>
          </a:p>
          <a:p>
            <a:pPr lvl="1"/>
            <a:r>
              <a:rPr lang="nl-BE" dirty="0" err="1" smtClean="0"/>
              <a:t>What</a:t>
            </a:r>
            <a:r>
              <a:rPr lang="nl-BE" dirty="0" smtClean="0"/>
              <a:t> information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shared ?  		Different sector </a:t>
            </a:r>
            <a:r>
              <a:rPr lang="nl-BE" dirty="0" err="1" smtClean="0"/>
              <a:t>perspectives</a:t>
            </a:r>
            <a:r>
              <a:rPr lang="nl-BE" dirty="0" smtClean="0"/>
              <a:t> ?</a:t>
            </a:r>
          </a:p>
          <a:p>
            <a:pPr lvl="1"/>
            <a:r>
              <a:rPr lang="nl-BE" dirty="0" smtClean="0"/>
              <a:t>How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improve</a:t>
            </a:r>
            <a:r>
              <a:rPr lang="nl-BE" dirty="0" smtClean="0"/>
              <a:t> </a:t>
            </a:r>
            <a:r>
              <a:rPr lang="nl-BE" dirty="0" err="1"/>
              <a:t>communication</a:t>
            </a:r>
            <a:r>
              <a:rPr lang="nl-BE" dirty="0"/>
              <a:t> </a:t>
            </a:r>
            <a:r>
              <a:rPr lang="nl-BE" dirty="0" err="1" smtClean="0"/>
              <a:t>between</a:t>
            </a:r>
            <a:r>
              <a:rPr lang="nl-BE" dirty="0" smtClean="0"/>
              <a:t> care providers ?		IT </a:t>
            </a:r>
            <a:r>
              <a:rPr lang="nl-BE" dirty="0" err="1" smtClean="0"/>
              <a:t>use</a:t>
            </a:r>
            <a:r>
              <a:rPr lang="nl-BE" dirty="0" smtClean="0"/>
              <a:t> ? 	Legal </a:t>
            </a:r>
            <a:r>
              <a:rPr lang="nl-BE" dirty="0" err="1" smtClean="0"/>
              <a:t>rules</a:t>
            </a:r>
            <a:r>
              <a:rPr lang="nl-BE" dirty="0" smtClean="0"/>
              <a:t> ?</a:t>
            </a:r>
            <a:endParaRPr lang="nl-BE" dirty="0"/>
          </a:p>
          <a:p>
            <a:pPr lvl="1"/>
            <a:r>
              <a:rPr lang="nl-BE" dirty="0" err="1" smtClean="0"/>
              <a:t>Should</a:t>
            </a:r>
            <a:r>
              <a:rPr lang="nl-BE" dirty="0" smtClean="0"/>
              <a:t> information </a:t>
            </a:r>
            <a:r>
              <a:rPr lang="nl-BE" dirty="0" err="1" smtClean="0"/>
              <a:t>provision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uni- or </a:t>
            </a:r>
            <a:r>
              <a:rPr lang="nl-BE" dirty="0" err="1" smtClean="0"/>
              <a:t>multi-directional</a:t>
            </a:r>
            <a:r>
              <a:rPr lang="nl-BE" dirty="0" smtClean="0"/>
              <a:t> ?</a:t>
            </a:r>
          </a:p>
          <a:p>
            <a:pPr lvl="1"/>
            <a:r>
              <a:rPr lang="nl-BE" dirty="0" err="1" smtClean="0"/>
              <a:t>Who</a:t>
            </a:r>
            <a:r>
              <a:rPr lang="nl-BE" dirty="0" smtClean="0"/>
              <a:t> </a:t>
            </a:r>
            <a:r>
              <a:rPr lang="nl-BE" dirty="0" err="1" smtClean="0"/>
              <a:t>decides</a:t>
            </a:r>
            <a:r>
              <a:rPr lang="nl-BE" dirty="0" smtClean="0"/>
              <a:t> </a:t>
            </a:r>
            <a:r>
              <a:rPr lang="nl-BE" dirty="0" err="1" smtClean="0"/>
              <a:t>about</a:t>
            </a:r>
            <a:r>
              <a:rPr lang="nl-BE" dirty="0" smtClean="0"/>
              <a:t> info </a:t>
            </a:r>
            <a:r>
              <a:rPr lang="nl-BE" dirty="0" err="1" smtClean="0"/>
              <a:t>tranfer</a:t>
            </a:r>
            <a:r>
              <a:rPr lang="nl-BE" dirty="0" smtClean="0"/>
              <a:t>  </a:t>
            </a:r>
            <a:r>
              <a:rPr lang="nl-BE" dirty="0" err="1" smtClean="0"/>
              <a:t>after</a:t>
            </a:r>
            <a:r>
              <a:rPr lang="nl-BE" dirty="0" smtClean="0"/>
              <a:t> intake in FJC ? 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3010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nl-BE" dirty="0" err="1" smtClean="0">
                <a:solidFill>
                  <a:srgbClr val="0070C0"/>
                </a:solidFill>
              </a:rPr>
              <a:t>Discussion</a:t>
            </a:r>
            <a:r>
              <a:rPr lang="nl-BE" dirty="0" smtClean="0">
                <a:solidFill>
                  <a:srgbClr val="0070C0"/>
                </a:solidFill>
              </a:rPr>
              <a:t> points </a:t>
            </a:r>
            <a:endParaRPr lang="nl-BE" dirty="0">
              <a:solidFill>
                <a:srgbClr val="0070C0"/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72608"/>
          </a:xfrm>
        </p:spPr>
        <p:txBody>
          <a:bodyPr>
            <a:normAutofit/>
          </a:bodyPr>
          <a:lstStyle/>
          <a:p>
            <a:r>
              <a:rPr lang="nl-BE" dirty="0" err="1" smtClean="0"/>
              <a:t>Confidentilaity</a:t>
            </a:r>
            <a:r>
              <a:rPr lang="nl-BE" dirty="0" smtClean="0"/>
              <a:t> Rules </a:t>
            </a:r>
            <a:r>
              <a:rPr lang="nl-BE" dirty="0" err="1" smtClean="0"/>
              <a:t>for</a:t>
            </a:r>
            <a:r>
              <a:rPr lang="nl-BE" dirty="0" smtClean="0"/>
              <a:t> Communication </a:t>
            </a:r>
          </a:p>
          <a:p>
            <a:pPr lvl="2"/>
            <a:r>
              <a:rPr lang="nl-BE" sz="2900" dirty="0" smtClean="0"/>
              <a:t>Limit </a:t>
            </a:r>
            <a:r>
              <a:rPr lang="nl-BE" sz="2900" dirty="0" err="1" smtClean="0"/>
              <a:t>confidentiality</a:t>
            </a:r>
            <a:r>
              <a:rPr lang="nl-BE" sz="2900" dirty="0" smtClean="0"/>
              <a:t> </a:t>
            </a:r>
            <a:r>
              <a:rPr lang="nl-BE" sz="2900" dirty="0" err="1" smtClean="0"/>
              <a:t>when</a:t>
            </a:r>
            <a:r>
              <a:rPr lang="nl-BE" sz="2900" dirty="0" smtClean="0"/>
              <a:t> </a:t>
            </a:r>
            <a:r>
              <a:rPr lang="nl-BE" sz="2900" dirty="0" err="1" smtClean="0"/>
              <a:t>safety</a:t>
            </a:r>
            <a:r>
              <a:rPr lang="nl-BE" sz="2900" dirty="0" smtClean="0"/>
              <a:t> is at </a:t>
            </a:r>
            <a:r>
              <a:rPr lang="nl-BE" sz="2900" dirty="0" err="1" smtClean="0"/>
              <a:t>stake</a:t>
            </a:r>
            <a:endParaRPr lang="nl-BE" sz="2900" dirty="0" smtClean="0"/>
          </a:p>
          <a:p>
            <a:pPr lvl="2"/>
            <a:r>
              <a:rPr lang="nl-BE" sz="2900" dirty="0" smtClean="0"/>
              <a:t>Limit exchange </a:t>
            </a:r>
            <a:r>
              <a:rPr lang="nl-BE" sz="2900" dirty="0" err="1" smtClean="0"/>
              <a:t>to</a:t>
            </a:r>
            <a:r>
              <a:rPr lang="nl-BE" sz="2900" dirty="0" smtClean="0"/>
              <a:t> info </a:t>
            </a:r>
            <a:r>
              <a:rPr lang="nl-BE" sz="2900" dirty="0" err="1" smtClean="0"/>
              <a:t>really</a:t>
            </a:r>
            <a:r>
              <a:rPr lang="nl-BE" sz="2900" dirty="0" smtClean="0"/>
              <a:t> </a:t>
            </a:r>
            <a:r>
              <a:rPr lang="nl-BE" sz="2900" dirty="0" err="1" smtClean="0"/>
              <a:t>necessary</a:t>
            </a:r>
            <a:endParaRPr lang="nl-BE" sz="2900" dirty="0" smtClean="0"/>
          </a:p>
          <a:p>
            <a:r>
              <a:rPr lang="nl-BE" dirty="0" err="1" smtClean="0"/>
              <a:t>Acceptability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need</a:t>
            </a:r>
            <a:r>
              <a:rPr lang="nl-BE" dirty="0" smtClean="0"/>
              <a:t> of </a:t>
            </a:r>
            <a:r>
              <a:rPr lang="nl-BE" dirty="0" err="1" smtClean="0"/>
              <a:t>mandatory</a:t>
            </a:r>
            <a:r>
              <a:rPr lang="nl-BE" dirty="0" smtClean="0"/>
              <a:t> </a:t>
            </a:r>
            <a:r>
              <a:rPr lang="nl-BE" dirty="0" err="1" smtClean="0"/>
              <a:t>reporting</a:t>
            </a:r>
            <a:r>
              <a:rPr lang="nl-BE" dirty="0" smtClean="0"/>
              <a:t> ?</a:t>
            </a:r>
          </a:p>
          <a:p>
            <a:r>
              <a:rPr lang="nl-BE" dirty="0" smtClean="0"/>
              <a:t>Rules </a:t>
            </a:r>
            <a:r>
              <a:rPr lang="nl-BE" dirty="0" err="1" smtClean="0"/>
              <a:t>for</a:t>
            </a:r>
            <a:r>
              <a:rPr lang="nl-BE" dirty="0" smtClean="0"/>
              <a:t> complex systems approach (</a:t>
            </a:r>
            <a:r>
              <a:rPr lang="nl-BE" dirty="0" err="1" smtClean="0"/>
              <a:t>survivor</a:t>
            </a:r>
            <a:r>
              <a:rPr lang="nl-BE" dirty="0" smtClean="0"/>
              <a:t>/</a:t>
            </a:r>
            <a:r>
              <a:rPr lang="nl-BE" dirty="0" err="1" smtClean="0"/>
              <a:t>child</a:t>
            </a:r>
            <a:r>
              <a:rPr lang="nl-BE" dirty="0" smtClean="0"/>
              <a:t> /</a:t>
            </a:r>
            <a:r>
              <a:rPr lang="nl-BE" dirty="0" err="1" smtClean="0"/>
              <a:t>perpetrator</a:t>
            </a:r>
            <a:r>
              <a:rPr lang="nl-BE" dirty="0" smtClean="0"/>
              <a:t> care)</a:t>
            </a:r>
          </a:p>
        </p:txBody>
      </p:sp>
    </p:spTree>
    <p:extLst>
      <p:ext uri="{BB962C8B-B14F-4D97-AF65-F5344CB8AC3E}">
        <p14:creationId xmlns:p14="http://schemas.microsoft.com/office/powerpoint/2010/main" val="19423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Collaborative</a:t>
            </a:r>
            <a:r>
              <a:rPr lang="nl-BE" dirty="0" smtClean="0"/>
              <a:t> care management </a:t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should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reported</a:t>
            </a:r>
            <a:r>
              <a:rPr lang="nl-BE" dirty="0" smtClean="0"/>
              <a:t> </a:t>
            </a:r>
            <a:r>
              <a:rPr lang="nl-BE" dirty="0" err="1" smtClean="0"/>
              <a:t>about</a:t>
            </a:r>
            <a:r>
              <a:rPr lang="nl-BE" dirty="0" smtClean="0"/>
              <a:t> the intake report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referrer</a:t>
            </a:r>
            <a:r>
              <a:rPr lang="nl-BE" dirty="0" smtClean="0"/>
              <a:t>?</a:t>
            </a:r>
          </a:p>
          <a:p>
            <a:r>
              <a:rPr lang="nl-BE" dirty="0" err="1" smtClean="0"/>
              <a:t>Intermediate</a:t>
            </a:r>
            <a:r>
              <a:rPr lang="nl-BE" dirty="0" smtClean="0"/>
              <a:t> </a:t>
            </a:r>
            <a:r>
              <a:rPr lang="nl-BE" dirty="0" err="1" smtClean="0"/>
              <a:t>reporting</a:t>
            </a:r>
            <a:r>
              <a:rPr lang="nl-BE" dirty="0" smtClean="0"/>
              <a:t> or feedback  </a:t>
            </a:r>
            <a:r>
              <a:rPr lang="nl-BE" dirty="0" err="1" smtClean="0"/>
              <a:t>after</a:t>
            </a:r>
            <a:r>
              <a:rPr lang="nl-BE" dirty="0" smtClean="0"/>
              <a:t> meetings </a:t>
            </a:r>
            <a:r>
              <a:rPr lang="nl-BE" dirty="0" err="1" smtClean="0"/>
              <a:t>weiging</a:t>
            </a:r>
            <a:r>
              <a:rPr lang="nl-BE" dirty="0" smtClean="0"/>
              <a:t> team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inform</a:t>
            </a:r>
            <a:r>
              <a:rPr lang="nl-BE" dirty="0" smtClean="0"/>
              <a:t> </a:t>
            </a:r>
            <a:r>
              <a:rPr lang="nl-BE" dirty="0" err="1" smtClean="0"/>
              <a:t>about</a:t>
            </a:r>
            <a:r>
              <a:rPr lang="nl-BE" dirty="0" smtClean="0"/>
              <a:t> risk ?</a:t>
            </a:r>
          </a:p>
          <a:p>
            <a:r>
              <a:rPr lang="nl-BE" dirty="0" smtClean="0"/>
              <a:t>How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organsie</a:t>
            </a:r>
            <a:r>
              <a:rPr lang="nl-BE" dirty="0" smtClean="0"/>
              <a:t> well </a:t>
            </a:r>
            <a:r>
              <a:rPr lang="nl-BE" dirty="0" err="1" smtClean="0"/>
              <a:t>stepped</a:t>
            </a:r>
            <a:r>
              <a:rPr lang="nl-BE" dirty="0" smtClean="0"/>
              <a:t>  care </a:t>
            </a:r>
          </a:p>
          <a:p>
            <a:pPr lvl="1"/>
            <a:r>
              <a:rPr lang="nl-BE" dirty="0" err="1" smtClean="0"/>
              <a:t>Immediate</a:t>
            </a:r>
            <a:r>
              <a:rPr lang="nl-BE" dirty="0" smtClean="0"/>
              <a:t> risk </a:t>
            </a:r>
            <a:r>
              <a:rPr lang="nl-BE" dirty="0" err="1" smtClean="0"/>
              <a:t>and</a:t>
            </a:r>
            <a:r>
              <a:rPr lang="nl-BE" dirty="0" smtClean="0"/>
              <a:t> response (eg in PHC , in ED …)</a:t>
            </a:r>
          </a:p>
          <a:p>
            <a:pPr lvl="1"/>
            <a:r>
              <a:rPr lang="nl-BE" dirty="0" err="1" smtClean="0"/>
              <a:t>Further</a:t>
            </a:r>
            <a:r>
              <a:rPr lang="nl-BE" dirty="0" smtClean="0"/>
              <a:t> </a:t>
            </a:r>
            <a:r>
              <a:rPr lang="nl-BE" dirty="0" err="1" smtClean="0"/>
              <a:t>work</a:t>
            </a:r>
            <a:r>
              <a:rPr lang="nl-BE" dirty="0" smtClean="0"/>
              <a:t>-up assessment </a:t>
            </a:r>
          </a:p>
          <a:p>
            <a:pPr lvl="1"/>
            <a:r>
              <a:rPr lang="nl-BE" dirty="0" smtClean="0"/>
              <a:t>How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improve</a:t>
            </a:r>
            <a:r>
              <a:rPr lang="nl-BE" dirty="0" smtClean="0"/>
              <a:t> </a:t>
            </a:r>
            <a:r>
              <a:rPr lang="nl-BE" dirty="0" err="1" smtClean="0"/>
              <a:t>continuity</a:t>
            </a:r>
            <a:r>
              <a:rPr lang="nl-BE" dirty="0" smtClean="0"/>
              <a:t> of care </a:t>
            </a:r>
            <a:r>
              <a:rPr lang="nl-BE" dirty="0" err="1" smtClean="0"/>
              <a:t>between</a:t>
            </a:r>
            <a:r>
              <a:rPr lang="nl-BE" dirty="0" smtClean="0"/>
              <a:t> HC, MHC </a:t>
            </a:r>
            <a:r>
              <a:rPr lang="nl-BE" dirty="0" err="1" smtClean="0"/>
              <a:t>and</a:t>
            </a:r>
            <a:r>
              <a:rPr lang="nl-BE" dirty="0" smtClean="0"/>
              <a:t>  welfare …	</a:t>
            </a:r>
          </a:p>
          <a:p>
            <a:pPr lvl="1"/>
            <a:r>
              <a:rPr lang="nl-BE" dirty="0" smtClean="0"/>
              <a:t>Direct access of </a:t>
            </a:r>
            <a:r>
              <a:rPr lang="nl-BE" dirty="0" err="1" smtClean="0"/>
              <a:t>clients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FJC versus DVA intake?</a:t>
            </a:r>
          </a:p>
          <a:p>
            <a:pPr lvl="1"/>
            <a:r>
              <a:rPr lang="nl-BE" dirty="0" smtClean="0"/>
              <a:t>Follow up </a:t>
            </a:r>
            <a:r>
              <a:rPr lang="nl-BE" dirty="0" err="1" smtClean="0"/>
              <a:t>for</a:t>
            </a:r>
            <a:r>
              <a:rPr lang="nl-BE" dirty="0" smtClean="0"/>
              <a:t> Long time </a:t>
            </a:r>
            <a:r>
              <a:rPr lang="nl-BE" dirty="0" err="1" smtClean="0"/>
              <a:t>consequences</a:t>
            </a:r>
            <a:r>
              <a:rPr lang="nl-BE" dirty="0" smtClean="0"/>
              <a:t> (HC/MHC/SOCIAL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146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541918"/>
            <a:ext cx="767905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175" algn="ctr">
              <a:lnSpc>
                <a:spcPct val="100000"/>
              </a:lnSpc>
            </a:pPr>
            <a:r>
              <a:rPr lang="nl-BE" sz="4400" b="1" spc="-10" dirty="0" smtClean="0">
                <a:solidFill>
                  <a:srgbClr val="000000"/>
                </a:solidFill>
                <a:latin typeface="Calibri"/>
                <a:cs typeface="Calibri"/>
              </a:rPr>
              <a:t>Reporting code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997964"/>
            <a:ext cx="593217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sz="3000" spc="-10" dirty="0">
                <a:latin typeface="Calibri"/>
                <a:cs typeface="Calibri"/>
              </a:rPr>
              <a:t>Describe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signals</a:t>
            </a:r>
            <a:endParaRPr sz="3000" dirty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sz="3000" b="1" spc="-10" dirty="0">
                <a:latin typeface="Calibri"/>
                <a:cs typeface="Calibri"/>
              </a:rPr>
              <a:t>Concert with </a:t>
            </a:r>
            <a:r>
              <a:rPr sz="3000" b="1" spc="-25" dirty="0">
                <a:latin typeface="Calibri"/>
                <a:cs typeface="Calibri"/>
              </a:rPr>
              <a:t>carers </a:t>
            </a:r>
            <a:r>
              <a:rPr sz="3000" b="1" spc="-5" dirty="0">
                <a:latin typeface="Calibri"/>
                <a:cs typeface="Calibri"/>
              </a:rPr>
              <a:t>in </a:t>
            </a:r>
            <a:r>
              <a:rPr sz="3000" b="1" spc="-10" dirty="0">
                <a:latin typeface="Calibri"/>
                <a:cs typeface="Calibri"/>
              </a:rPr>
              <a:t>own</a:t>
            </a:r>
            <a:r>
              <a:rPr sz="3000" b="1" spc="10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setting</a:t>
            </a:r>
            <a:endParaRPr sz="3000" b="1" dirty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sz="3000" b="1" spc="-10" dirty="0">
                <a:latin typeface="Calibri"/>
                <a:cs typeface="Calibri"/>
              </a:rPr>
              <a:t>Consult </a:t>
            </a:r>
            <a:r>
              <a:rPr sz="3000" b="1" spc="-5" dirty="0">
                <a:latin typeface="Calibri"/>
                <a:cs typeface="Calibri"/>
              </a:rPr>
              <a:t>advisory- </a:t>
            </a:r>
            <a:r>
              <a:rPr lang="nl-BE" sz="3000" b="1" dirty="0" smtClean="0">
                <a:latin typeface="Calibri"/>
                <a:cs typeface="Calibri"/>
              </a:rPr>
              <a:t>or</a:t>
            </a:r>
            <a:r>
              <a:rPr sz="3000" b="1" spc="50" dirty="0" smtClean="0">
                <a:latin typeface="Calibri"/>
                <a:cs typeface="Calibri"/>
              </a:rPr>
              <a:t> </a:t>
            </a:r>
            <a:r>
              <a:rPr sz="3000" b="1" spc="-20" dirty="0" smtClean="0">
                <a:latin typeface="Calibri"/>
                <a:cs typeface="Calibri"/>
              </a:rPr>
              <a:t>report</a:t>
            </a:r>
            <a:r>
              <a:rPr lang="nl-BE" sz="3000" b="1" spc="-20" dirty="0" smtClean="0">
                <a:latin typeface="Calibri"/>
                <a:cs typeface="Calibri"/>
              </a:rPr>
              <a:t> </a:t>
            </a:r>
            <a:r>
              <a:rPr sz="3000" b="1" spc="-20" dirty="0" smtClean="0">
                <a:latin typeface="Calibri"/>
                <a:cs typeface="Calibri"/>
              </a:rPr>
              <a:t>center</a:t>
            </a:r>
            <a:endParaRPr sz="3000" b="1" dirty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sz="3000" spc="-15" dirty="0">
                <a:latin typeface="Calibri"/>
                <a:cs typeface="Calibri"/>
              </a:rPr>
              <a:t>Discuss </a:t>
            </a:r>
            <a:r>
              <a:rPr sz="3000" spc="-10" dirty="0" smtClean="0">
                <a:latin typeface="Calibri"/>
                <a:cs typeface="Calibri"/>
              </a:rPr>
              <a:t>with</a:t>
            </a:r>
            <a:r>
              <a:rPr sz="3000" spc="45" dirty="0" smtClean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client</a:t>
            </a:r>
            <a:endParaRPr sz="3000" dirty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sz="3000" spc="-20" dirty="0" smtClean="0">
                <a:latin typeface="Calibri"/>
                <a:cs typeface="Calibri"/>
              </a:rPr>
              <a:t>Weigh</a:t>
            </a:r>
            <a:r>
              <a:rPr lang="nl-BE" sz="3000" spc="-20" dirty="0" smtClean="0">
                <a:latin typeface="Calibri"/>
                <a:cs typeface="Calibri"/>
              </a:rPr>
              <a:t> </a:t>
            </a:r>
            <a:r>
              <a:rPr lang="nl-BE" sz="3000" spc="-20" dirty="0" err="1" smtClean="0">
                <a:latin typeface="Calibri"/>
                <a:cs typeface="Calibri"/>
              </a:rPr>
              <a:t>risk</a:t>
            </a:r>
            <a:r>
              <a:rPr lang="nl-BE" sz="3000" spc="-60" dirty="0" err="1" smtClean="0">
                <a:latin typeface="Calibri"/>
                <a:cs typeface="Calibri"/>
              </a:rPr>
              <a:t>s</a:t>
            </a:r>
            <a:r>
              <a:rPr lang="nl-BE" sz="3000" spc="-60" dirty="0" smtClean="0">
                <a:latin typeface="Calibri"/>
                <a:cs typeface="Calibri"/>
              </a:rPr>
              <a:t> (Safety)</a:t>
            </a: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lang="nl-BE" sz="3000" spc="-10" dirty="0" err="1" smtClean="0">
                <a:latin typeface="Calibri"/>
                <a:cs typeface="Calibri"/>
              </a:rPr>
              <a:t>Agree</a:t>
            </a:r>
            <a:r>
              <a:rPr lang="nl-BE" sz="3000" spc="-10" dirty="0" smtClean="0">
                <a:latin typeface="Calibri"/>
                <a:cs typeface="Calibri"/>
              </a:rPr>
              <a:t> </a:t>
            </a:r>
            <a:r>
              <a:rPr lang="nl-BE" sz="3000" spc="-10" dirty="0" err="1" smtClean="0">
                <a:latin typeface="Calibri"/>
                <a:cs typeface="Calibri"/>
              </a:rPr>
              <a:t>how</a:t>
            </a:r>
            <a:r>
              <a:rPr lang="nl-BE" sz="3000" spc="-10" dirty="0" smtClean="0">
                <a:latin typeface="Calibri"/>
                <a:cs typeface="Calibri"/>
              </a:rPr>
              <a:t> </a:t>
            </a:r>
            <a:r>
              <a:rPr sz="3000" spc="-20" dirty="0" smtClean="0">
                <a:latin typeface="Calibri"/>
                <a:cs typeface="Calibri"/>
              </a:rPr>
              <a:t>to assist</a:t>
            </a:r>
            <a:r>
              <a:rPr lang="nl-BE" sz="3000" spc="-20" dirty="0" smtClean="0">
                <a:latin typeface="Calibri"/>
                <a:cs typeface="Calibri"/>
              </a:rPr>
              <a:t> </a:t>
            </a:r>
            <a:r>
              <a:rPr sz="3000" spc="-20" dirty="0" smtClean="0">
                <a:latin typeface="Calibri"/>
                <a:cs typeface="Calibri"/>
              </a:rPr>
              <a:t> </a:t>
            </a:r>
            <a:endParaRPr lang="nl-BE" sz="3000" spc="-20" dirty="0" smtClean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lang="nl-BE" sz="3000" spc="-5" dirty="0" err="1" smtClean="0">
                <a:latin typeface="Calibri"/>
                <a:cs typeface="Calibri"/>
              </a:rPr>
              <a:t>R</a:t>
            </a:r>
            <a:r>
              <a:rPr lang="nl-BE" sz="3000" spc="75" dirty="0" err="1" smtClean="0">
                <a:latin typeface="Calibri"/>
                <a:cs typeface="Calibri"/>
              </a:rPr>
              <a:t>efer</a:t>
            </a:r>
            <a:r>
              <a:rPr lang="nl-BE" sz="3000" spc="75" dirty="0" smtClean="0">
                <a:latin typeface="Calibri"/>
                <a:cs typeface="Calibri"/>
              </a:rPr>
              <a:t> or </a:t>
            </a:r>
            <a:r>
              <a:rPr sz="3000" spc="-10" dirty="0" smtClean="0">
                <a:latin typeface="Calibri"/>
                <a:cs typeface="Calibri"/>
              </a:rPr>
              <a:t>report</a:t>
            </a:r>
            <a:endParaRPr lang="nl-BE" sz="3000" spc="-10" dirty="0" smtClean="0">
              <a:latin typeface="Calibri"/>
              <a:cs typeface="Calibri"/>
            </a:endParaRPr>
          </a:p>
          <a:p>
            <a:pPr marL="529590" indent="-516890">
              <a:lnSpc>
                <a:spcPct val="100000"/>
              </a:lnSpc>
              <a:buAutoNum type="arabicPeriod"/>
              <a:tabLst>
                <a:tab pos="530225" algn="l"/>
              </a:tabLst>
            </a:pPr>
            <a:r>
              <a:rPr lang="nl-BE" sz="3000" spc="-10" dirty="0" smtClean="0">
                <a:latin typeface="Calibri"/>
                <a:cs typeface="Calibri"/>
              </a:rPr>
              <a:t>Active Follow-up 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8414" y="1997964"/>
            <a:ext cx="300013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3000" spc="-5" dirty="0">
                <a:solidFill>
                  <a:srgbClr val="4F81BC"/>
                </a:solidFill>
                <a:latin typeface="Calibri"/>
                <a:cs typeface="Calibri"/>
              </a:rPr>
              <a:t>ASK</a:t>
            </a:r>
            <a:endParaRPr sz="3000" dirty="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lang="nl-BE" sz="3000" spc="-15" dirty="0" smtClean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sz="3000" spc="-15" dirty="0" smtClean="0">
                <a:solidFill>
                  <a:srgbClr val="C00000"/>
                </a:solidFill>
                <a:latin typeface="Calibri"/>
                <a:cs typeface="Calibri"/>
              </a:rPr>
              <a:t>DISCUSS  </a:t>
            </a:r>
            <a:r>
              <a:rPr lang="nl-BE" sz="3000" spc="-15" dirty="0" smtClean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sz="3000" spc="-60" dirty="0" smtClean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000" spc="-15" dirty="0" smtClean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000" dirty="0" smtClean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000" spc="-10" dirty="0" smtClean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000" spc="-25" dirty="0" smtClean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3000" spc="-220" dirty="0" smtClean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3000" spc="-5" dirty="0" smtClean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000" dirty="0">
              <a:latin typeface="Calibri"/>
              <a:cs typeface="Calibri"/>
            </a:endParaRPr>
          </a:p>
          <a:p>
            <a:pPr marL="12700" marR="676910" algn="just">
              <a:lnSpc>
                <a:spcPct val="100000"/>
              </a:lnSpc>
            </a:pPr>
            <a:r>
              <a:rPr sz="3000" spc="-15" dirty="0" smtClean="0">
                <a:solidFill>
                  <a:srgbClr val="4F81BC"/>
                </a:solidFill>
                <a:latin typeface="Calibri"/>
                <a:cs typeface="Calibri"/>
              </a:rPr>
              <a:t>AGREE</a:t>
            </a:r>
            <a:r>
              <a:rPr lang="nl-BE" sz="3000" spc="-15" dirty="0" smtClean="0">
                <a:solidFill>
                  <a:srgbClr val="4F81BC"/>
                </a:solidFill>
                <a:latin typeface="Calibri"/>
                <a:cs typeface="Calibri"/>
              </a:rPr>
              <a:t>/ADVICE</a:t>
            </a:r>
            <a:r>
              <a:rPr sz="3000" spc="-15" dirty="0" smtClean="0">
                <a:solidFill>
                  <a:srgbClr val="4F81BC"/>
                </a:solidFill>
                <a:latin typeface="Calibri"/>
                <a:cs typeface="Calibri"/>
              </a:rPr>
              <a:t>  </a:t>
            </a:r>
            <a:r>
              <a:rPr sz="3000" spc="-5" dirty="0">
                <a:solidFill>
                  <a:srgbClr val="4F81BC"/>
                </a:solidFill>
                <a:latin typeface="Calibri"/>
                <a:cs typeface="Calibri"/>
              </a:rPr>
              <a:t>ASS</a:t>
            </a:r>
            <a:r>
              <a:rPr sz="3000" spc="-35" dirty="0">
                <a:solidFill>
                  <a:srgbClr val="4F81BC"/>
                </a:solidFill>
                <a:latin typeface="Calibri"/>
                <a:cs typeface="Calibri"/>
              </a:rPr>
              <a:t>E</a:t>
            </a:r>
            <a:r>
              <a:rPr sz="3000" spc="-10" dirty="0">
                <a:solidFill>
                  <a:srgbClr val="4F81BC"/>
                </a:solidFill>
                <a:latin typeface="Calibri"/>
                <a:cs typeface="Calibri"/>
              </a:rPr>
              <a:t>SS  </a:t>
            </a:r>
            <a:endParaRPr lang="nl-BE" sz="3000" spc="-10" dirty="0" smtClean="0">
              <a:solidFill>
                <a:srgbClr val="4F81BC"/>
              </a:solidFill>
              <a:latin typeface="Calibri"/>
              <a:cs typeface="Calibri"/>
            </a:endParaRPr>
          </a:p>
          <a:p>
            <a:pPr marL="12700" marR="676910" algn="just">
              <a:lnSpc>
                <a:spcPct val="100000"/>
              </a:lnSpc>
            </a:pPr>
            <a:r>
              <a:rPr sz="3000" spc="-15" dirty="0" smtClean="0">
                <a:solidFill>
                  <a:srgbClr val="4F81BC"/>
                </a:solidFill>
                <a:latin typeface="Calibri"/>
                <a:cs typeface="Calibri"/>
              </a:rPr>
              <a:t>ASSIST</a:t>
            </a:r>
            <a:r>
              <a:rPr lang="nl-BE" sz="3000" spc="-15" dirty="0" smtClean="0">
                <a:solidFill>
                  <a:srgbClr val="4F81BC"/>
                </a:solidFill>
                <a:latin typeface="Calibri"/>
                <a:cs typeface="Calibri"/>
              </a:rPr>
              <a:t> 	</a:t>
            </a:r>
            <a:r>
              <a:rPr sz="3000" spc="-15" dirty="0" smtClean="0">
                <a:solidFill>
                  <a:srgbClr val="C00000"/>
                </a:solidFill>
                <a:latin typeface="Calibri"/>
                <a:cs typeface="Calibri"/>
              </a:rPr>
              <a:t>REPORT  </a:t>
            </a:r>
            <a:r>
              <a:rPr sz="3000" spc="-10" dirty="0">
                <a:solidFill>
                  <a:srgbClr val="4F81BC"/>
                </a:solidFill>
                <a:latin typeface="Calibri"/>
                <a:cs typeface="Calibri"/>
              </a:rPr>
              <a:t>ASSURE</a:t>
            </a:r>
            <a:r>
              <a:rPr sz="3000" spc="-3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4F81BC"/>
                </a:solidFill>
                <a:latin typeface="Calibri"/>
                <a:cs typeface="Calibri"/>
              </a:rPr>
              <a:t>FU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Adapted from the 'Dutch reporting code' </a:t>
            </a:r>
            <a:endParaRPr lang="nl-BE" dirty="0"/>
          </a:p>
        </p:txBody>
      </p:sp>
      <p:sp>
        <p:nvSpPr>
          <p:cNvPr id="6" name="object 5"/>
          <p:cNvSpPr/>
          <p:nvPr/>
        </p:nvSpPr>
        <p:spPr>
          <a:xfrm>
            <a:off x="7010645" y="285209"/>
            <a:ext cx="1915667" cy="1156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319710" cy="11445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85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463371" y="188640"/>
            <a:ext cx="9144000" cy="1626983"/>
          </a:xfrm>
          <a:prstGeom prst="rect">
            <a:avLst/>
          </a:prstGeom>
        </p:spPr>
        <p:txBody>
          <a:bodyPr vert="horz" wrap="square" lIns="0" tIns="270128" rIns="0" bIns="0" rtlCol="0">
            <a:spAutoFit/>
          </a:bodyPr>
          <a:lstStyle/>
          <a:p>
            <a:pPr marL="1741170">
              <a:lnSpc>
                <a:spcPct val="100000"/>
              </a:lnSpc>
            </a:pPr>
            <a:r>
              <a:rPr sz="4400" spc="-10" dirty="0">
                <a:solidFill>
                  <a:srgbClr val="000000"/>
                </a:solidFill>
              </a:rPr>
              <a:t>MARAC</a:t>
            </a:r>
            <a:r>
              <a:rPr sz="4400" spc="-20" dirty="0">
                <a:solidFill>
                  <a:srgbClr val="000000"/>
                </a:solidFill>
              </a:rPr>
              <a:t> </a:t>
            </a:r>
            <a:r>
              <a:rPr lang="nl-BE" sz="4400" spc="-20" dirty="0" smtClean="0">
                <a:solidFill>
                  <a:srgbClr val="000000"/>
                </a:solidFill>
              </a:rPr>
              <a:t>PERSPECTIVE</a:t>
            </a:r>
            <a:br>
              <a:rPr lang="nl-BE" sz="4400" spc="-20" dirty="0" smtClean="0">
                <a:solidFill>
                  <a:srgbClr val="000000"/>
                </a:solidFill>
              </a:rPr>
            </a:br>
            <a:r>
              <a:rPr lang="nl-BE" sz="4400" spc="-20" dirty="0" smtClean="0">
                <a:solidFill>
                  <a:srgbClr val="000000"/>
                </a:solidFill>
              </a:rPr>
              <a:t>‘</a:t>
            </a:r>
            <a:r>
              <a:rPr lang="nl-BE" spc="-20" dirty="0" err="1" smtClean="0">
                <a:solidFill>
                  <a:srgbClr val="000000"/>
                </a:solidFill>
              </a:rPr>
              <a:t>improvements</a:t>
            </a:r>
            <a:r>
              <a:rPr lang="nl-BE" spc="-20" dirty="0" smtClean="0">
                <a:solidFill>
                  <a:srgbClr val="000000"/>
                </a:solidFill>
              </a:rPr>
              <a:t> in second </a:t>
            </a:r>
            <a:r>
              <a:rPr lang="nl-BE" spc="-20" dirty="0" err="1" smtClean="0">
                <a:solidFill>
                  <a:srgbClr val="000000"/>
                </a:solidFill>
              </a:rPr>
              <a:t>period</a:t>
            </a:r>
            <a:r>
              <a:rPr lang="nl-BE" spc="-20" dirty="0" smtClean="0">
                <a:solidFill>
                  <a:srgbClr val="000000"/>
                </a:solidFill>
              </a:rPr>
              <a:t>’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827584" y="2204864"/>
            <a:ext cx="7853045" cy="357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76530" indent="-342900">
              <a:lnSpc>
                <a:spcPts val="2590"/>
              </a:lnSpc>
              <a:buFont typeface="Arial"/>
              <a:buChar char="•"/>
              <a:tabLst>
                <a:tab pos="356235" algn="l"/>
              </a:tabLst>
            </a:pPr>
            <a:r>
              <a:rPr sz="2700" b="1" spc="-15" dirty="0">
                <a:solidFill>
                  <a:srgbClr val="9BBA58"/>
                </a:solidFill>
                <a:latin typeface="Calibri"/>
                <a:cs typeface="Calibri"/>
              </a:rPr>
              <a:t>Proactive </a:t>
            </a:r>
            <a:r>
              <a:rPr sz="2700" b="1" spc="-5" dirty="0">
                <a:solidFill>
                  <a:srgbClr val="9BBA58"/>
                </a:solidFill>
                <a:latin typeface="Calibri"/>
                <a:cs typeface="Calibri"/>
              </a:rPr>
              <a:t>support and </a:t>
            </a:r>
            <a:r>
              <a:rPr sz="2700" b="1" spc="-15" dirty="0">
                <a:solidFill>
                  <a:srgbClr val="9BBA58"/>
                </a:solidFill>
                <a:latin typeface="Calibri"/>
                <a:cs typeface="Calibri"/>
              </a:rPr>
              <a:t>advice </a:t>
            </a:r>
            <a:r>
              <a:rPr sz="2700" dirty="0">
                <a:latin typeface="Calibri"/>
                <a:cs typeface="Calibri"/>
              </a:rPr>
              <a:t>via </a:t>
            </a:r>
            <a:r>
              <a:rPr sz="2700" spc="-10" dirty="0">
                <a:latin typeface="Calibri"/>
                <a:cs typeface="Calibri"/>
              </a:rPr>
              <a:t>phone calls, </a:t>
            </a:r>
            <a:r>
              <a:rPr sz="2700" spc="-5" dirty="0">
                <a:latin typeface="Calibri"/>
                <a:cs typeface="Calibri"/>
              </a:rPr>
              <a:t>emails  and </a:t>
            </a:r>
            <a:r>
              <a:rPr sz="2700" spc="-10" dirty="0">
                <a:latin typeface="Calibri"/>
                <a:cs typeface="Calibri"/>
              </a:rPr>
              <a:t>meetings </a:t>
            </a:r>
            <a:r>
              <a:rPr sz="2700" spc="-5" dirty="0">
                <a:latin typeface="Calibri"/>
                <a:cs typeface="Calibri"/>
              </a:rPr>
              <a:t>with </a:t>
            </a:r>
            <a:r>
              <a:rPr sz="2700" spc="-15" dirty="0">
                <a:latin typeface="Calibri"/>
                <a:cs typeface="Calibri"/>
              </a:rPr>
              <a:t>Chairs, Co-ordinators </a:t>
            </a:r>
            <a:r>
              <a:rPr sz="2700" spc="-5" dirty="0">
                <a:latin typeface="Calibri"/>
                <a:cs typeface="Calibri"/>
              </a:rPr>
              <a:t>and </a:t>
            </a:r>
            <a:r>
              <a:rPr sz="2700" spc="-45" dirty="0">
                <a:latin typeface="Calibri"/>
                <a:cs typeface="Calibri"/>
              </a:rPr>
              <a:t>IDVA  </a:t>
            </a:r>
            <a:r>
              <a:rPr sz="2700" spc="-5" dirty="0">
                <a:latin typeface="Calibri"/>
                <a:cs typeface="Calibri"/>
              </a:rPr>
              <a:t>Service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Managers.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ts val="2920"/>
              </a:lnSpc>
              <a:spcBef>
                <a:spcPts val="20"/>
              </a:spcBef>
              <a:buFont typeface="Arial"/>
              <a:buChar char="•"/>
              <a:tabLst>
                <a:tab pos="356235" algn="l"/>
              </a:tabLst>
            </a:pPr>
            <a:r>
              <a:rPr lang="nl-BE" sz="2700" b="1" spc="-20" dirty="0" smtClean="0">
                <a:solidFill>
                  <a:srgbClr val="9BBA58"/>
                </a:solidFill>
                <a:latin typeface="Calibri"/>
                <a:cs typeface="Calibri"/>
              </a:rPr>
              <a:t>P</a:t>
            </a:r>
            <a:r>
              <a:rPr sz="2700" b="1" spc="-20" dirty="0" err="1" smtClean="0">
                <a:solidFill>
                  <a:srgbClr val="9BBA58"/>
                </a:solidFill>
                <a:latin typeface="Calibri"/>
                <a:cs typeface="Calibri"/>
              </a:rPr>
              <a:t>ractice</a:t>
            </a:r>
            <a:r>
              <a:rPr sz="2700" b="1" spc="-20" dirty="0" smtClean="0">
                <a:solidFill>
                  <a:srgbClr val="9BBA58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9BBA58"/>
                </a:solidFill>
                <a:latin typeface="Calibri"/>
                <a:cs typeface="Calibri"/>
              </a:rPr>
              <a:t>resources </a:t>
            </a:r>
            <a:r>
              <a:rPr sz="2700" spc="-20" dirty="0">
                <a:latin typeface="Calibri"/>
                <a:cs typeface="Calibri"/>
              </a:rPr>
              <a:t>for </a:t>
            </a:r>
            <a:r>
              <a:rPr sz="2700" spc="-15" dirty="0">
                <a:latin typeface="Calibri"/>
                <a:cs typeface="Calibri"/>
              </a:rPr>
              <a:t>professionals </a:t>
            </a:r>
            <a:r>
              <a:rPr sz="2700" spc="-20" dirty="0" smtClean="0">
                <a:latin typeface="Calibri"/>
                <a:cs typeface="Calibri"/>
              </a:rPr>
              <a:t>involved</a:t>
            </a:r>
            <a:r>
              <a:rPr sz="2700" spc="-15" dirty="0" smtClean="0">
                <a:latin typeface="Calibri"/>
                <a:cs typeface="Calibri"/>
              </a:rPr>
              <a:t>.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ts val="2915"/>
              </a:lnSpc>
              <a:buFont typeface="Arial"/>
              <a:buChar char="•"/>
              <a:tabLst>
                <a:tab pos="356235" algn="l"/>
              </a:tabLst>
            </a:pPr>
            <a:r>
              <a:rPr sz="2700" b="1" spc="-10" dirty="0">
                <a:solidFill>
                  <a:srgbClr val="9BBA58"/>
                </a:solidFill>
                <a:latin typeface="Calibri"/>
                <a:cs typeface="Calibri"/>
              </a:rPr>
              <a:t>Access </a:t>
            </a:r>
            <a:r>
              <a:rPr sz="2700" b="1" spc="-20" dirty="0">
                <a:solidFill>
                  <a:srgbClr val="9BBA58"/>
                </a:solidFill>
                <a:latin typeface="Calibri"/>
                <a:cs typeface="Calibri"/>
              </a:rPr>
              <a:t>to </a:t>
            </a:r>
            <a:r>
              <a:rPr sz="2700" b="1" spc="-15" dirty="0">
                <a:solidFill>
                  <a:srgbClr val="9BBA58"/>
                </a:solidFill>
                <a:latin typeface="Calibri"/>
                <a:cs typeface="Calibri"/>
              </a:rPr>
              <a:t>MARAC database </a:t>
            </a:r>
            <a:r>
              <a:rPr sz="2700" spc="-2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help </a:t>
            </a:r>
            <a:r>
              <a:rPr sz="2700" spc="-20" dirty="0" smtClean="0">
                <a:latin typeface="Calibri"/>
                <a:cs typeface="Calibri"/>
              </a:rPr>
              <a:t>make</a:t>
            </a:r>
            <a:r>
              <a:rPr sz="2700" spc="250" dirty="0" smtClean="0">
                <a:latin typeface="Calibri"/>
                <a:cs typeface="Calibri"/>
              </a:rPr>
              <a:t> </a:t>
            </a:r>
            <a:r>
              <a:rPr sz="2700" spc="-30" dirty="0" smtClean="0">
                <a:latin typeface="Calibri"/>
                <a:cs typeface="Calibri"/>
              </a:rPr>
              <a:t>referrals</a:t>
            </a:r>
            <a:r>
              <a:rPr sz="2700" spc="-30" dirty="0">
                <a:latin typeface="Calibri"/>
                <a:cs typeface="Calibri"/>
              </a:rPr>
              <a:t>.</a:t>
            </a:r>
            <a:endParaRPr sz="2700" dirty="0">
              <a:latin typeface="Calibri"/>
              <a:cs typeface="Calibri"/>
            </a:endParaRPr>
          </a:p>
          <a:p>
            <a:pPr marL="355600" marR="4064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6235" algn="l"/>
              </a:tabLst>
            </a:pPr>
            <a:r>
              <a:rPr sz="2700" b="1" spc="-15" dirty="0">
                <a:solidFill>
                  <a:srgbClr val="9BBA58"/>
                </a:solidFill>
                <a:latin typeface="Calibri"/>
                <a:cs typeface="Calibri"/>
              </a:rPr>
              <a:t>Advice </a:t>
            </a:r>
            <a:r>
              <a:rPr sz="2700" b="1" spc="-10" dirty="0">
                <a:solidFill>
                  <a:srgbClr val="9BBA58"/>
                </a:solidFill>
                <a:latin typeface="Calibri"/>
                <a:cs typeface="Calibri"/>
              </a:rPr>
              <a:t>from helpdesk </a:t>
            </a:r>
            <a:r>
              <a:rPr sz="2700" spc="-5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response </a:t>
            </a:r>
            <a:r>
              <a:rPr sz="2700" spc="-25" dirty="0">
                <a:latin typeface="Calibri"/>
                <a:cs typeface="Calibri"/>
              </a:rPr>
              <a:t>to </a:t>
            </a:r>
            <a:r>
              <a:rPr sz="2700" spc="-15" dirty="0">
                <a:latin typeface="Calibri"/>
                <a:cs typeface="Calibri"/>
              </a:rPr>
              <a:t>questions </a:t>
            </a:r>
            <a:r>
              <a:rPr sz="2700" spc="-5" dirty="0">
                <a:latin typeface="Calibri"/>
                <a:cs typeface="Calibri"/>
              </a:rPr>
              <a:t>about  </a:t>
            </a:r>
            <a:r>
              <a:rPr sz="2700" spc="-15" dirty="0">
                <a:latin typeface="Calibri"/>
                <a:cs typeface="Calibri"/>
              </a:rPr>
              <a:t>practice </a:t>
            </a:r>
            <a:r>
              <a:rPr sz="2700" spc="5" dirty="0">
                <a:latin typeface="Calibri"/>
                <a:cs typeface="Calibri"/>
              </a:rPr>
              <a:t>or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governance.</a:t>
            </a:r>
            <a:endParaRPr sz="2700" dirty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6235" algn="l"/>
              </a:tabLst>
            </a:pPr>
            <a:r>
              <a:rPr sz="2700" b="1" dirty="0">
                <a:solidFill>
                  <a:srgbClr val="9BBA58"/>
                </a:solidFill>
                <a:latin typeface="Calibri"/>
                <a:cs typeface="Calibri"/>
              </a:rPr>
              <a:t>A </a:t>
            </a:r>
            <a:r>
              <a:rPr sz="2700" b="1" spc="-15" dirty="0">
                <a:solidFill>
                  <a:srgbClr val="9BBA58"/>
                </a:solidFill>
                <a:latin typeface="Calibri"/>
                <a:cs typeface="Calibri"/>
              </a:rPr>
              <a:t>MARAC e-Newsletter </a:t>
            </a:r>
            <a:r>
              <a:rPr sz="2700" spc="-20" dirty="0">
                <a:latin typeface="Calibri"/>
                <a:cs typeface="Calibri"/>
              </a:rPr>
              <a:t>to </a:t>
            </a:r>
            <a:r>
              <a:rPr sz="2700" spc="-25" dirty="0">
                <a:latin typeface="Calibri"/>
                <a:cs typeface="Calibri"/>
              </a:rPr>
              <a:t>keep </a:t>
            </a:r>
            <a:r>
              <a:rPr sz="2700" spc="-20" dirty="0">
                <a:latin typeface="Calibri"/>
                <a:cs typeface="Calibri"/>
              </a:rPr>
              <a:t>updated </a:t>
            </a:r>
            <a:r>
              <a:rPr sz="2700" spc="-5" dirty="0">
                <a:latin typeface="Calibri"/>
                <a:cs typeface="Calibri"/>
              </a:rPr>
              <a:t>about </a:t>
            </a:r>
            <a:r>
              <a:rPr sz="2700" spc="-10" dirty="0">
                <a:latin typeface="Calibri"/>
                <a:cs typeface="Calibri"/>
              </a:rPr>
              <a:t>sector  </a:t>
            </a:r>
            <a:r>
              <a:rPr sz="2700" spc="-15" dirty="0">
                <a:latin typeface="Calibri"/>
                <a:cs typeface="Calibri"/>
              </a:rPr>
              <a:t>news, </a:t>
            </a:r>
            <a:r>
              <a:rPr sz="2700" spc="-20" dirty="0">
                <a:latin typeface="Calibri"/>
                <a:cs typeface="Calibri"/>
              </a:rPr>
              <a:t>best </a:t>
            </a:r>
            <a:r>
              <a:rPr sz="2700" spc="-15" dirty="0">
                <a:latin typeface="Calibri"/>
                <a:cs typeface="Calibri"/>
              </a:rPr>
              <a:t>practice, </a:t>
            </a:r>
            <a:r>
              <a:rPr sz="2700" spc="-10" dirty="0">
                <a:latin typeface="Calibri"/>
                <a:cs typeface="Calibri"/>
              </a:rPr>
              <a:t>new </a:t>
            </a:r>
            <a:r>
              <a:rPr sz="2700" spc="-15" dirty="0">
                <a:latin typeface="Calibri"/>
                <a:cs typeface="Calibri"/>
              </a:rPr>
              <a:t>resources, </a:t>
            </a:r>
            <a:r>
              <a:rPr sz="2700" spc="-5" dirty="0">
                <a:latin typeface="Calibri"/>
                <a:cs typeface="Calibri"/>
              </a:rPr>
              <a:t>policy  </a:t>
            </a:r>
            <a:r>
              <a:rPr sz="2700" spc="-15" dirty="0">
                <a:latin typeface="Calibri"/>
                <a:cs typeface="Calibri"/>
              </a:rPr>
              <a:t>developments, interviews </a:t>
            </a:r>
            <a:r>
              <a:rPr sz="2700" spc="-5" dirty="0">
                <a:latin typeface="Calibri"/>
                <a:cs typeface="Calibri"/>
              </a:rPr>
              <a:t>and</a:t>
            </a:r>
            <a:r>
              <a:rPr sz="2700" spc="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analysis.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3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hair"/>
          <p:cNvSpPr>
            <a:spLocks noEditPoints="1" noChangeArrowheads="1"/>
          </p:cNvSpPr>
          <p:nvPr/>
        </p:nvSpPr>
        <p:spPr bwMode="auto">
          <a:xfrm rot="1109045">
            <a:off x="2546077" y="4876726"/>
            <a:ext cx="280169" cy="27793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616949 h 21600"/>
              <a:gd name="T4" fmla="*/ 3675277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chair"/>
          <p:cNvSpPr>
            <a:spLocks noEditPoints="1" noChangeArrowheads="1"/>
          </p:cNvSpPr>
          <p:nvPr/>
        </p:nvSpPr>
        <p:spPr bwMode="auto">
          <a:xfrm rot="9107984">
            <a:off x="7848945" y="2787569"/>
            <a:ext cx="280169" cy="277937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616949 h 21600"/>
              <a:gd name="T4" fmla="*/ 3675277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chair"/>
          <p:cNvSpPr>
            <a:spLocks noEditPoints="1" noChangeArrowheads="1"/>
          </p:cNvSpPr>
          <p:nvPr/>
        </p:nvSpPr>
        <p:spPr bwMode="auto">
          <a:xfrm rot="-3367147">
            <a:off x="5794809" y="530759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chair"/>
          <p:cNvSpPr>
            <a:spLocks noEditPoints="1" noChangeArrowheads="1"/>
          </p:cNvSpPr>
          <p:nvPr/>
        </p:nvSpPr>
        <p:spPr bwMode="auto">
          <a:xfrm rot="-5062548">
            <a:off x="5653609" y="945431"/>
            <a:ext cx="276820" cy="281285"/>
          </a:xfrm>
          <a:custGeom>
            <a:avLst/>
            <a:gdLst>
              <a:gd name="T0" fmla="*/ 3587956 w 21600"/>
              <a:gd name="T1" fmla="*/ 0 h 21600"/>
              <a:gd name="T2" fmla="*/ 7175912 w 21600"/>
              <a:gd name="T3" fmla="*/ 3704630 h 21600"/>
              <a:gd name="T4" fmla="*/ 3587956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8" name="chair"/>
          <p:cNvSpPr>
            <a:spLocks noEditPoints="1" noChangeArrowheads="1"/>
          </p:cNvSpPr>
          <p:nvPr/>
        </p:nvSpPr>
        <p:spPr bwMode="auto">
          <a:xfrm rot="1109045">
            <a:off x="6597923" y="188640"/>
            <a:ext cx="279053" cy="277936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3" name="chair"/>
          <p:cNvSpPr>
            <a:spLocks noEditPoints="1" noChangeArrowheads="1"/>
          </p:cNvSpPr>
          <p:nvPr/>
        </p:nvSpPr>
        <p:spPr bwMode="auto">
          <a:xfrm rot="-1597214">
            <a:off x="6106790" y="224359"/>
            <a:ext cx="280169" cy="275704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0" name="chair"/>
          <p:cNvSpPr>
            <a:spLocks noEditPoints="1" noChangeArrowheads="1"/>
          </p:cNvSpPr>
          <p:nvPr/>
        </p:nvSpPr>
        <p:spPr bwMode="auto">
          <a:xfrm rot="-7302587">
            <a:off x="5794809" y="1393589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1" name="chair"/>
          <p:cNvSpPr>
            <a:spLocks noEditPoints="1" noChangeArrowheads="1"/>
          </p:cNvSpPr>
          <p:nvPr/>
        </p:nvSpPr>
        <p:spPr bwMode="auto">
          <a:xfrm rot="7010036">
            <a:off x="7056128" y="1357871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chair"/>
          <p:cNvSpPr>
            <a:spLocks noEditPoints="1" noChangeArrowheads="1"/>
          </p:cNvSpPr>
          <p:nvPr/>
        </p:nvSpPr>
        <p:spPr bwMode="auto">
          <a:xfrm rot="9107984">
            <a:off x="3951289" y="2746670"/>
            <a:ext cx="279053" cy="277937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chair"/>
          <p:cNvSpPr>
            <a:spLocks noEditPoints="1" noChangeArrowheads="1"/>
          </p:cNvSpPr>
          <p:nvPr/>
        </p:nvSpPr>
        <p:spPr bwMode="auto">
          <a:xfrm rot="2581524">
            <a:off x="6947297" y="429742"/>
            <a:ext cx="279053" cy="277936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4" name="chair"/>
          <p:cNvSpPr>
            <a:spLocks noEditPoints="1" noChangeArrowheads="1"/>
          </p:cNvSpPr>
          <p:nvPr/>
        </p:nvSpPr>
        <p:spPr bwMode="auto">
          <a:xfrm rot="4646578">
            <a:off x="7126449" y="876784"/>
            <a:ext cx="274588" cy="280169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675305 h 21600"/>
              <a:gd name="T4" fmla="*/ 3530328 w 21600"/>
              <a:gd name="T5" fmla="*/ 7350591 h 21600"/>
              <a:gd name="T6" fmla="*/ 0 w 21600"/>
              <a:gd name="T7" fmla="*/ 3675305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9" name="chair"/>
          <p:cNvSpPr>
            <a:spLocks noEditPoints="1" noChangeArrowheads="1"/>
          </p:cNvSpPr>
          <p:nvPr/>
        </p:nvSpPr>
        <p:spPr bwMode="auto">
          <a:xfrm rot="-9476507">
            <a:off x="5373000" y="2955916"/>
            <a:ext cx="279053" cy="277937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0" name="chair"/>
          <p:cNvSpPr>
            <a:spLocks noEditPoints="1" noChangeArrowheads="1"/>
          </p:cNvSpPr>
          <p:nvPr/>
        </p:nvSpPr>
        <p:spPr bwMode="auto">
          <a:xfrm rot="-3367147">
            <a:off x="2723437" y="2795397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0 h 21600"/>
              <a:gd name="T4" fmla="*/ 3530328 w 21600"/>
              <a:gd name="T5" fmla="*/ 7468161 h 21600"/>
              <a:gd name="T6" fmla="*/ 0 w 21600"/>
              <a:gd name="T7" fmla="*/ 373409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7" name="chair"/>
          <p:cNvSpPr>
            <a:spLocks noEditPoints="1" noChangeArrowheads="1"/>
          </p:cNvSpPr>
          <p:nvPr/>
        </p:nvSpPr>
        <p:spPr bwMode="auto">
          <a:xfrm rot="-5062548">
            <a:off x="536339" y="985056"/>
            <a:ext cx="275704" cy="281285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48" name="chair"/>
          <p:cNvSpPr>
            <a:spLocks noEditPoints="1" noChangeArrowheads="1"/>
          </p:cNvSpPr>
          <p:nvPr/>
        </p:nvSpPr>
        <p:spPr bwMode="auto">
          <a:xfrm rot="1109045">
            <a:off x="1480096" y="228824"/>
            <a:ext cx="279053" cy="277936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3" name="chair"/>
          <p:cNvSpPr>
            <a:spLocks noEditPoints="1" noChangeArrowheads="1"/>
          </p:cNvSpPr>
          <p:nvPr/>
        </p:nvSpPr>
        <p:spPr bwMode="auto">
          <a:xfrm rot="-1597214">
            <a:off x="1052977" y="2938133"/>
            <a:ext cx="280169" cy="276820"/>
          </a:xfrm>
          <a:custGeom>
            <a:avLst/>
            <a:gdLst>
              <a:gd name="T0" fmla="*/ 3675305 w 21600"/>
              <a:gd name="T1" fmla="*/ 0 h 21600"/>
              <a:gd name="T2" fmla="*/ 7350591 w 21600"/>
              <a:gd name="T3" fmla="*/ 3587956 h 21600"/>
              <a:gd name="T4" fmla="*/ 3675305 w 21600"/>
              <a:gd name="T5" fmla="*/ 7175912 h 21600"/>
              <a:gd name="T6" fmla="*/ 0 w 21600"/>
              <a:gd name="T7" fmla="*/ 358795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0" name="chair"/>
          <p:cNvSpPr>
            <a:spLocks noEditPoints="1" noChangeArrowheads="1"/>
          </p:cNvSpPr>
          <p:nvPr/>
        </p:nvSpPr>
        <p:spPr bwMode="auto">
          <a:xfrm rot="-7302587">
            <a:off x="6673218" y="2873277"/>
            <a:ext cx="274588" cy="282401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0 h 21600"/>
              <a:gd name="T4" fmla="*/ 3530328 w 21600"/>
              <a:gd name="T5" fmla="*/ 7468161 h 21600"/>
              <a:gd name="T6" fmla="*/ 0 w 21600"/>
              <a:gd name="T7" fmla="*/ 373409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5" name="chair"/>
          <p:cNvSpPr>
            <a:spLocks noEditPoints="1" noChangeArrowheads="1"/>
          </p:cNvSpPr>
          <p:nvPr/>
        </p:nvSpPr>
        <p:spPr bwMode="auto">
          <a:xfrm rot="7010036">
            <a:off x="1937184" y="1398054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6" name="chair"/>
          <p:cNvSpPr>
            <a:spLocks noEditPoints="1" noChangeArrowheads="1"/>
          </p:cNvSpPr>
          <p:nvPr/>
        </p:nvSpPr>
        <p:spPr bwMode="auto">
          <a:xfrm rot="9107984">
            <a:off x="1583903" y="1745754"/>
            <a:ext cx="280169" cy="277937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616958 h 21600"/>
              <a:gd name="T4" fmla="*/ 3675277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3" name="chair"/>
          <p:cNvSpPr>
            <a:spLocks noEditPoints="1" noChangeArrowheads="1"/>
          </p:cNvSpPr>
          <p:nvPr/>
        </p:nvSpPr>
        <p:spPr bwMode="auto">
          <a:xfrm rot="2581524">
            <a:off x="3571317" y="3966183"/>
            <a:ext cx="280169" cy="277937"/>
          </a:xfrm>
          <a:custGeom>
            <a:avLst/>
            <a:gdLst>
              <a:gd name="T0" fmla="*/ 3675305 w 21600"/>
              <a:gd name="T1" fmla="*/ 0 h 21600"/>
              <a:gd name="T2" fmla="*/ 7350591 w 21600"/>
              <a:gd name="T3" fmla="*/ 3616949 h 21600"/>
              <a:gd name="T4" fmla="*/ 3675305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4" name="chair"/>
          <p:cNvSpPr>
            <a:spLocks noEditPoints="1" noChangeArrowheads="1"/>
          </p:cNvSpPr>
          <p:nvPr/>
        </p:nvSpPr>
        <p:spPr bwMode="auto">
          <a:xfrm rot="4646578">
            <a:off x="2007505" y="915851"/>
            <a:ext cx="275704" cy="281285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5" name="chair"/>
          <p:cNvSpPr>
            <a:spLocks noEditPoints="1" noChangeArrowheads="1"/>
          </p:cNvSpPr>
          <p:nvPr/>
        </p:nvSpPr>
        <p:spPr bwMode="auto">
          <a:xfrm rot="-9476507">
            <a:off x="1059285" y="1779240"/>
            <a:ext cx="279053" cy="277937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6" name="chair"/>
          <p:cNvSpPr>
            <a:spLocks noEditPoints="1" noChangeArrowheads="1"/>
          </p:cNvSpPr>
          <p:nvPr/>
        </p:nvSpPr>
        <p:spPr bwMode="auto">
          <a:xfrm rot="-3367147">
            <a:off x="6681081" y="5240052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41" name="chair"/>
          <p:cNvSpPr>
            <a:spLocks noEditPoints="1" noChangeArrowheads="1"/>
          </p:cNvSpPr>
          <p:nvPr/>
        </p:nvSpPr>
        <p:spPr bwMode="auto">
          <a:xfrm rot="-5062548">
            <a:off x="5690865" y="3988931"/>
            <a:ext cx="276820" cy="280169"/>
          </a:xfrm>
          <a:custGeom>
            <a:avLst/>
            <a:gdLst>
              <a:gd name="T0" fmla="*/ 3587956 w 21600"/>
              <a:gd name="T1" fmla="*/ 0 h 21600"/>
              <a:gd name="T2" fmla="*/ 7175912 w 21600"/>
              <a:gd name="T3" fmla="*/ 3675277 h 21600"/>
              <a:gd name="T4" fmla="*/ 3587956 w 21600"/>
              <a:gd name="T5" fmla="*/ 7350554 h 21600"/>
              <a:gd name="T6" fmla="*/ 0 w 21600"/>
              <a:gd name="T7" fmla="*/ 3675277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8" name="chair"/>
          <p:cNvSpPr>
            <a:spLocks noEditPoints="1" noChangeArrowheads="1"/>
          </p:cNvSpPr>
          <p:nvPr/>
        </p:nvSpPr>
        <p:spPr bwMode="auto">
          <a:xfrm rot="1109045">
            <a:off x="7483079" y="4897934"/>
            <a:ext cx="280169" cy="276820"/>
          </a:xfrm>
          <a:custGeom>
            <a:avLst/>
            <a:gdLst>
              <a:gd name="T0" fmla="*/ 3675305 w 21600"/>
              <a:gd name="T1" fmla="*/ 0 h 21600"/>
              <a:gd name="T2" fmla="*/ 7350591 w 21600"/>
              <a:gd name="T3" fmla="*/ 3587956 h 21600"/>
              <a:gd name="T4" fmla="*/ 3675305 w 21600"/>
              <a:gd name="T5" fmla="*/ 7175912 h 21600"/>
              <a:gd name="T6" fmla="*/ 0 w 21600"/>
              <a:gd name="T7" fmla="*/ 358795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59" name="chair"/>
          <p:cNvSpPr>
            <a:spLocks noEditPoints="1" noChangeArrowheads="1"/>
          </p:cNvSpPr>
          <p:nvPr/>
        </p:nvSpPr>
        <p:spPr bwMode="auto">
          <a:xfrm rot="-1597214">
            <a:off x="6993062" y="4932536"/>
            <a:ext cx="279053" cy="275704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559070 h 21600"/>
              <a:gd name="T4" fmla="*/ 3646069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0" name="chair"/>
          <p:cNvSpPr>
            <a:spLocks noEditPoints="1" noChangeArrowheads="1"/>
          </p:cNvSpPr>
          <p:nvPr/>
        </p:nvSpPr>
        <p:spPr bwMode="auto">
          <a:xfrm rot="-7302587">
            <a:off x="6681081" y="6101767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45" name="chair"/>
          <p:cNvSpPr>
            <a:spLocks noEditPoints="1" noChangeArrowheads="1"/>
          </p:cNvSpPr>
          <p:nvPr/>
        </p:nvSpPr>
        <p:spPr bwMode="auto">
          <a:xfrm rot="7010036">
            <a:off x="7941283" y="6067165"/>
            <a:ext cx="274588" cy="282401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0 h 21600"/>
              <a:gd name="T4" fmla="*/ 3530328 w 21600"/>
              <a:gd name="T5" fmla="*/ 7468161 h 21600"/>
              <a:gd name="T6" fmla="*/ 0 w 21600"/>
              <a:gd name="T7" fmla="*/ 373409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2" name="chair"/>
          <p:cNvSpPr>
            <a:spLocks noEditPoints="1" noChangeArrowheads="1"/>
          </p:cNvSpPr>
          <p:nvPr/>
        </p:nvSpPr>
        <p:spPr bwMode="auto">
          <a:xfrm rot="9107984">
            <a:off x="7588002" y="6414865"/>
            <a:ext cx="280169" cy="277936"/>
          </a:xfrm>
          <a:custGeom>
            <a:avLst/>
            <a:gdLst>
              <a:gd name="T0" fmla="*/ 3675305 w 21600"/>
              <a:gd name="T1" fmla="*/ 0 h 21600"/>
              <a:gd name="T2" fmla="*/ 7350591 w 21600"/>
              <a:gd name="T3" fmla="*/ 3616949 h 21600"/>
              <a:gd name="T4" fmla="*/ 3675305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47" name="chair"/>
          <p:cNvSpPr>
            <a:spLocks noEditPoints="1" noChangeArrowheads="1"/>
          </p:cNvSpPr>
          <p:nvPr/>
        </p:nvSpPr>
        <p:spPr bwMode="auto">
          <a:xfrm rot="2581524">
            <a:off x="7832452" y="5139035"/>
            <a:ext cx="280169" cy="277937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616958 h 21600"/>
              <a:gd name="T4" fmla="*/ 3675277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4" name="chair"/>
          <p:cNvSpPr>
            <a:spLocks noEditPoints="1" noChangeArrowheads="1"/>
          </p:cNvSpPr>
          <p:nvPr/>
        </p:nvSpPr>
        <p:spPr bwMode="auto">
          <a:xfrm rot="4646578">
            <a:off x="4628892" y="4010041"/>
            <a:ext cx="274588" cy="281285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04630 h 21600"/>
              <a:gd name="T4" fmla="*/ 3530328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5" name="chair"/>
          <p:cNvSpPr>
            <a:spLocks noEditPoints="1" noChangeArrowheads="1"/>
          </p:cNvSpPr>
          <p:nvPr/>
        </p:nvSpPr>
        <p:spPr bwMode="auto">
          <a:xfrm rot="-9476507">
            <a:off x="7062267" y="6448351"/>
            <a:ext cx="280169" cy="27793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616949 h 21600"/>
              <a:gd name="T4" fmla="*/ 3675277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6" name="chair"/>
          <p:cNvSpPr>
            <a:spLocks noEditPoints="1" noChangeArrowheads="1"/>
          </p:cNvSpPr>
          <p:nvPr/>
        </p:nvSpPr>
        <p:spPr bwMode="auto">
          <a:xfrm rot="-3367147">
            <a:off x="1744080" y="5218845"/>
            <a:ext cx="274588" cy="282401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0 h 21600"/>
              <a:gd name="T4" fmla="*/ 3530328 w 21600"/>
              <a:gd name="T5" fmla="*/ 7468161 h 21600"/>
              <a:gd name="T6" fmla="*/ 0 w 21600"/>
              <a:gd name="T7" fmla="*/ 373409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7" name="chair"/>
          <p:cNvSpPr>
            <a:spLocks noEditPoints="1" noChangeArrowheads="1"/>
          </p:cNvSpPr>
          <p:nvPr/>
        </p:nvSpPr>
        <p:spPr bwMode="auto">
          <a:xfrm rot="-5062548">
            <a:off x="3055070" y="5958334"/>
            <a:ext cx="275704" cy="280169"/>
          </a:xfrm>
          <a:custGeom>
            <a:avLst/>
            <a:gdLst>
              <a:gd name="T0" fmla="*/ 3559097 w 21600"/>
              <a:gd name="T1" fmla="*/ 0 h 21600"/>
              <a:gd name="T2" fmla="*/ 7118176 w 21600"/>
              <a:gd name="T3" fmla="*/ 3675277 h 21600"/>
              <a:gd name="T4" fmla="*/ 3559097 w 21600"/>
              <a:gd name="T5" fmla="*/ 7350554 h 21600"/>
              <a:gd name="T6" fmla="*/ 0 w 21600"/>
              <a:gd name="T7" fmla="*/ 3675277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68" name="chair"/>
          <p:cNvSpPr>
            <a:spLocks noEditPoints="1" noChangeArrowheads="1"/>
          </p:cNvSpPr>
          <p:nvPr/>
        </p:nvSpPr>
        <p:spPr bwMode="auto">
          <a:xfrm rot="1109045">
            <a:off x="2556123" y="4868912"/>
            <a:ext cx="279053" cy="277937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53" name="chair"/>
          <p:cNvSpPr>
            <a:spLocks noEditPoints="1" noChangeArrowheads="1"/>
          </p:cNvSpPr>
          <p:nvPr/>
        </p:nvSpPr>
        <p:spPr bwMode="auto">
          <a:xfrm rot="-1597214">
            <a:off x="6856259" y="3955821"/>
            <a:ext cx="279053" cy="276820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587956 h 21600"/>
              <a:gd name="T4" fmla="*/ 3646069 w 21600"/>
              <a:gd name="T5" fmla="*/ 7175912 h 21600"/>
              <a:gd name="T6" fmla="*/ 0 w 21600"/>
              <a:gd name="T7" fmla="*/ 358795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54" name="chair"/>
          <p:cNvSpPr>
            <a:spLocks noEditPoints="1" noChangeArrowheads="1"/>
          </p:cNvSpPr>
          <p:nvPr/>
        </p:nvSpPr>
        <p:spPr bwMode="auto">
          <a:xfrm rot="-7302587">
            <a:off x="1744080" y="6080560"/>
            <a:ext cx="274588" cy="282401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0 h 21600"/>
              <a:gd name="T4" fmla="*/ 3530328 w 21600"/>
              <a:gd name="T5" fmla="*/ 7468161 h 21600"/>
              <a:gd name="T6" fmla="*/ 0 w 21600"/>
              <a:gd name="T7" fmla="*/ 373409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71" name="chair"/>
          <p:cNvSpPr>
            <a:spLocks noEditPoints="1" noChangeArrowheads="1"/>
          </p:cNvSpPr>
          <p:nvPr/>
        </p:nvSpPr>
        <p:spPr bwMode="auto">
          <a:xfrm rot="7010036">
            <a:off x="2175313" y="3905648"/>
            <a:ext cx="274588" cy="282402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34099 h 21600"/>
              <a:gd name="T4" fmla="*/ 3530328 w 21600"/>
              <a:gd name="T5" fmla="*/ 7468198 h 21600"/>
              <a:gd name="T6" fmla="*/ 0 w 21600"/>
              <a:gd name="T7" fmla="*/ 37340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56" name="chair"/>
          <p:cNvSpPr>
            <a:spLocks noEditPoints="1" noChangeArrowheads="1"/>
          </p:cNvSpPr>
          <p:nvPr/>
        </p:nvSpPr>
        <p:spPr bwMode="auto">
          <a:xfrm rot="2581524">
            <a:off x="2895451" y="5117828"/>
            <a:ext cx="279053" cy="277936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57" name="chair"/>
          <p:cNvSpPr>
            <a:spLocks noEditPoints="1" noChangeArrowheads="1"/>
          </p:cNvSpPr>
          <p:nvPr/>
        </p:nvSpPr>
        <p:spPr bwMode="auto">
          <a:xfrm rot="4646578">
            <a:off x="3075161" y="5564312"/>
            <a:ext cx="274588" cy="281285"/>
          </a:xfrm>
          <a:custGeom>
            <a:avLst/>
            <a:gdLst>
              <a:gd name="T0" fmla="*/ 3530328 w 21600"/>
              <a:gd name="T1" fmla="*/ 0 h 21600"/>
              <a:gd name="T2" fmla="*/ 7060638 w 21600"/>
              <a:gd name="T3" fmla="*/ 3704630 h 21600"/>
              <a:gd name="T4" fmla="*/ 3530328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74" name="chair"/>
          <p:cNvSpPr>
            <a:spLocks noEditPoints="1" noChangeArrowheads="1"/>
          </p:cNvSpPr>
          <p:nvPr/>
        </p:nvSpPr>
        <p:spPr bwMode="auto">
          <a:xfrm rot="-9476507">
            <a:off x="2125266" y="6428259"/>
            <a:ext cx="280169" cy="276820"/>
          </a:xfrm>
          <a:custGeom>
            <a:avLst/>
            <a:gdLst>
              <a:gd name="T0" fmla="*/ 3675305 w 21600"/>
              <a:gd name="T1" fmla="*/ 0 h 21600"/>
              <a:gd name="T2" fmla="*/ 7350591 w 21600"/>
              <a:gd name="T3" fmla="*/ 3587956 h 21600"/>
              <a:gd name="T4" fmla="*/ 3675305 w 21600"/>
              <a:gd name="T5" fmla="*/ 7175912 h 21600"/>
              <a:gd name="T6" fmla="*/ 0 w 21600"/>
              <a:gd name="T7" fmla="*/ 358795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2792463" y="19208"/>
            <a:ext cx="2817613" cy="1384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6" rIns="91430" bIns="45716">
            <a:spAutoFit/>
          </a:bodyPr>
          <a:lstStyle/>
          <a:p>
            <a:r>
              <a:rPr lang="nl-NL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PERSPECTIVE</a:t>
            </a:r>
            <a:endParaRPr lang="nl-NL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Client </a:t>
            </a:r>
            <a:r>
              <a:rPr lang="nl-NL" sz="28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Centered</a:t>
            </a:r>
            <a:r>
              <a:rPr lang="nl-NL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Casemanagement</a:t>
            </a:r>
            <a:endParaRPr lang="nl-NL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71" name="Line 55"/>
          <p:cNvSpPr>
            <a:spLocks noChangeShapeType="1"/>
          </p:cNvSpPr>
          <p:nvPr/>
        </p:nvSpPr>
        <p:spPr bwMode="auto">
          <a:xfrm flipV="1">
            <a:off x="4932537" y="4315272"/>
            <a:ext cx="2361902" cy="761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2" name="Line 56"/>
          <p:cNvSpPr>
            <a:spLocks noChangeShapeType="1"/>
          </p:cNvSpPr>
          <p:nvPr/>
        </p:nvSpPr>
        <p:spPr bwMode="auto">
          <a:xfrm flipV="1">
            <a:off x="4746129" y="4315272"/>
            <a:ext cx="1371824" cy="685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3" name="Line 57"/>
          <p:cNvSpPr>
            <a:spLocks noChangeShapeType="1"/>
          </p:cNvSpPr>
          <p:nvPr/>
        </p:nvSpPr>
        <p:spPr bwMode="auto">
          <a:xfrm flipV="1">
            <a:off x="4583163" y="4243834"/>
            <a:ext cx="457646" cy="761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 flipH="1" flipV="1">
            <a:off x="4151189" y="4243834"/>
            <a:ext cx="228823" cy="761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 flipH="1" flipV="1">
            <a:off x="3059535" y="4221510"/>
            <a:ext cx="1065981" cy="761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 flipH="1" flipV="1">
            <a:off x="1905373" y="4315272"/>
            <a:ext cx="2057176" cy="83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4291831" y="5084341"/>
            <a:ext cx="184710" cy="4001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endParaRPr lang="nl-BE" sz="2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2" name="Oval 62"/>
          <p:cNvSpPr>
            <a:spLocks noChangeArrowheads="1"/>
          </p:cNvSpPr>
          <p:nvPr/>
        </p:nvSpPr>
        <p:spPr bwMode="auto">
          <a:xfrm>
            <a:off x="6804422" y="5084342"/>
            <a:ext cx="1297037" cy="144772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93" name="Oval 63"/>
          <p:cNvSpPr>
            <a:spLocks noChangeArrowheads="1"/>
          </p:cNvSpPr>
          <p:nvPr/>
        </p:nvSpPr>
        <p:spPr bwMode="auto">
          <a:xfrm>
            <a:off x="1835051" y="5084342"/>
            <a:ext cx="1297037" cy="144772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94" name="Text Box 64"/>
          <p:cNvSpPr txBox="1">
            <a:spLocks noChangeArrowheads="1"/>
          </p:cNvSpPr>
          <p:nvPr/>
        </p:nvSpPr>
        <p:spPr bwMode="auto">
          <a:xfrm>
            <a:off x="1914302" y="5589985"/>
            <a:ext cx="928439" cy="6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r>
              <a:rPr lang="nl-N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Public</a:t>
            </a:r>
          </a:p>
          <a:p>
            <a:r>
              <a:rPr lang="nl-N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endParaRPr lang="nl-N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5" name="Text Box 65"/>
          <p:cNvSpPr txBox="1">
            <a:spLocks noChangeArrowheads="1"/>
          </p:cNvSpPr>
          <p:nvPr/>
        </p:nvSpPr>
        <p:spPr bwMode="auto">
          <a:xfrm>
            <a:off x="6987481" y="5589985"/>
            <a:ext cx="761727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Police</a:t>
            </a:r>
            <a:endParaRPr lang="nl-N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6" name="Oval 66"/>
          <p:cNvSpPr>
            <a:spLocks noChangeArrowheads="1"/>
          </p:cNvSpPr>
          <p:nvPr/>
        </p:nvSpPr>
        <p:spPr bwMode="auto">
          <a:xfrm>
            <a:off x="349932" y="4046849"/>
            <a:ext cx="955469" cy="107421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Health </a:t>
            </a:r>
          </a:p>
          <a:p>
            <a:r>
              <a:rPr lang="nl-N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care </a:t>
            </a:r>
          </a:p>
          <a:p>
            <a:r>
              <a:rPr lang="nl-NL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worker</a:t>
            </a:r>
            <a:endParaRPr lang="nl-N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7" name="Oval 67"/>
          <p:cNvSpPr>
            <a:spLocks noChangeArrowheads="1"/>
          </p:cNvSpPr>
          <p:nvPr/>
        </p:nvSpPr>
        <p:spPr bwMode="auto">
          <a:xfrm>
            <a:off x="5940475" y="405185"/>
            <a:ext cx="1297037" cy="144772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98" name="Text Box 68"/>
          <p:cNvSpPr txBox="1">
            <a:spLocks noChangeArrowheads="1"/>
          </p:cNvSpPr>
          <p:nvPr/>
        </p:nvSpPr>
        <p:spPr bwMode="auto">
          <a:xfrm>
            <a:off x="6083350" y="867296"/>
            <a:ext cx="813023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r>
              <a:rPr lang="nl-NL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Justice</a:t>
            </a:r>
            <a:endParaRPr lang="nl-N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9" name="Rectangle 69"/>
          <p:cNvSpPr>
            <a:spLocks noChangeArrowheads="1"/>
          </p:cNvSpPr>
          <p:nvPr/>
        </p:nvSpPr>
        <p:spPr bwMode="auto">
          <a:xfrm>
            <a:off x="2145466" y="3249616"/>
            <a:ext cx="1200375" cy="58442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endParaRPr lang="nl-NL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nl-NL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nl-NL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0" name="Rectangle 70"/>
          <p:cNvSpPr>
            <a:spLocks noChangeArrowheads="1"/>
          </p:cNvSpPr>
          <p:nvPr/>
        </p:nvSpPr>
        <p:spPr bwMode="auto">
          <a:xfrm>
            <a:off x="3630476" y="3276080"/>
            <a:ext cx="1101704" cy="55796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sz="1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Qualification</a:t>
            </a:r>
            <a:endParaRPr lang="nl-NL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1" name="Rectangle 71"/>
          <p:cNvSpPr>
            <a:spLocks noChangeArrowheads="1"/>
          </p:cNvSpPr>
          <p:nvPr/>
        </p:nvSpPr>
        <p:spPr bwMode="auto">
          <a:xfrm>
            <a:off x="5005382" y="3268101"/>
            <a:ext cx="1108106" cy="56594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Case-</a:t>
            </a:r>
          </a:p>
          <a:p>
            <a:r>
              <a:rPr lang="nl-NL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nl-NL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2" name="Rectangle 72"/>
          <p:cNvSpPr>
            <a:spLocks noChangeArrowheads="1"/>
          </p:cNvSpPr>
          <p:nvPr/>
        </p:nvSpPr>
        <p:spPr bwMode="auto">
          <a:xfrm>
            <a:off x="6327897" y="3264271"/>
            <a:ext cx="1125043" cy="56977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  <a:endParaRPr lang="nl-NL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4" name="Line 74"/>
          <p:cNvSpPr>
            <a:spLocks noChangeShapeType="1"/>
          </p:cNvSpPr>
          <p:nvPr/>
        </p:nvSpPr>
        <p:spPr bwMode="auto">
          <a:xfrm>
            <a:off x="3345841" y="3503799"/>
            <a:ext cx="22882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05" name="Line 75"/>
          <p:cNvSpPr>
            <a:spLocks noChangeShapeType="1"/>
          </p:cNvSpPr>
          <p:nvPr/>
        </p:nvSpPr>
        <p:spPr bwMode="auto">
          <a:xfrm>
            <a:off x="4732180" y="3492274"/>
            <a:ext cx="2277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06" name="Line 76"/>
          <p:cNvSpPr>
            <a:spLocks noChangeShapeType="1"/>
          </p:cNvSpPr>
          <p:nvPr/>
        </p:nvSpPr>
        <p:spPr bwMode="auto">
          <a:xfrm>
            <a:off x="6059872" y="3495344"/>
            <a:ext cx="2165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07" name="Rectangle 77"/>
          <p:cNvSpPr>
            <a:spLocks noChangeArrowheads="1"/>
          </p:cNvSpPr>
          <p:nvPr/>
        </p:nvSpPr>
        <p:spPr bwMode="auto">
          <a:xfrm>
            <a:off x="520716" y="3264008"/>
            <a:ext cx="1287409" cy="5700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Intake</a:t>
            </a:r>
            <a:endParaRPr lang="nl-NL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8" name="Line 78"/>
          <p:cNvSpPr>
            <a:spLocks noChangeShapeType="1"/>
          </p:cNvSpPr>
          <p:nvPr/>
        </p:nvSpPr>
        <p:spPr bwMode="auto">
          <a:xfrm>
            <a:off x="1886506" y="3500437"/>
            <a:ext cx="2277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09" name="Rectangle 79"/>
          <p:cNvSpPr>
            <a:spLocks noChangeArrowheads="1"/>
          </p:cNvSpPr>
          <p:nvPr/>
        </p:nvSpPr>
        <p:spPr bwMode="auto">
          <a:xfrm>
            <a:off x="7674728" y="3256467"/>
            <a:ext cx="990079" cy="57757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Evaluation </a:t>
            </a:r>
            <a:endParaRPr lang="nl-NL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0" name="Line 80"/>
          <p:cNvSpPr>
            <a:spLocks noChangeShapeType="1"/>
          </p:cNvSpPr>
          <p:nvPr/>
        </p:nvSpPr>
        <p:spPr bwMode="auto">
          <a:xfrm>
            <a:off x="7411927" y="3492274"/>
            <a:ext cx="22882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Line 60"/>
          <p:cNvSpPr>
            <a:spLocks noChangeShapeType="1"/>
          </p:cNvSpPr>
          <p:nvPr/>
        </p:nvSpPr>
        <p:spPr bwMode="auto">
          <a:xfrm>
            <a:off x="2293814" y="1758033"/>
            <a:ext cx="455414" cy="13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Line 60"/>
          <p:cNvSpPr>
            <a:spLocks noChangeShapeType="1"/>
          </p:cNvSpPr>
          <p:nvPr/>
        </p:nvSpPr>
        <p:spPr bwMode="auto">
          <a:xfrm>
            <a:off x="2749228" y="1555999"/>
            <a:ext cx="962174" cy="12657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Line 60"/>
          <p:cNvSpPr>
            <a:spLocks noChangeShapeType="1"/>
          </p:cNvSpPr>
          <p:nvPr/>
        </p:nvSpPr>
        <p:spPr bwMode="auto">
          <a:xfrm flipH="1">
            <a:off x="5382369" y="1859608"/>
            <a:ext cx="455414" cy="10124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60"/>
          <p:cNvSpPr>
            <a:spLocks noChangeShapeType="1"/>
          </p:cNvSpPr>
          <p:nvPr/>
        </p:nvSpPr>
        <p:spPr bwMode="auto">
          <a:xfrm flipH="1">
            <a:off x="4470425" y="1404194"/>
            <a:ext cx="860598" cy="1467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5" tIns="45718" rIns="91435" bIns="45718"/>
          <a:lstStyle/>
          <a:p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66"/>
          <p:cNvSpPr>
            <a:spLocks noChangeArrowheads="1"/>
          </p:cNvSpPr>
          <p:nvPr/>
        </p:nvSpPr>
        <p:spPr bwMode="auto">
          <a:xfrm>
            <a:off x="808023" y="420180"/>
            <a:ext cx="1297037" cy="144772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nl-NL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nl-N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nl-NL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endParaRPr lang="nl-N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 : Flemish Structured care approach 2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908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20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2000"/>
                                        <p:tgtEl>
                                          <p:spTgt spid="3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2000"/>
                                        <p:tgtEl>
                                          <p:spTgt spid="3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20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20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20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42" grpId="0" animBg="1"/>
      <p:bldP spid="34829" grpId="0" animBg="1"/>
      <p:bldP spid="34830" grpId="0" animBg="1"/>
      <p:bldP spid="34833" grpId="0" animBg="1"/>
      <p:bldP spid="44050" grpId="0" animBg="1"/>
      <p:bldP spid="44053" grpId="0" animBg="1"/>
      <p:bldP spid="34841" grpId="0" animBg="1"/>
      <p:bldP spid="44064" grpId="0" animBg="1"/>
      <p:bldP spid="34853" grpId="0" animBg="1"/>
      <p:bldP spid="44071" grpId="0" animBg="1"/>
      <p:bldP spid="34871" grpId="0" animBg="1"/>
      <p:bldP spid="34872" grpId="0" animBg="1"/>
      <p:bldP spid="34873" grpId="0" animBg="1"/>
      <p:bldP spid="34874" grpId="0" animBg="1"/>
      <p:bldP spid="34875" grpId="0" animBg="1"/>
      <p:bldP spid="34876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troomdiagram: Proces 25"/>
          <p:cNvSpPr>
            <a:spLocks noChangeArrowheads="1"/>
          </p:cNvSpPr>
          <p:nvPr/>
        </p:nvSpPr>
        <p:spPr bwMode="auto">
          <a:xfrm>
            <a:off x="372422" y="1478932"/>
            <a:ext cx="1379637" cy="1196022"/>
          </a:xfrm>
          <a:prstGeom prst="flowChartProcess">
            <a:avLst/>
          </a:prstGeom>
          <a:solidFill>
            <a:srgbClr val="FD9203"/>
          </a:solidFill>
          <a:ln w="25400" algn="ctr">
            <a:solidFill>
              <a:srgbClr val="B66D3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Notifying</a:t>
            </a:r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Organisations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2" name="Actieknop: Introductiepagina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59569" y="1454520"/>
            <a:ext cx="7094159" cy="1207740"/>
          </a:xfrm>
          <a:prstGeom prst="actionButtonHome">
            <a:avLst/>
          </a:prstGeom>
          <a:solidFill>
            <a:srgbClr val="9BBB59"/>
          </a:solidFill>
          <a:ln w="38100" algn="ctr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30" tIns="45716" rIns="91430" bIns="45716"/>
          <a:lstStyle/>
          <a:p>
            <a:pPr defTabSz="914145">
              <a:defRPr/>
            </a:pPr>
            <a:r>
              <a:rPr lang="nl-NL" sz="2800" b="1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CO3 </a:t>
            </a:r>
            <a:r>
              <a:rPr lang="nl-NL" sz="2400" b="1">
                <a:solidFill>
                  <a:srgbClr val="990000"/>
                </a:solidFill>
                <a:latin typeface="Calibri" pitchFamily="34" charset="0"/>
                <a:cs typeface="Arial" pitchFamily="34" charset="0"/>
              </a:rPr>
              <a:t>+ partners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8588" y="2492895"/>
            <a:ext cx="8723203" cy="505759"/>
            <a:chOff x="250" y="2454"/>
            <a:chExt cx="5212" cy="417"/>
          </a:xfrm>
        </p:grpSpPr>
        <p:sp>
          <p:nvSpPr>
            <p:cNvPr id="25606" name="Rectangle 4"/>
            <p:cNvSpPr>
              <a:spLocks noChangeArrowheads="1"/>
            </p:cNvSpPr>
            <p:nvPr/>
          </p:nvSpPr>
          <p:spPr bwMode="auto">
            <a:xfrm>
              <a:off x="4821" y="2463"/>
              <a:ext cx="641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spcBef>
                  <a:spcPts val="501"/>
                </a:spcBef>
                <a:defRPr/>
              </a:pPr>
              <a:r>
                <a:rPr lang="nl-NL" sz="14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Evaluation</a:t>
              </a:r>
              <a:endParaRPr lang="nl-NL" sz="14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5607" name="Rectangle 5"/>
            <p:cNvSpPr>
              <a:spLocks noChangeArrowheads="1"/>
            </p:cNvSpPr>
            <p:nvPr/>
          </p:nvSpPr>
          <p:spPr bwMode="auto">
            <a:xfrm>
              <a:off x="3974" y="2461"/>
              <a:ext cx="719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spcBef>
                  <a:spcPts val="598"/>
                </a:spcBef>
                <a:defRPr/>
              </a:pPr>
              <a:r>
                <a:rPr lang="nl-NL" sz="1400" b="1" dirty="0" err="1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Implemen-tation</a:t>
              </a:r>
              <a:endParaRPr lang="nl-NL" sz="14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5608" name="Rectangle 6"/>
            <p:cNvSpPr>
              <a:spLocks noChangeArrowheads="1"/>
            </p:cNvSpPr>
            <p:nvPr/>
          </p:nvSpPr>
          <p:spPr bwMode="auto">
            <a:xfrm>
              <a:off x="2965" y="2454"/>
              <a:ext cx="822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spcBef>
                  <a:spcPts val="97"/>
                </a:spcBef>
                <a:defRPr/>
              </a:pPr>
              <a:r>
                <a:rPr lang="nl-NL" sz="14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Case-management</a:t>
              </a:r>
              <a:endParaRPr lang="nl-NL" sz="14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5609" name="Rectangle 7"/>
            <p:cNvSpPr>
              <a:spLocks noChangeArrowheads="1"/>
            </p:cNvSpPr>
            <p:nvPr/>
          </p:nvSpPr>
          <p:spPr bwMode="auto">
            <a:xfrm>
              <a:off x="2047" y="2461"/>
              <a:ext cx="818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defRPr/>
              </a:pPr>
              <a:r>
                <a:rPr lang="nl-NL" sz="1400" b="1" dirty="0" err="1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Qualification</a:t>
              </a:r>
              <a:endParaRPr lang="nl-NL" sz="14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5610" name="Rectangle 8"/>
            <p:cNvSpPr>
              <a:spLocks noChangeArrowheads="1"/>
            </p:cNvSpPr>
            <p:nvPr/>
          </p:nvSpPr>
          <p:spPr bwMode="auto">
            <a:xfrm>
              <a:off x="1165" y="2458"/>
              <a:ext cx="721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defRPr/>
              </a:pPr>
              <a:r>
                <a:rPr lang="nl-NL" sz="14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Information</a:t>
              </a:r>
              <a:endParaRPr lang="nl-NL" sz="14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5611" name="Rectangle 9"/>
            <p:cNvSpPr>
              <a:spLocks noChangeArrowheads="1"/>
            </p:cNvSpPr>
            <p:nvPr/>
          </p:nvSpPr>
          <p:spPr bwMode="auto">
            <a:xfrm>
              <a:off x="311" y="2463"/>
              <a:ext cx="650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30039" tIns="65020" rIns="130039" bIns="65020"/>
            <a:lstStyle/>
            <a:p>
              <a:pPr defTabSz="914145">
                <a:defRPr/>
              </a:pPr>
              <a:r>
                <a:rPr lang="nl-NL" sz="14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Intake</a:t>
              </a:r>
              <a:endParaRPr lang="nl-NL" sz="14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1102" y="2652"/>
              <a:ext cx="135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1918" y="2659"/>
              <a:ext cx="18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9" name="Line 12"/>
            <p:cNvSpPr>
              <a:spLocks noChangeShapeType="1"/>
            </p:cNvSpPr>
            <p:nvPr/>
          </p:nvSpPr>
          <p:spPr bwMode="auto">
            <a:xfrm>
              <a:off x="2835" y="2659"/>
              <a:ext cx="2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0" name="Line 13"/>
            <p:cNvSpPr>
              <a:spLocks noChangeShapeType="1"/>
            </p:cNvSpPr>
            <p:nvPr/>
          </p:nvSpPr>
          <p:spPr bwMode="auto">
            <a:xfrm>
              <a:off x="3832" y="2659"/>
              <a:ext cx="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1" name="Line 14"/>
            <p:cNvSpPr>
              <a:spLocks noChangeShapeType="1"/>
            </p:cNvSpPr>
            <p:nvPr/>
          </p:nvSpPr>
          <p:spPr bwMode="auto">
            <a:xfrm flipV="1">
              <a:off x="4755" y="2652"/>
              <a:ext cx="131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2" name="Line 15"/>
            <p:cNvSpPr>
              <a:spLocks noChangeShapeType="1"/>
            </p:cNvSpPr>
            <p:nvPr/>
          </p:nvSpPr>
          <p:spPr bwMode="auto">
            <a:xfrm>
              <a:off x="250" y="2652"/>
              <a:ext cx="114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BE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269" name="Text Box 34"/>
          <p:cNvSpPr txBox="1">
            <a:spLocks noChangeArrowheads="1"/>
          </p:cNvSpPr>
          <p:nvPr/>
        </p:nvSpPr>
        <p:spPr bwMode="auto">
          <a:xfrm>
            <a:off x="179711" y="116086"/>
            <a:ext cx="8784580" cy="461657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defTabSz="914145">
              <a:spcBef>
                <a:spcPct val="50000"/>
              </a:spcBef>
            </a:pPr>
            <a:r>
              <a:rPr lang="nl-NL" b="1" dirty="0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CO3</a:t>
            </a:r>
            <a:r>
              <a:rPr lang="nl-NL" b="1" dirty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nl-NL" b="1" dirty="0" err="1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chainplate</a:t>
            </a:r>
            <a:r>
              <a:rPr lang="nl-NL" b="1" dirty="0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NL" b="1" dirty="0" err="1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domestic</a:t>
            </a:r>
            <a:r>
              <a:rPr lang="nl-NL" b="1" dirty="0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NL" b="1" dirty="0" err="1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violence</a:t>
            </a:r>
            <a:r>
              <a:rPr lang="nl-NL" b="1" dirty="0" smtClean="0">
                <a:solidFill>
                  <a:srgbClr val="4F6228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nl-NL" sz="2400" i="1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Afgeronde rechthoek 2"/>
          <p:cNvSpPr>
            <a:spLocks noChangeArrowheads="1"/>
          </p:cNvSpPr>
          <p:nvPr/>
        </p:nvSpPr>
        <p:spPr bwMode="auto">
          <a:xfrm>
            <a:off x="3779490" y="856134"/>
            <a:ext cx="2364866" cy="4230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 algn="ctr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30" tIns="45716" rIns="91430" bIns="45716" anchor="ctr"/>
          <a:lstStyle/>
          <a:p>
            <a:pPr defTabSz="914145">
              <a:defRPr/>
            </a:pP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Steering committee CO3</a:t>
            </a:r>
          </a:p>
          <a:p>
            <a:pPr defTabSz="914145">
              <a:defRPr/>
            </a:pP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(managers </a:t>
            </a:r>
            <a:r>
              <a:rPr lang="en-US" sz="14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organizations</a:t>
            </a: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) </a:t>
            </a:r>
            <a:endParaRPr lang="en-US" sz="14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8" name="Afgeronde rechthoek 27"/>
          <p:cNvSpPr>
            <a:spLocks noChangeArrowheads="1"/>
          </p:cNvSpPr>
          <p:nvPr/>
        </p:nvSpPr>
        <p:spPr bwMode="auto">
          <a:xfrm>
            <a:off x="6578948" y="856134"/>
            <a:ext cx="2275954" cy="4230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9B5E8"/>
              </a:gs>
              <a:gs pos="35001">
                <a:srgbClr val="D9CBEE"/>
              </a:gs>
              <a:gs pos="100000">
                <a:srgbClr val="F0EAF9"/>
              </a:gs>
            </a:gsLst>
            <a:lin ang="16200000" scaled="1"/>
          </a:gradFill>
          <a:ln w="9525" algn="ctr">
            <a:solidFill>
              <a:srgbClr val="7D60A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30" tIns="45716" rIns="91430" bIns="45716" anchor="ctr"/>
          <a:lstStyle/>
          <a:p>
            <a:pPr defTabSz="914145">
              <a:defRPr/>
            </a:pPr>
            <a:r>
              <a:rPr lang="en-US" sz="14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Board (governmental representatives</a:t>
            </a:r>
            <a:r>
              <a:rPr lang="nl-NL" sz="14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) </a:t>
            </a:r>
            <a:r>
              <a:rPr lang="nl-NL" sz="14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CO3</a:t>
            </a:r>
          </a:p>
        </p:txBody>
      </p:sp>
      <p:cxnSp>
        <p:nvCxnSpPr>
          <p:cNvPr id="5" name="Rechte verbindingslijn 4"/>
          <p:cNvCxnSpPr>
            <a:stCxn id="28" idx="1"/>
            <a:endCxn id="3" idx="3"/>
          </p:cNvCxnSpPr>
          <p:nvPr/>
        </p:nvCxnSpPr>
        <p:spPr>
          <a:xfrm flipH="1">
            <a:off x="6144356" y="1067656"/>
            <a:ext cx="434592" cy="0"/>
          </a:xfrm>
          <a:prstGeom prst="line">
            <a:avLst/>
          </a:prstGeom>
          <a:ln>
            <a:solidFill>
              <a:srgbClr val="A4D76B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>
            <a:cxnSpLocks noChangeShapeType="1"/>
            <a:stCxn id="3" idx="2"/>
            <a:endCxn id="42" idx="3"/>
          </p:cNvCxnSpPr>
          <p:nvPr/>
        </p:nvCxnSpPr>
        <p:spPr bwMode="auto">
          <a:xfrm>
            <a:off x="4961923" y="1279178"/>
            <a:ext cx="444726" cy="175342"/>
          </a:xfrm>
          <a:prstGeom prst="line">
            <a:avLst/>
          </a:prstGeom>
          <a:noFill/>
          <a:ln w="38100" algn="ctr">
            <a:solidFill>
              <a:srgbClr val="A4D76B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1275" name="AutoShape 35"/>
          <p:cNvSpPr>
            <a:spLocks/>
          </p:cNvSpPr>
          <p:nvPr/>
        </p:nvSpPr>
        <p:spPr bwMode="auto">
          <a:xfrm>
            <a:off x="315307" y="3068960"/>
            <a:ext cx="1439912" cy="3589239"/>
          </a:xfrm>
          <a:prstGeom prst="accentCallout2">
            <a:avLst>
              <a:gd name="adj1" fmla="val 6347"/>
              <a:gd name="adj2" fmla="val -5292"/>
              <a:gd name="adj3" fmla="val 4704"/>
              <a:gd name="adj4" fmla="val -10583"/>
              <a:gd name="adj5" fmla="val -11447"/>
              <a:gd name="adj6" fmla="val -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r>
              <a:rPr lang="nl-NL" sz="2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</a:t>
            </a:r>
          </a:p>
          <a:p>
            <a:pPr defTabSz="914145"/>
            <a:endParaRPr lang="nl-NL" sz="24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Intake</a:t>
            </a:r>
          </a:p>
          <a:p>
            <a:pPr defTabSz="914145"/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Crisis-</a:t>
            </a:r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intervention</a:t>
            </a:r>
          </a:p>
        </p:txBody>
      </p:sp>
      <p:sp>
        <p:nvSpPr>
          <p:cNvPr id="11276" name="AutoShape 36"/>
          <p:cNvSpPr>
            <a:spLocks/>
          </p:cNvSpPr>
          <p:nvPr/>
        </p:nvSpPr>
        <p:spPr bwMode="auto">
          <a:xfrm>
            <a:off x="1870132" y="3068961"/>
            <a:ext cx="1425244" cy="3589238"/>
          </a:xfrm>
          <a:prstGeom prst="accentCallout2">
            <a:avLst>
              <a:gd name="adj1" fmla="val 5880"/>
              <a:gd name="adj2" fmla="val -634"/>
              <a:gd name="adj3" fmla="val 5880"/>
              <a:gd name="adj4" fmla="val -6954"/>
              <a:gd name="adj5" fmla="val -10143"/>
              <a:gd name="adj6" fmla="val -654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r>
              <a:rPr lang="nl-NL" sz="2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</a:t>
            </a:r>
          </a:p>
          <a:p>
            <a:pPr defTabSz="914145"/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Round table</a:t>
            </a:r>
          </a:p>
          <a:p>
            <a:pPr defTabSz="914145"/>
            <a:endParaRPr lang="nl-NL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Gather information 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277" name="AutoShape 37"/>
          <p:cNvSpPr>
            <a:spLocks/>
          </p:cNvSpPr>
          <p:nvPr/>
        </p:nvSpPr>
        <p:spPr bwMode="auto">
          <a:xfrm>
            <a:off x="3295376" y="3033558"/>
            <a:ext cx="1416397" cy="3624641"/>
          </a:xfrm>
          <a:prstGeom prst="accentCallout2">
            <a:avLst>
              <a:gd name="adj1" fmla="val 11338"/>
              <a:gd name="adj2" fmla="val -6620"/>
              <a:gd name="adj3" fmla="val 11338"/>
              <a:gd name="adj4" fmla="val -11032"/>
              <a:gd name="adj5" fmla="val -10169"/>
              <a:gd name="adj6" fmla="val -619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r>
              <a:rPr lang="nl-NL" sz="2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</a:t>
            </a:r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>
              <a:buFontTx/>
              <a:buChar char="•"/>
            </a:pPr>
            <a:endParaRPr lang="nl-NL" sz="20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Multi-</a:t>
            </a:r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disciplinary</a:t>
            </a:r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 counsel</a:t>
            </a:r>
            <a:b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</a:br>
            <a:endParaRPr lang="nl-NL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BE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Draft plan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NL" sz="17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NL" sz="1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278" name="AutoShape 38"/>
          <p:cNvSpPr>
            <a:spLocks/>
          </p:cNvSpPr>
          <p:nvPr/>
        </p:nvSpPr>
        <p:spPr bwMode="auto">
          <a:xfrm>
            <a:off x="4926085" y="3068961"/>
            <a:ext cx="1480496" cy="3589238"/>
          </a:xfrm>
          <a:prstGeom prst="accentCallout2">
            <a:avLst>
              <a:gd name="adj1" fmla="val 10588"/>
              <a:gd name="adj2" fmla="val -6227"/>
              <a:gd name="adj3" fmla="val 10588"/>
              <a:gd name="adj4" fmla="val -11282"/>
              <a:gd name="adj5" fmla="val -11158"/>
              <a:gd name="adj6" fmla="val -113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r>
              <a:rPr lang="nl-NL" sz="2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</a:t>
            </a:r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>
              <a:buFontTx/>
              <a:buChar char="•"/>
            </a:pPr>
            <a:endParaRPr lang="nl-BE" sz="20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BE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Draft to action plan </a:t>
            </a:r>
            <a:r>
              <a:rPr lang="nl-BE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with</a:t>
            </a:r>
            <a:r>
              <a:rPr lang="nl-BE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BE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cliënts</a:t>
            </a:r>
            <a:r>
              <a:rPr lang="nl-BE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BE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and</a:t>
            </a:r>
            <a:r>
              <a:rPr lang="nl-BE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BE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organisations</a:t>
            </a:r>
            <a:endParaRPr lang="nl-BE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279" name="AutoShape 39"/>
          <p:cNvSpPr>
            <a:spLocks/>
          </p:cNvSpPr>
          <p:nvPr/>
        </p:nvSpPr>
        <p:spPr bwMode="auto">
          <a:xfrm>
            <a:off x="6442556" y="3054517"/>
            <a:ext cx="1354152" cy="3603681"/>
          </a:xfrm>
          <a:prstGeom prst="accentCallout2">
            <a:avLst>
              <a:gd name="adj1" fmla="val 5671"/>
              <a:gd name="adj2" fmla="val 1056"/>
              <a:gd name="adj3" fmla="val 5671"/>
              <a:gd name="adj4" fmla="val -5801"/>
              <a:gd name="adj5" fmla="val -11510"/>
              <a:gd name="adj6" fmla="val -420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r>
              <a:rPr lang="nl-NL" sz="2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</a:t>
            </a:r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>
              <a:buFontTx/>
              <a:buChar char="•"/>
            </a:pPr>
            <a:endParaRPr lang="nl-NL" sz="17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Implement 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NL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Coördinate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BE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BE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Follow-up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nl-NL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Adjust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>
              <a:buFontTx/>
              <a:buChar char="•"/>
            </a:pPr>
            <a:endParaRPr lang="nl-NL" sz="17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280" name="AutoShape 40"/>
          <p:cNvSpPr>
            <a:spLocks/>
          </p:cNvSpPr>
          <p:nvPr/>
        </p:nvSpPr>
        <p:spPr bwMode="auto">
          <a:xfrm>
            <a:off x="7905032" y="3068960"/>
            <a:ext cx="1165085" cy="3589238"/>
          </a:xfrm>
          <a:prstGeom prst="accentCallout2">
            <a:avLst>
              <a:gd name="adj1" fmla="val 15861"/>
              <a:gd name="adj2" fmla="val -6819"/>
              <a:gd name="adj3" fmla="val 15861"/>
              <a:gd name="adj4" fmla="val -12356"/>
              <a:gd name="adj5" fmla="val -11999"/>
              <a:gd name="adj6" fmla="val -120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6" rIns="91430" bIns="45716"/>
          <a:lstStyle/>
          <a:p>
            <a:pPr defTabSz="914145"/>
            <a:r>
              <a:rPr lang="nl-NL" sz="2000" u="sng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Activity</a:t>
            </a:r>
            <a:endParaRPr lang="nl-NL" sz="20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>
              <a:buFontTx/>
              <a:buChar char="•"/>
            </a:pPr>
            <a:endParaRPr lang="nl-NL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Evaluation on case </a:t>
            </a:r>
          </a:p>
          <a:p>
            <a:pPr defTabSz="914145"/>
            <a:r>
              <a:rPr lang="nl-NL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and</a:t>
            </a:r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defTabSz="914145"/>
            <a:r>
              <a:rPr lang="nl-NL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policy level</a:t>
            </a:r>
            <a:endParaRPr lang="nl-NL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 : Flemish Structured care approach 3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16065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2" grpId="0" animBg="1"/>
      <p:bldP spid="3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6911" y="93127"/>
            <a:ext cx="8229600" cy="1143000"/>
          </a:xfrm>
        </p:spPr>
        <p:txBody>
          <a:bodyPr>
            <a:normAutofit/>
          </a:bodyPr>
          <a:lstStyle/>
          <a:p>
            <a:r>
              <a:rPr lang="nl-BE" dirty="0" smtClean="0"/>
              <a:t>HC Center </a:t>
            </a:r>
            <a:r>
              <a:rPr lang="nl-BE" dirty="0" err="1" smtClean="0"/>
              <a:t>perspective</a:t>
            </a:r>
            <a:endParaRPr lang="nl-BE" dirty="0"/>
          </a:p>
        </p:txBody>
      </p:sp>
      <p:sp>
        <p:nvSpPr>
          <p:cNvPr id="2055" name="Tijdelijke aanduiding voor inhoud 205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2824042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Welfare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Health care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2056" name="Tijdelijke aanduiding voor inhoud 2055"/>
          <p:cNvSpPr>
            <a:spLocks noGrp="1"/>
          </p:cNvSpPr>
          <p:nvPr>
            <p:ph sz="half" idx="2"/>
          </p:nvPr>
        </p:nvSpPr>
        <p:spPr>
          <a:xfrm>
            <a:off x="7380312" y="1207708"/>
            <a:ext cx="1763688" cy="4918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DVA</a:t>
            </a: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Ovaal 2"/>
          <p:cNvSpPr/>
          <p:nvPr/>
        </p:nvSpPr>
        <p:spPr>
          <a:xfrm>
            <a:off x="1651396" y="2989931"/>
            <a:ext cx="2016224" cy="15841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chair"/>
          <p:cNvSpPr>
            <a:spLocks noEditPoints="1" noChangeArrowheads="1"/>
          </p:cNvSpPr>
          <p:nvPr/>
        </p:nvSpPr>
        <p:spPr bwMode="auto">
          <a:xfrm rot="2871297">
            <a:off x="2901796" y="3233931"/>
            <a:ext cx="443839" cy="40667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58 h 21600"/>
              <a:gd name="T4" fmla="*/ 3646069 w 21600"/>
              <a:gd name="T5" fmla="*/ 7233917 h 21600"/>
              <a:gd name="T6" fmla="*/ 0 w 21600"/>
              <a:gd name="T7" fmla="*/ 3616958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hair"/>
          <p:cNvSpPr>
            <a:spLocks noEditPoints="1" noChangeArrowheads="1"/>
          </p:cNvSpPr>
          <p:nvPr/>
        </p:nvSpPr>
        <p:spPr bwMode="auto">
          <a:xfrm rot="9216243" flipV="1">
            <a:off x="2197721" y="148653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hair"/>
          <p:cNvSpPr>
            <a:spLocks noEditPoints="1" noChangeArrowheads="1"/>
          </p:cNvSpPr>
          <p:nvPr/>
        </p:nvSpPr>
        <p:spPr bwMode="auto">
          <a:xfrm rot="7485242">
            <a:off x="5867579" y="3708982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hair"/>
          <p:cNvSpPr>
            <a:spLocks noEditPoints="1" noChangeArrowheads="1"/>
          </p:cNvSpPr>
          <p:nvPr/>
        </p:nvSpPr>
        <p:spPr bwMode="auto">
          <a:xfrm rot="2452942">
            <a:off x="5741051" y="1493772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hair"/>
          <p:cNvSpPr>
            <a:spLocks noEditPoints="1" noChangeArrowheads="1"/>
          </p:cNvSpPr>
          <p:nvPr/>
        </p:nvSpPr>
        <p:spPr bwMode="auto">
          <a:xfrm rot="4462832" flipV="1">
            <a:off x="1723968" y="2078694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ir"/>
          <p:cNvSpPr>
            <a:spLocks noEditPoints="1" noChangeArrowheads="1"/>
          </p:cNvSpPr>
          <p:nvPr/>
        </p:nvSpPr>
        <p:spPr bwMode="auto">
          <a:xfrm rot="18002006" flipV="1">
            <a:off x="2533933" y="21586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hair"/>
          <p:cNvSpPr>
            <a:spLocks noEditPoints="1" noChangeArrowheads="1"/>
          </p:cNvSpPr>
          <p:nvPr/>
        </p:nvSpPr>
        <p:spPr bwMode="auto">
          <a:xfrm rot="18630688">
            <a:off x="5031146" y="1633179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air"/>
          <p:cNvSpPr>
            <a:spLocks noEditPoints="1" noChangeArrowheads="1"/>
          </p:cNvSpPr>
          <p:nvPr/>
        </p:nvSpPr>
        <p:spPr bwMode="auto">
          <a:xfrm rot="10103573">
            <a:off x="5643134" y="2243358"/>
            <a:ext cx="477092" cy="479016"/>
          </a:xfrm>
          <a:custGeom>
            <a:avLst/>
            <a:gdLst>
              <a:gd name="T0" fmla="*/ 3675277 w 21600"/>
              <a:gd name="T1" fmla="*/ 0 h 21600"/>
              <a:gd name="T2" fmla="*/ 7350554 w 21600"/>
              <a:gd name="T3" fmla="*/ 3559070 h 21600"/>
              <a:gd name="T4" fmla="*/ 3675277 w 21600"/>
              <a:gd name="T5" fmla="*/ 7118140 h 21600"/>
              <a:gd name="T6" fmla="*/ 0 w 21600"/>
              <a:gd name="T7" fmla="*/ 35590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hair"/>
          <p:cNvSpPr>
            <a:spLocks noEditPoints="1" noChangeArrowheads="1"/>
          </p:cNvSpPr>
          <p:nvPr/>
        </p:nvSpPr>
        <p:spPr bwMode="auto">
          <a:xfrm rot="20478241">
            <a:off x="5338839" y="317049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hair"/>
          <p:cNvSpPr>
            <a:spLocks noEditPoints="1" noChangeArrowheads="1"/>
          </p:cNvSpPr>
          <p:nvPr/>
        </p:nvSpPr>
        <p:spPr bwMode="auto">
          <a:xfrm rot="13131474">
            <a:off x="5008941" y="3874445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4591711" y="2955091"/>
            <a:ext cx="2016224" cy="161901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al 25"/>
          <p:cNvSpPr/>
          <p:nvPr/>
        </p:nvSpPr>
        <p:spPr>
          <a:xfrm>
            <a:off x="4634371" y="1207708"/>
            <a:ext cx="2016224" cy="168123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Ovaal 26"/>
          <p:cNvSpPr/>
          <p:nvPr/>
        </p:nvSpPr>
        <p:spPr>
          <a:xfrm>
            <a:off x="1491966" y="1316967"/>
            <a:ext cx="2016224" cy="158417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2" name="chair"/>
          <p:cNvSpPr>
            <a:spLocks noEditPoints="1" noChangeArrowheads="1"/>
          </p:cNvSpPr>
          <p:nvPr/>
        </p:nvSpPr>
        <p:spPr bwMode="auto">
          <a:xfrm rot="7485242">
            <a:off x="2666380" y="3851214"/>
            <a:ext cx="493248" cy="512632"/>
          </a:xfrm>
          <a:custGeom>
            <a:avLst/>
            <a:gdLst>
              <a:gd name="T0" fmla="*/ 3646069 w 21600"/>
              <a:gd name="T1" fmla="*/ 0 h 21600"/>
              <a:gd name="T2" fmla="*/ 7292119 w 21600"/>
              <a:gd name="T3" fmla="*/ 3616949 h 21600"/>
              <a:gd name="T4" fmla="*/ 3646069 w 21600"/>
              <a:gd name="T5" fmla="*/ 7233880 h 21600"/>
              <a:gd name="T6" fmla="*/ 0 w 21600"/>
              <a:gd name="T7" fmla="*/ 361694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chair"/>
          <p:cNvSpPr>
            <a:spLocks noEditPoints="1" noChangeArrowheads="1"/>
          </p:cNvSpPr>
          <p:nvPr/>
        </p:nvSpPr>
        <p:spPr bwMode="auto">
          <a:xfrm rot="4462832" flipV="1">
            <a:off x="1941249" y="3520397"/>
            <a:ext cx="518800" cy="476778"/>
          </a:xfrm>
          <a:custGeom>
            <a:avLst/>
            <a:gdLst>
              <a:gd name="T0" fmla="*/ 3559070 w 21600"/>
              <a:gd name="T1" fmla="*/ 0 h 21600"/>
              <a:gd name="T2" fmla="*/ 7118140 w 21600"/>
              <a:gd name="T3" fmla="*/ 3704630 h 21600"/>
              <a:gd name="T4" fmla="*/ 3559070 w 21600"/>
              <a:gd name="T5" fmla="*/ 7409259 h 21600"/>
              <a:gd name="T6" fmla="*/ 0 w 21600"/>
              <a:gd name="T7" fmla="*/ 370463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 vert="eaVert" lIns="91430" tIns="45716" rIns="91430" bIns="45716"/>
          <a:lstStyle/>
          <a:p>
            <a:pPr>
              <a:defRPr/>
            </a:pPr>
            <a:endParaRPr lang="nl-BE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49" name="Rechte verbindingslijn 2048"/>
          <p:cNvCxnSpPr/>
          <p:nvPr/>
        </p:nvCxnSpPr>
        <p:spPr>
          <a:xfrm flipH="1">
            <a:off x="1491966" y="4485086"/>
            <a:ext cx="626818" cy="888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5599823" y="4574106"/>
            <a:ext cx="514380" cy="588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Rechte verbindingslijn 2051"/>
          <p:cNvCxnSpPr/>
          <p:nvPr/>
        </p:nvCxnSpPr>
        <p:spPr>
          <a:xfrm>
            <a:off x="6465384" y="1535741"/>
            <a:ext cx="914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Rechte verbindingslijn 2053"/>
          <p:cNvCxnSpPr/>
          <p:nvPr/>
        </p:nvCxnSpPr>
        <p:spPr>
          <a:xfrm flipH="1">
            <a:off x="963445" y="2608141"/>
            <a:ext cx="592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jdelijke aanduiding voor inhoud 2055"/>
          <p:cNvSpPr txBox="1">
            <a:spLocks/>
          </p:cNvSpPr>
          <p:nvPr/>
        </p:nvSpPr>
        <p:spPr>
          <a:xfrm>
            <a:off x="4553021" y="5162187"/>
            <a:ext cx="4051425" cy="196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/>
          </a:p>
        </p:txBody>
      </p:sp>
      <p:sp>
        <p:nvSpPr>
          <p:cNvPr id="46" name="Tijdelijke aanduiding voor inhoud 2055"/>
          <p:cNvSpPr txBox="1">
            <a:spLocks/>
          </p:cNvSpPr>
          <p:nvPr/>
        </p:nvSpPr>
        <p:spPr>
          <a:xfrm>
            <a:off x="5972138" y="4913623"/>
            <a:ext cx="2955648" cy="3571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BE" dirty="0" err="1" smtClean="0"/>
              <a:t>Mental</a:t>
            </a:r>
            <a:r>
              <a:rPr lang="nl-BE" dirty="0" smtClean="0"/>
              <a:t> health care </a:t>
            </a:r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 smtClean="0"/>
          </a:p>
          <a:p>
            <a:pPr marL="0" indent="0">
              <a:buFont typeface="Arial" pitchFamily="34" charset="0"/>
              <a:buNone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9  or second day</a:t>
            </a:r>
            <a:endParaRPr lang="nl-BE"/>
          </a:p>
        </p:txBody>
      </p:sp>
      <p:sp>
        <p:nvSpPr>
          <p:cNvPr id="28" name="object 5"/>
          <p:cNvSpPr/>
          <p:nvPr/>
        </p:nvSpPr>
        <p:spPr>
          <a:xfrm>
            <a:off x="7263319" y="32728"/>
            <a:ext cx="1915667" cy="1156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774"/>
            <a:ext cx="1319710" cy="11445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49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446</Words>
  <Application>Microsoft Macintosh PowerPoint</Application>
  <PresentationFormat>Diavoorstelling (4:3)</PresentationFormat>
  <Paragraphs>147</Paragraphs>
  <Slides>17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Calibri</vt:lpstr>
      <vt:lpstr>Times New Roman</vt:lpstr>
      <vt:lpstr>Arial</vt:lpstr>
      <vt:lpstr>Kantoorthema</vt:lpstr>
      <vt:lpstr>Sharing information</vt:lpstr>
      <vt:lpstr>Sharing information discussion points</vt:lpstr>
      <vt:lpstr>Discussion points </vt:lpstr>
      <vt:lpstr>Collaborative care management  </vt:lpstr>
      <vt:lpstr>Reporting code</vt:lpstr>
      <vt:lpstr>MARAC PERSPECTIVE ‘improvements in second period’</vt:lpstr>
      <vt:lpstr>PowerPoint-presentatie</vt:lpstr>
      <vt:lpstr>PowerPoint-presentatie</vt:lpstr>
      <vt:lpstr>HC Center perspective</vt:lpstr>
      <vt:lpstr>1. Cry for help heard</vt:lpstr>
      <vt:lpstr>2. Internal consult </vt:lpstr>
      <vt:lpstr>3. External advice</vt:lpstr>
      <vt:lpstr>4. Transmit coordination if needed</vt:lpstr>
      <vt:lpstr>5.Specialised advice or transmission </vt:lpstr>
      <vt:lpstr>6. Keep contact as a team</vt:lpstr>
      <vt:lpstr>7. If needed by client, immediate assessment or joint decision involve law enforcement </vt:lpstr>
      <vt:lpstr>Conclusions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information</dc:title>
  <dc:creator>Travel</dc:creator>
  <cp:lastModifiedBy>Microsoft Office-gebruiker</cp:lastModifiedBy>
  <cp:revision>9</cp:revision>
  <dcterms:created xsi:type="dcterms:W3CDTF">2017-11-26T18:25:33Z</dcterms:created>
  <dcterms:modified xsi:type="dcterms:W3CDTF">2018-01-20T16:56:52Z</dcterms:modified>
</cp:coreProperties>
</file>