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13" r:id="rId3"/>
    <p:sldId id="319" r:id="rId4"/>
    <p:sldId id="260" r:id="rId5"/>
    <p:sldId id="321" r:id="rId6"/>
    <p:sldId id="320" r:id="rId7"/>
    <p:sldId id="266" r:id="rId8"/>
    <p:sldId id="268" r:id="rId9"/>
    <p:sldId id="322" r:id="rId10"/>
    <p:sldId id="275" r:id="rId11"/>
    <p:sldId id="325" r:id="rId12"/>
    <p:sldId id="318" r:id="rId13"/>
    <p:sldId id="326" r:id="rId14"/>
    <p:sldId id="327" r:id="rId15"/>
    <p:sldId id="32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young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CD3BE-11F1-4485-AB7D-E44AC187734D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86353-7061-4F13-B092-8AEEC8FED8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870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246BA-3441-4155-B9E7-4F97D715CF3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064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 smtClean="0"/>
              <a:t>The health visitor was in all cases the health care professional that referred the most in all categories followed by the</a:t>
            </a:r>
            <a:r>
              <a:rPr lang="en-GB" baseline="0" dirty="0" smtClean="0"/>
              <a:t> social worker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246BA-3441-4155-B9E7-4F97D715CF3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83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2EC8E-FBA8-4731-A608-685D58498FF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6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58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05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132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01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59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48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72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9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4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73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25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2A6D9-C023-4053-B185-343674710CB4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523A-839F-420F-9891-3048C96480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05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CF4A.965AB6A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Inter-</a:t>
            </a:r>
            <a:r>
              <a:rPr lang="en-GB" dirty="0" err="1" smtClean="0"/>
              <a:t>secterol</a:t>
            </a:r>
            <a:r>
              <a:rPr lang="en-GB" dirty="0" smtClean="0"/>
              <a:t> co-operation and (mental) healthcare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Joyce Kenkre</a:t>
            </a:r>
          </a:p>
          <a:p>
            <a:r>
              <a:rPr lang="en-GB" dirty="0" smtClean="0"/>
              <a:t>Professor of Primary Care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3769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776" y="274638"/>
            <a:ext cx="6131024" cy="1354162"/>
          </a:xfrm>
        </p:spPr>
        <p:txBody>
          <a:bodyPr>
            <a:normAutofit/>
          </a:bodyPr>
          <a:lstStyle/>
          <a:p>
            <a:r>
              <a:rPr lang="en-GB" dirty="0" smtClean="0"/>
              <a:t>20 Domestic abuse </a:t>
            </a:r>
            <a:br>
              <a:rPr lang="en-GB" dirty="0" smtClean="0"/>
            </a:br>
            <a:r>
              <a:rPr lang="en-GB" dirty="0" smtClean="0"/>
              <a:t>volunteer diaries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>
              <a:buNone/>
            </a:pPr>
            <a:r>
              <a:rPr lang="en-GB" dirty="0"/>
              <a:t>	 1</a:t>
            </a:r>
            <a:r>
              <a:rPr lang="en-GB" baseline="30000" dirty="0"/>
              <a:t>st</a:t>
            </a:r>
            <a:r>
              <a:rPr lang="en-GB" dirty="0"/>
              <a:t> visits	- activities with the children</a:t>
            </a:r>
          </a:p>
          <a:p>
            <a:pPr lvl="1">
              <a:buNone/>
            </a:pPr>
            <a:r>
              <a:rPr lang="en-GB" dirty="0" smtClean="0"/>
              <a:t>			- emotional support</a:t>
            </a:r>
          </a:p>
          <a:p>
            <a:pPr lvl="1">
              <a:buNone/>
            </a:pPr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Visit	- enabling access </a:t>
            </a:r>
            <a:r>
              <a:rPr lang="en-GB" dirty="0" err="1" smtClean="0"/>
              <a:t>i.e</a:t>
            </a:r>
            <a:r>
              <a:rPr lang="en-GB" dirty="0" smtClean="0"/>
              <a:t> job centre, toy library, toddler groups, housing advice, dentist 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Greatest Journey of Change –</a:t>
            </a:r>
          </a:p>
          <a:p>
            <a:pPr lvl="1">
              <a:buNone/>
            </a:pPr>
            <a:r>
              <a:rPr lang="en-GB" dirty="0" smtClean="0"/>
              <a:t>Feeling of isolation, managing child’s behaviour, feeling of self esteem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University of South Wales</a:t>
            </a:r>
            <a:endParaRPr lang="en-GB"/>
          </a:p>
        </p:txBody>
      </p:sp>
      <p:pic>
        <p:nvPicPr>
          <p:cNvPr id="5" name="Picture 4" descr="USW logo Raspberry Scree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73" y="117979"/>
            <a:ext cx="1475656" cy="151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103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04108" y="484909"/>
            <a:ext cx="9698183" cy="137160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+mn-lt"/>
              </a:rPr>
              <a:t>“Our Place” - </a:t>
            </a:r>
            <a:r>
              <a:rPr lang="en-GB" sz="3200" b="1" dirty="0">
                <a:latin typeface="+mn-lt"/>
              </a:rPr>
              <a:t>Group for young mothers and their children who were socially isolated and lacked confidence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2036617"/>
            <a:ext cx="10058400" cy="4350327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For young parents to get together to make new friends, build their confidence and develop their parenting, life and home making skills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 friendly welcome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Support with little ones from qualified and experienced childcare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 safe, non-judgemental environment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Hints and tips on parenting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Sign posting onto other services</a:t>
            </a:r>
          </a:p>
          <a:p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6" name="Picture 5" descr="USW logo Raspberry Scree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73" y="117979"/>
            <a:ext cx="1475656" cy="151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618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0" y="380530"/>
            <a:ext cx="9877506" cy="147219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“Our Place” young parents enjoy taking part in outside events: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4322" y="2168872"/>
            <a:ext cx="7772401" cy="4351337"/>
          </a:xfrm>
        </p:spPr>
        <p:txBody>
          <a:bodyPr/>
          <a:lstStyle/>
          <a:p>
            <a:r>
              <a:rPr lang="en-GB" dirty="0"/>
              <a:t>Teddy Bear Picnic</a:t>
            </a:r>
            <a:br>
              <a:rPr lang="en-GB" dirty="0"/>
            </a:br>
            <a:endParaRPr lang="en-GB" dirty="0"/>
          </a:p>
          <a:p>
            <a:r>
              <a:rPr lang="en-GB" dirty="0"/>
              <a:t>Soft Play</a:t>
            </a:r>
            <a:br>
              <a:rPr lang="en-GB" dirty="0"/>
            </a:br>
            <a:endParaRPr lang="en-GB" dirty="0"/>
          </a:p>
          <a:p>
            <a:r>
              <a:rPr lang="en-GB" dirty="0"/>
              <a:t>Charity Mud </a:t>
            </a:r>
            <a:r>
              <a:rPr lang="en-GB" dirty="0" smtClean="0"/>
              <a:t>Run/cake bake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/>
              <a:t>Celebrating </a:t>
            </a:r>
            <a:br>
              <a:rPr lang="en-GB" dirty="0"/>
            </a:br>
            <a:r>
              <a:rPr lang="en-GB" dirty="0"/>
              <a:t>Anniversaries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513" y="1831081"/>
            <a:ext cx="3357696" cy="23985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518" y="4440024"/>
            <a:ext cx="3223967" cy="241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98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Life 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Found out how to cook healthy food from scratch</a:t>
            </a:r>
          </a:p>
          <a:p>
            <a:endParaRPr lang="en-GB" dirty="0" smtClean="0"/>
          </a:p>
          <a:p>
            <a:r>
              <a:rPr lang="en-GB" dirty="0" smtClean="0"/>
              <a:t>Budgeting </a:t>
            </a:r>
            <a:r>
              <a:rPr lang="en-GB" dirty="0"/>
              <a:t>better and planning weekly shop</a:t>
            </a:r>
          </a:p>
          <a:p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/>
              <a:t>eat healthier for our diet and teeth</a:t>
            </a:r>
          </a:p>
          <a:p>
            <a:endParaRPr lang="en-GB" dirty="0" smtClean="0"/>
          </a:p>
          <a:p>
            <a:r>
              <a:rPr lang="en-GB" dirty="0" smtClean="0"/>
              <a:t>Contacted </a:t>
            </a:r>
            <a:r>
              <a:rPr lang="en-GB" dirty="0"/>
              <a:t>housing to live nearer family</a:t>
            </a:r>
          </a:p>
          <a:p>
            <a:endParaRPr lang="en-GB" dirty="0" smtClean="0"/>
          </a:p>
          <a:p>
            <a:r>
              <a:rPr lang="en-GB" dirty="0" smtClean="0"/>
              <a:t>Feel </a:t>
            </a:r>
            <a:r>
              <a:rPr lang="en-GB" dirty="0"/>
              <a:t>able to make decisions enrolling child into welsh nursery to receive bilingual education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583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“Our Place”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564"/>
            <a:ext cx="10515600" cy="46113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Comments on parent-child relationship:</a:t>
            </a:r>
          </a:p>
          <a:p>
            <a:endParaRPr lang="en-GB" dirty="0" smtClean="0"/>
          </a:p>
          <a:p>
            <a:r>
              <a:rPr lang="en-GB" dirty="0" smtClean="0"/>
              <a:t>We talk all the time</a:t>
            </a:r>
          </a:p>
          <a:p>
            <a:endParaRPr lang="en-GB" dirty="0" smtClean="0"/>
          </a:p>
          <a:p>
            <a:r>
              <a:rPr lang="en-GB" dirty="0" smtClean="0"/>
              <a:t>We dance, we sing and make more time for bedtime stories, cook together, clean up toys, go to the park</a:t>
            </a:r>
          </a:p>
          <a:p>
            <a:endParaRPr lang="en-GB" dirty="0" smtClean="0"/>
          </a:p>
          <a:p>
            <a:r>
              <a:rPr lang="en-GB" dirty="0" smtClean="0"/>
              <a:t>We love singing and dancing together</a:t>
            </a:r>
          </a:p>
          <a:p>
            <a:endParaRPr lang="en-GB" dirty="0" smtClean="0"/>
          </a:p>
          <a:p>
            <a:r>
              <a:rPr lang="en-GB" dirty="0" smtClean="0"/>
              <a:t>We talk all the time explaining what things are in the supermarket, on the bus, out for a walk and in the bath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5275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Comments from a magistrate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Courts is adversarial</a:t>
            </a:r>
          </a:p>
          <a:p>
            <a:r>
              <a:rPr lang="en-GB" dirty="0" smtClean="0"/>
              <a:t>Huge step to go into a court room and declare publically what has happened</a:t>
            </a:r>
          </a:p>
          <a:p>
            <a:r>
              <a:rPr lang="en-GB" dirty="0" smtClean="0"/>
              <a:t>Measures for victim support</a:t>
            </a:r>
          </a:p>
          <a:p>
            <a:r>
              <a:rPr lang="en-GB" dirty="0" smtClean="0"/>
              <a:t>Victim who has been a subject of emotional abuse – hard to testify</a:t>
            </a:r>
          </a:p>
          <a:p>
            <a:r>
              <a:rPr lang="en-GB" dirty="0" smtClean="0"/>
              <a:t>Reluctance of victim to co-operate with police and judicial </a:t>
            </a:r>
          </a:p>
          <a:p>
            <a:r>
              <a:rPr lang="en-GB" dirty="0" smtClean="0"/>
              <a:t>7-9 times police called and incident documented and victim refuses to testify Crown Prosecution Service will continue to prosecute</a:t>
            </a:r>
          </a:p>
          <a:p>
            <a:r>
              <a:rPr lang="en-GB" dirty="0" smtClean="0"/>
              <a:t>Greater appearance of shame in men when testifying what has happened to them in front of family and friends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663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0236" y="628362"/>
            <a:ext cx="10515600" cy="1325563"/>
          </a:xfrm>
        </p:spPr>
        <p:txBody>
          <a:bodyPr/>
          <a:lstStyle/>
          <a:p>
            <a:r>
              <a:rPr lang="en-GB" dirty="0" smtClean="0"/>
              <a:t>Social Prescribing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US" dirty="0"/>
              <a:t> Social prescribing has become an umbrella term to describe ways of linking individuals to sources of community-based, non-medical support. There is no fixed definition of social prescribing, however, it is generally considered as a mechanism that acts to systematically link people to wellbeing </a:t>
            </a:r>
            <a:r>
              <a:rPr lang="en-US" dirty="0" smtClean="0"/>
              <a:t>services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  <p:pic>
        <p:nvPicPr>
          <p:cNvPr id="4" name="Picture 3" descr="USW logo Raspberry Scree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0"/>
            <a:ext cx="1763688" cy="180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4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Adverse childhood experiences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Those people who had more than 4 ACE were:</a:t>
            </a:r>
          </a:p>
          <a:p>
            <a:r>
              <a:rPr lang="en-GB" dirty="0" smtClean="0"/>
              <a:t>4 x more likely to be a high risk drinker</a:t>
            </a:r>
          </a:p>
          <a:p>
            <a:r>
              <a:rPr lang="en-GB" dirty="0" smtClean="0"/>
              <a:t>6 x more likely to have or caused unintended teenage pregnancy</a:t>
            </a:r>
          </a:p>
          <a:p>
            <a:r>
              <a:rPr lang="en-GB" dirty="0" smtClean="0"/>
              <a:t>6x more likely to smoke</a:t>
            </a:r>
          </a:p>
          <a:p>
            <a:r>
              <a:rPr lang="en-GB" dirty="0" smtClean="0"/>
              <a:t>6 x more likely to have had sex under 16</a:t>
            </a:r>
          </a:p>
          <a:p>
            <a:r>
              <a:rPr lang="en-GB" dirty="0" smtClean="0"/>
              <a:t>11 x more likely to have smoked cannabis</a:t>
            </a:r>
          </a:p>
          <a:p>
            <a:r>
              <a:rPr lang="en-GB" dirty="0" smtClean="0"/>
              <a:t>14 x more likely to have been a victim of violence in the last 12 </a:t>
            </a:r>
            <a:r>
              <a:rPr lang="en-GB" dirty="0" err="1" smtClean="0"/>
              <a:t>mths</a:t>
            </a:r>
            <a:endParaRPr lang="en-GB" dirty="0" smtClean="0"/>
          </a:p>
          <a:p>
            <a:r>
              <a:rPr lang="en-GB" dirty="0" smtClean="0"/>
              <a:t>15 x more likely to have committed violence against another person</a:t>
            </a:r>
          </a:p>
          <a:p>
            <a:r>
              <a:rPr lang="en-GB" dirty="0" smtClean="0"/>
              <a:t>16 x more likely to have used crack cocaine or heroin</a:t>
            </a:r>
          </a:p>
          <a:p>
            <a:r>
              <a:rPr lang="en-GB" dirty="0" smtClean="0"/>
              <a:t>20 x more likely to have been incarcerated at any point in their life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773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5760" y="274638"/>
            <a:ext cx="6275040" cy="1143000"/>
          </a:xfrm>
        </p:spPr>
        <p:txBody>
          <a:bodyPr/>
          <a:lstStyle/>
          <a:p>
            <a:pPr algn="r"/>
            <a:r>
              <a:rPr lang="en-GB" dirty="0" err="1" smtClean="0"/>
              <a:t>HomeStart</a:t>
            </a:r>
            <a:r>
              <a:rPr lang="en-GB" dirty="0" smtClean="0"/>
              <a:t> MESH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5600" y="2132856"/>
            <a:ext cx="7725544" cy="4392488"/>
          </a:xfrm>
        </p:spPr>
        <p:txBody>
          <a:bodyPr>
            <a:normAutofit/>
          </a:bodyPr>
          <a:lstStyle/>
          <a:p>
            <a:r>
              <a:rPr lang="en-GB" b="1" i="1" dirty="0" smtClean="0"/>
              <a:t>Preliminary analysis</a:t>
            </a:r>
            <a:r>
              <a:rPr lang="en-GB" dirty="0" smtClean="0"/>
              <a:t> on 18 months of data collection [April 2011 – October 2012 all UK schemes]</a:t>
            </a:r>
          </a:p>
          <a:p>
            <a:r>
              <a:rPr lang="en-GB" dirty="0" smtClean="0"/>
              <a:t>Information on 33,925 families resident in the UK</a:t>
            </a:r>
          </a:p>
          <a:p>
            <a:endParaRPr lang="en-GB" dirty="0" smtClean="0"/>
          </a:p>
          <a:p>
            <a:r>
              <a:rPr lang="en-GB" dirty="0" smtClean="0"/>
              <a:t>76,031 children</a:t>
            </a:r>
          </a:p>
          <a:p>
            <a:pPr lvl="1"/>
            <a:r>
              <a:rPr lang="en-GB" dirty="0" smtClean="0"/>
              <a:t>40,870 males; 35,161 females</a:t>
            </a:r>
          </a:p>
          <a:p>
            <a:endParaRPr lang="en-GB" dirty="0" smtClean="0"/>
          </a:p>
          <a:p>
            <a:r>
              <a:rPr lang="en-GB" dirty="0" smtClean="0"/>
              <a:t>Supported by 15,000 volunteers 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4" name="Picture 3" descr="USW logo Raspberry Scree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0"/>
            <a:ext cx="1763688" cy="180571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University of South Wales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19536" y="6381328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14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3712" y="274638"/>
            <a:ext cx="6707088" cy="1354162"/>
          </a:xfrm>
        </p:spPr>
        <p:txBody>
          <a:bodyPr>
            <a:normAutofit/>
          </a:bodyPr>
          <a:lstStyle/>
          <a:p>
            <a:pPr algn="l"/>
            <a:r>
              <a:rPr lang="en-GB" sz="3600" dirty="0"/>
              <a:t>Family Circumstances on Referral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592" y="1988841"/>
            <a:ext cx="7797552" cy="4165923"/>
          </a:xfrm>
        </p:spPr>
        <p:txBody>
          <a:bodyPr>
            <a:normAutofit/>
          </a:bodyPr>
          <a:lstStyle/>
          <a:p>
            <a:r>
              <a:rPr lang="en-GB" dirty="0" smtClean="0"/>
              <a:t>11,644 (34%)	Living alone: 379 fathers </a:t>
            </a:r>
            <a:endParaRPr lang="en-US" dirty="0" smtClean="0"/>
          </a:p>
          <a:p>
            <a:r>
              <a:rPr lang="en-GB" dirty="0" smtClean="0"/>
              <a:t>8668 (26%)	Mental Health</a:t>
            </a:r>
          </a:p>
          <a:p>
            <a:r>
              <a:rPr lang="en-GB" dirty="0" smtClean="0"/>
              <a:t>5053 (15%)	Postnatal depression</a:t>
            </a:r>
          </a:p>
          <a:p>
            <a:r>
              <a:rPr lang="en-GB" dirty="0" smtClean="0"/>
              <a:t>4391 (13%) 	Domestic abuse</a:t>
            </a:r>
          </a:p>
          <a:p>
            <a:r>
              <a:rPr lang="en-GB" dirty="0" smtClean="0"/>
              <a:t>1702 (5%)		Learning disabilities</a:t>
            </a:r>
          </a:p>
          <a:p>
            <a:r>
              <a:rPr lang="en-GB" dirty="0" smtClean="0"/>
              <a:t>1390 (4%)		Substance abuse</a:t>
            </a:r>
          </a:p>
          <a:p>
            <a:r>
              <a:rPr lang="en-GB" dirty="0" smtClean="0"/>
              <a:t>1146 (3%)		Teenage pregnancy</a:t>
            </a:r>
          </a:p>
          <a:p>
            <a:r>
              <a:rPr lang="en-GB" dirty="0" smtClean="0"/>
              <a:t>365 (1%)		Interpreter needed</a:t>
            </a:r>
          </a:p>
          <a:p>
            <a:endParaRPr lang="en-US" dirty="0" smtClean="0"/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USW logo Raspberry Scree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3" y="0"/>
            <a:ext cx="1619672" cy="165826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University of South Wales</a:t>
            </a:r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919536" y="6381328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04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University of South Wales</a:t>
            </a:r>
            <a:endParaRPr lang="en-GB"/>
          </a:p>
        </p:txBody>
      </p:sp>
      <p:pic>
        <p:nvPicPr>
          <p:cNvPr id="5" name="Chart 4" descr="cid:image001.png@01CECF4A.965AB6A0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991545" y="260649"/>
            <a:ext cx="8208911" cy="601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512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35760" y="404664"/>
            <a:ext cx="6275040" cy="1012974"/>
          </a:xfrm>
        </p:spPr>
        <p:txBody>
          <a:bodyPr/>
          <a:lstStyle/>
          <a:p>
            <a:r>
              <a:rPr lang="en-GB" dirty="0" smtClean="0"/>
              <a:t>Needs at initial visit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University of South Wales</a:t>
            </a:r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351585" y="1988840"/>
          <a:ext cx="7440489" cy="4464496"/>
        </p:xfrm>
        <a:graphic>
          <a:graphicData uri="http://schemas.openxmlformats.org/drawingml/2006/table">
            <a:tbl>
              <a:tblPr/>
              <a:tblGrid>
                <a:gridCol w="26469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69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465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483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Lucida Sans"/>
                          <a:ea typeface="Calibri"/>
                          <a:cs typeface="Times New Roman"/>
                        </a:rPr>
                        <a:t>Domain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Lucida Sans"/>
                          <a:ea typeface="Calibri"/>
                          <a:cs typeface="Times New Roman"/>
                        </a:rPr>
                        <a:t>Need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Lucida Sans"/>
                          <a:ea typeface="Calibri"/>
                          <a:cs typeface="Times New Roman"/>
                        </a:rPr>
                        <a:t>Total Number of Needs at Initial visit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415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Parenting skills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Managing child’s behaviour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8494 (25%)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1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Involved in child’s development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7176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4151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Parenting well being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Coping with own physical health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6868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41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Coping with own mental health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11,554 (34%)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41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Coping with feeling isolated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12,145 (36%)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41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Coping with own self esteem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10,110 (30%)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830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Children’s well being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Coping with child’s physical health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3784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97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Coping with child’s mental health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3337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4151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Family Management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Managing the household budget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4370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483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Day to day running of the household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1496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483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Stress with conflict within the family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6187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83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Coping with multiple children under 5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5177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41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latin typeface="Lucida Sans"/>
                          <a:ea typeface="Calibri"/>
                          <a:cs typeface="Times New Roman"/>
                        </a:rPr>
                        <a:t>Use of services</a:t>
                      </a:r>
                      <a:endParaRPr lang="en-GB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Lucida Sans"/>
                          <a:ea typeface="Calibri"/>
                          <a:cs typeface="Times New Roman"/>
                        </a:rPr>
                        <a:t>5949</a:t>
                      </a:r>
                      <a:endParaRPr lang="en-GB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2" marR="67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USW logo Raspberry Scree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17" y="0"/>
            <a:ext cx="1801886" cy="18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3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5760" y="188640"/>
            <a:ext cx="6275040" cy="1296144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Needs of those in a domestic abuse situation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Coping with feeling isolated		64%</a:t>
            </a:r>
          </a:p>
          <a:p>
            <a:r>
              <a:rPr lang="en-GB" dirty="0" smtClean="0"/>
              <a:t>Coping with own self esteem		58%</a:t>
            </a:r>
          </a:p>
          <a:p>
            <a:r>
              <a:rPr lang="en-GB" dirty="0" smtClean="0"/>
              <a:t>Coping with own mental health	58%</a:t>
            </a:r>
          </a:p>
          <a:p>
            <a:r>
              <a:rPr lang="en-GB" dirty="0" smtClean="0"/>
              <a:t>Stress through conflict within		54%</a:t>
            </a:r>
          </a:p>
          <a:p>
            <a:pPr>
              <a:buNone/>
            </a:pPr>
            <a:r>
              <a:rPr lang="en-GB" dirty="0" smtClean="0"/>
              <a:t>     the family</a:t>
            </a:r>
          </a:p>
          <a:p>
            <a:r>
              <a:rPr lang="en-GB" dirty="0" smtClean="0"/>
              <a:t>Managing child’s behaviour		52%</a:t>
            </a:r>
          </a:p>
          <a:p>
            <a:r>
              <a:rPr lang="en-GB" dirty="0" smtClean="0"/>
              <a:t>Involved in child development		51%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University of South Wales</a:t>
            </a:r>
            <a:endParaRPr lang="en-GB"/>
          </a:p>
        </p:txBody>
      </p:sp>
      <p:pic>
        <p:nvPicPr>
          <p:cNvPr id="5" name="Picture 4" descr="USW logo Raspberry Scree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5" y="188640"/>
            <a:ext cx="1547663" cy="158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742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15680" y="0"/>
            <a:ext cx="7452320" cy="1484784"/>
          </a:xfrm>
        </p:spPr>
        <p:txBody>
          <a:bodyPr>
            <a:noAutofit/>
          </a:bodyPr>
          <a:lstStyle/>
          <a:p>
            <a:pPr algn="l"/>
            <a:r>
              <a:rPr lang="en-GB" sz="3600" dirty="0"/>
              <a:t>Needs for domestic abuse versus those not known to be at risk at referral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Stress through conflict in the family  ↑32%</a:t>
            </a:r>
          </a:p>
          <a:p>
            <a:endParaRPr lang="en-GB" dirty="0" smtClean="0"/>
          </a:p>
          <a:p>
            <a:r>
              <a:rPr lang="en-GB" dirty="0" smtClean="0"/>
              <a:t>Coping with self esteem		↑ 19%</a:t>
            </a:r>
          </a:p>
          <a:p>
            <a:endParaRPr lang="en-GB" dirty="0" smtClean="0"/>
          </a:p>
          <a:p>
            <a:r>
              <a:rPr lang="en-GB" dirty="0" smtClean="0"/>
              <a:t>Coping with feeling isolated		↑ 12%</a:t>
            </a:r>
          </a:p>
          <a:p>
            <a:endParaRPr lang="en-GB" dirty="0" smtClean="0"/>
          </a:p>
          <a:p>
            <a:r>
              <a:rPr lang="en-GB" dirty="0" smtClean="0"/>
              <a:t>Managing the household budget	↑12%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University of South Wales</a:t>
            </a:r>
            <a:endParaRPr lang="en-GB"/>
          </a:p>
        </p:txBody>
      </p:sp>
      <p:pic>
        <p:nvPicPr>
          <p:cNvPr id="6" name="Picture 5" descr="USW logo Raspberry Scree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19" y="135417"/>
            <a:ext cx="1475656" cy="151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54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719</Words>
  <Application>Microsoft Office PowerPoint</Application>
  <PresentationFormat>Breedbeeld</PresentationFormat>
  <Paragraphs>152</Paragraphs>
  <Slides>15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Lucida Sans</vt:lpstr>
      <vt:lpstr>Times New Roman</vt:lpstr>
      <vt:lpstr>Office Theme</vt:lpstr>
      <vt:lpstr>Inter-secterol co-operation and (mental) healthcare</vt:lpstr>
      <vt:lpstr>Social Prescribing</vt:lpstr>
      <vt:lpstr>Adverse childhood experiences</vt:lpstr>
      <vt:lpstr>HomeStart MESH Data</vt:lpstr>
      <vt:lpstr>Family Circumstances on Referral</vt:lpstr>
      <vt:lpstr>PowerPoint-presentatie</vt:lpstr>
      <vt:lpstr>Needs at initial visit</vt:lpstr>
      <vt:lpstr>Needs of those in a domestic abuse situation</vt:lpstr>
      <vt:lpstr>Needs for domestic abuse versus those not known to be at risk at referral</vt:lpstr>
      <vt:lpstr>20 Domestic abuse  volunteer diaries</vt:lpstr>
      <vt:lpstr>“Our Place” - Group for young mothers and their children who were socially isolated and lacked confidence</vt:lpstr>
      <vt:lpstr>“Our Place” young parents enjoy taking part in outside events: </vt:lpstr>
      <vt:lpstr>Life choices</vt:lpstr>
      <vt:lpstr>“Our Place” </vt:lpstr>
      <vt:lpstr>Comments from a magistrate</vt:lpstr>
    </vt:vector>
  </TitlesOfParts>
  <Company>University of South Wales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Inter-secterol co=operation and (mental) healthcare</dc:title>
  <dc:creator>Joyce Kenkre</dc:creator>
  <cp:lastModifiedBy>TBA Wageningen</cp:lastModifiedBy>
  <cp:revision>17</cp:revision>
  <dcterms:created xsi:type="dcterms:W3CDTF">2017-12-01T12:43:34Z</dcterms:created>
  <dcterms:modified xsi:type="dcterms:W3CDTF">2018-01-23T18:37:14Z</dcterms:modified>
</cp:coreProperties>
</file>