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</p:sldMasterIdLst>
  <p:notesMasterIdLst>
    <p:notesMasterId r:id="rId17"/>
  </p:notesMasterIdLst>
  <p:sldIdLst>
    <p:sldId id="257" r:id="rId4"/>
    <p:sldId id="262" r:id="rId5"/>
    <p:sldId id="263" r:id="rId6"/>
    <p:sldId id="274" r:id="rId7"/>
    <p:sldId id="258" r:id="rId8"/>
    <p:sldId id="261" r:id="rId9"/>
    <p:sldId id="259" r:id="rId10"/>
    <p:sldId id="268" r:id="rId11"/>
    <p:sldId id="269" r:id="rId12"/>
    <p:sldId id="275" r:id="rId13"/>
    <p:sldId id="260" r:id="rId14"/>
    <p:sldId id="272" r:id="rId15"/>
    <p:sldId id="273" r:id="rId16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35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45F44A-BE8D-40DC-9289-8874970652DD}" type="datetimeFigureOut">
              <a:rPr lang="nl-BE" smtClean="0"/>
              <a:t>20/01/18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BB578B-42B3-4B82-8AB7-2E2DA1A984A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17867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458 of the </a:t>
            </a:r>
            <a:r>
              <a:rPr lang="nl-BE" dirty="0" err="1"/>
              <a:t>criminal</a:t>
            </a:r>
            <a:r>
              <a:rPr lang="nl-BE" dirty="0"/>
              <a:t> code</a:t>
            </a:r>
          </a:p>
          <a:p>
            <a:r>
              <a:rPr lang="nl-BE" dirty="0"/>
              <a:t>Old </a:t>
            </a:r>
            <a:r>
              <a:rPr lang="nl-BE" dirty="0" err="1"/>
              <a:t>article</a:t>
            </a:r>
            <a:r>
              <a:rPr lang="nl-BE" dirty="0"/>
              <a:t>: dates time</a:t>
            </a:r>
            <a:r>
              <a:rPr lang="nl-BE" baseline="0" dirty="0"/>
              <a:t> Napoleon 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44DE89-89B0-4C2F-9C33-F78E17EB96FB}" type="slidenum">
              <a:rPr lang="nl-BE" smtClean="0"/>
              <a:pPr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55462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B4E7-E06A-4D79-85D5-1EE0A6638EAE}" type="datetimeFigureOut">
              <a:rPr lang="nl-BE" smtClean="0"/>
              <a:t>20/01/18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4592-00B5-4A7D-A97E-D14F49499A3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48930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B4E7-E06A-4D79-85D5-1EE0A6638EAE}" type="datetimeFigureOut">
              <a:rPr lang="nl-BE" smtClean="0"/>
              <a:t>20/01/18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4592-00B5-4A7D-A97E-D14F49499A3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9866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B4E7-E06A-4D79-85D5-1EE0A6638EAE}" type="datetimeFigureOut">
              <a:rPr lang="nl-BE" smtClean="0"/>
              <a:t>20/01/18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4592-00B5-4A7D-A97E-D14F49499A3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069411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388" y="2130848"/>
            <a:ext cx="7773292" cy="1470049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825" y="3886725"/>
            <a:ext cx="6400354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20005" indent="0" algn="ctr">
              <a:buNone/>
              <a:defRPr/>
            </a:lvl2pPr>
            <a:lvl3pPr marL="640020" indent="0" algn="ctr">
              <a:buNone/>
              <a:defRPr/>
            </a:lvl3pPr>
            <a:lvl4pPr marL="960045" indent="0" algn="ctr">
              <a:buNone/>
              <a:defRPr/>
            </a:lvl4pPr>
            <a:lvl5pPr marL="1280043" indent="0" algn="ctr">
              <a:buNone/>
              <a:defRPr/>
            </a:lvl5pPr>
            <a:lvl6pPr marL="1600056" indent="0" algn="ctr">
              <a:buNone/>
              <a:defRPr/>
            </a:lvl6pPr>
            <a:lvl7pPr marL="1920067" indent="0" algn="ctr">
              <a:buNone/>
              <a:defRPr/>
            </a:lvl7pPr>
            <a:lvl8pPr marL="2240084" indent="0" algn="ctr">
              <a:buNone/>
              <a:defRPr/>
            </a:lvl8pPr>
            <a:lvl9pPr marL="25601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D78186-E90E-48C8-9B94-E29FB6B10438}" type="datetimeFigureOut">
              <a:rPr lang="nl-NL">
                <a:solidFill>
                  <a:srgbClr val="000000"/>
                </a:solidFill>
              </a:rPr>
              <a:pPr/>
              <a:t>20-01-18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B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06C31F-150C-4830-A561-6AC547B959B5}" type="slidenum">
              <a:rPr lang="nl-NL">
                <a:solidFill>
                  <a:srgbClr val="000000"/>
                </a:solidFill>
              </a:rPr>
              <a:pPr/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7636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102CE6-67C4-4271-9BBF-62BEABD8E34D}" type="datetimeFigureOut">
              <a:rPr lang="nl-NL">
                <a:solidFill>
                  <a:srgbClr val="000000"/>
                </a:solidFill>
              </a:rPr>
              <a:pPr/>
              <a:t>20-01-18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B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8E65F2-C0A6-48F2-9E64-61F19EB628A0}" type="slidenum">
              <a:rPr lang="nl-NL">
                <a:solidFill>
                  <a:srgbClr val="000000"/>
                </a:solidFill>
              </a:rPr>
              <a:pPr/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5323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189" y="4406802"/>
            <a:ext cx="7772176" cy="1361777"/>
          </a:xfrm>
        </p:spPr>
        <p:txBody>
          <a:bodyPr anchor="t"/>
          <a:lstStyle>
            <a:lvl1pPr algn="l">
              <a:defRPr sz="27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189" y="2906613"/>
            <a:ext cx="7772176" cy="1500188"/>
          </a:xfrm>
        </p:spPr>
        <p:txBody>
          <a:bodyPr anchor="b"/>
          <a:lstStyle>
            <a:lvl1pPr marL="0" indent="0">
              <a:buNone/>
              <a:defRPr sz="1400"/>
            </a:lvl1pPr>
            <a:lvl2pPr marL="320005" indent="0">
              <a:buNone/>
              <a:defRPr sz="1300"/>
            </a:lvl2pPr>
            <a:lvl3pPr marL="640020" indent="0">
              <a:buNone/>
              <a:defRPr sz="1100"/>
            </a:lvl3pPr>
            <a:lvl4pPr marL="960045" indent="0">
              <a:buNone/>
              <a:defRPr sz="1000"/>
            </a:lvl4pPr>
            <a:lvl5pPr marL="1280043" indent="0">
              <a:buNone/>
              <a:defRPr sz="1000"/>
            </a:lvl5pPr>
            <a:lvl6pPr marL="1600056" indent="0">
              <a:buNone/>
              <a:defRPr sz="1000"/>
            </a:lvl6pPr>
            <a:lvl7pPr marL="1920067" indent="0">
              <a:buNone/>
              <a:defRPr sz="1000"/>
            </a:lvl7pPr>
            <a:lvl8pPr marL="2240084" indent="0">
              <a:buNone/>
              <a:defRPr sz="1000"/>
            </a:lvl8pPr>
            <a:lvl9pPr marL="25601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072253-917B-4F98-920C-90F76B390554}" type="datetimeFigureOut">
              <a:rPr lang="nl-NL">
                <a:solidFill>
                  <a:srgbClr val="000000"/>
                </a:solidFill>
              </a:rPr>
              <a:pPr/>
              <a:t>20-01-18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B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028034-80AE-4828-B843-938C80153174}" type="slidenum">
              <a:rPr lang="nl-NL">
                <a:solidFill>
                  <a:srgbClr val="000000"/>
                </a:solidFill>
              </a:rPr>
              <a:pPr/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7357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681" y="1600725"/>
            <a:ext cx="4060775" cy="4525119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25612" y="1600725"/>
            <a:ext cx="4060775" cy="4525119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6F8579-6C8A-4716-AE47-513E2DD518BB}" type="datetimeFigureOut">
              <a:rPr lang="nl-NL">
                <a:solidFill>
                  <a:srgbClr val="000000"/>
                </a:solidFill>
              </a:rPr>
              <a:pPr/>
              <a:t>20-01-18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BE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DFE0AE-3BAB-4909-879F-C99B7E40D9EF}" type="slidenum">
              <a:rPr lang="nl-NL">
                <a:solidFill>
                  <a:srgbClr val="000000"/>
                </a:solidFill>
              </a:rPr>
              <a:pPr/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918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647" y="1534791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0005" indent="0">
              <a:buNone/>
              <a:defRPr sz="1400" b="1"/>
            </a:lvl2pPr>
            <a:lvl3pPr marL="640020" indent="0">
              <a:buNone/>
              <a:defRPr sz="1300" b="1"/>
            </a:lvl3pPr>
            <a:lvl4pPr marL="960045" indent="0">
              <a:buNone/>
              <a:defRPr sz="1100" b="1"/>
            </a:lvl4pPr>
            <a:lvl5pPr marL="1280043" indent="0">
              <a:buNone/>
              <a:defRPr sz="1100" b="1"/>
            </a:lvl5pPr>
            <a:lvl6pPr marL="1600056" indent="0">
              <a:buNone/>
              <a:defRPr sz="1100" b="1"/>
            </a:lvl6pPr>
            <a:lvl7pPr marL="1920067" indent="0">
              <a:buNone/>
              <a:defRPr sz="1100" b="1"/>
            </a:lvl7pPr>
            <a:lvl8pPr marL="2240084" indent="0">
              <a:buNone/>
              <a:defRPr sz="1100" b="1"/>
            </a:lvl8pPr>
            <a:lvl9pPr marL="2560100" indent="0">
              <a:buNone/>
              <a:defRPr sz="11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647" y="2174379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4555" y="1534791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0005" indent="0">
              <a:buNone/>
              <a:defRPr sz="1400" b="1"/>
            </a:lvl2pPr>
            <a:lvl3pPr marL="640020" indent="0">
              <a:buNone/>
              <a:defRPr sz="1300" b="1"/>
            </a:lvl3pPr>
            <a:lvl4pPr marL="960045" indent="0">
              <a:buNone/>
              <a:defRPr sz="1100" b="1"/>
            </a:lvl4pPr>
            <a:lvl5pPr marL="1280043" indent="0">
              <a:buNone/>
              <a:defRPr sz="1100" b="1"/>
            </a:lvl5pPr>
            <a:lvl6pPr marL="1600056" indent="0">
              <a:buNone/>
              <a:defRPr sz="1100" b="1"/>
            </a:lvl6pPr>
            <a:lvl7pPr marL="1920067" indent="0">
              <a:buNone/>
              <a:defRPr sz="1100" b="1"/>
            </a:lvl7pPr>
            <a:lvl8pPr marL="2240084" indent="0">
              <a:buNone/>
              <a:defRPr sz="1100" b="1"/>
            </a:lvl8pPr>
            <a:lvl9pPr marL="2560100" indent="0">
              <a:buNone/>
              <a:defRPr sz="11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4555" y="2174379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C0F8FC-6EED-4EEB-9701-39BF63BA562C}" type="datetimeFigureOut">
              <a:rPr lang="nl-NL">
                <a:solidFill>
                  <a:srgbClr val="000000"/>
                </a:solidFill>
              </a:rPr>
              <a:pPr/>
              <a:t>20-01-18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BE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7F383E-6BC7-44C7-8A9C-886AFE09338E}" type="slidenum">
              <a:rPr lang="nl-NL">
                <a:solidFill>
                  <a:srgbClr val="000000"/>
                </a:solidFill>
              </a:rPr>
              <a:pPr/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1266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D50554-18A5-45F5-BBE3-5E5095D22446}" type="datetimeFigureOut">
              <a:rPr lang="nl-NL">
                <a:solidFill>
                  <a:srgbClr val="000000"/>
                </a:solidFill>
              </a:rPr>
              <a:pPr/>
              <a:t>20-01-18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BE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FBB442-368D-469F-AE1A-83BFBB589508}" type="slidenum">
              <a:rPr lang="nl-NL">
                <a:solidFill>
                  <a:srgbClr val="000000"/>
                </a:solidFill>
              </a:rPr>
              <a:pPr/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1173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1BC201-95ED-4522-BFE7-6C03A9F90090}" type="datetimeFigureOut">
              <a:rPr lang="nl-NL">
                <a:solidFill>
                  <a:srgbClr val="000000"/>
                </a:solidFill>
              </a:rPr>
              <a:pPr/>
              <a:t>20-01-18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BE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142268-5505-4364-97EA-B34153A6330F}" type="slidenum">
              <a:rPr lang="nl-NL">
                <a:solidFill>
                  <a:srgbClr val="000000"/>
                </a:solidFill>
              </a:rPr>
              <a:pPr/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6933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722" y="273551"/>
            <a:ext cx="3008189" cy="116197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224" y="273473"/>
            <a:ext cx="5111130" cy="5852294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722" y="1435448"/>
            <a:ext cx="3008189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20005" indent="0">
              <a:buNone/>
              <a:defRPr sz="800"/>
            </a:lvl2pPr>
            <a:lvl3pPr marL="640020" indent="0">
              <a:buNone/>
              <a:defRPr sz="700"/>
            </a:lvl3pPr>
            <a:lvl4pPr marL="960045" indent="0">
              <a:buNone/>
              <a:defRPr sz="700"/>
            </a:lvl4pPr>
            <a:lvl5pPr marL="1280043" indent="0">
              <a:buNone/>
              <a:defRPr sz="700"/>
            </a:lvl5pPr>
            <a:lvl6pPr marL="1600056" indent="0">
              <a:buNone/>
              <a:defRPr sz="700"/>
            </a:lvl6pPr>
            <a:lvl7pPr marL="1920067" indent="0">
              <a:buNone/>
              <a:defRPr sz="700"/>
            </a:lvl7pPr>
            <a:lvl8pPr marL="2240084" indent="0">
              <a:buNone/>
              <a:defRPr sz="700"/>
            </a:lvl8pPr>
            <a:lvl9pPr marL="2560100" indent="0">
              <a:buNone/>
              <a:defRPr sz="7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763E4D-9AA6-4BE5-91AD-581CB7EB7897}" type="datetimeFigureOut">
              <a:rPr lang="nl-NL">
                <a:solidFill>
                  <a:srgbClr val="000000"/>
                </a:solidFill>
              </a:rPr>
              <a:pPr/>
              <a:t>20-01-18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BE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289448-9AAF-409E-9A26-1C0E7D2EF9D0}" type="slidenum">
              <a:rPr lang="nl-NL">
                <a:solidFill>
                  <a:srgbClr val="000000"/>
                </a:solidFill>
              </a:rPr>
              <a:pPr/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12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B4E7-E06A-4D79-85D5-1EE0A6638EAE}" type="datetimeFigureOut">
              <a:rPr lang="nl-BE" smtClean="0"/>
              <a:t>20/01/18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4592-00B5-4A7D-A97E-D14F49499A3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3967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635" y="4800824"/>
            <a:ext cx="5486178" cy="5670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635" y="612800"/>
            <a:ext cx="5486178" cy="4114354"/>
          </a:xfrm>
        </p:spPr>
        <p:txBody>
          <a:bodyPr/>
          <a:lstStyle>
            <a:lvl1pPr marL="0" indent="0">
              <a:buNone/>
              <a:defRPr sz="2300"/>
            </a:lvl1pPr>
            <a:lvl2pPr marL="320005" indent="0">
              <a:buNone/>
              <a:defRPr sz="2000"/>
            </a:lvl2pPr>
            <a:lvl3pPr marL="640020" indent="0">
              <a:buNone/>
              <a:defRPr sz="1700"/>
            </a:lvl3pPr>
            <a:lvl4pPr marL="960045" indent="0">
              <a:buNone/>
              <a:defRPr sz="1400"/>
            </a:lvl4pPr>
            <a:lvl5pPr marL="1280043" indent="0">
              <a:buNone/>
              <a:defRPr sz="1400"/>
            </a:lvl5pPr>
            <a:lvl6pPr marL="1600056" indent="0">
              <a:buNone/>
              <a:defRPr sz="1400"/>
            </a:lvl6pPr>
            <a:lvl7pPr marL="1920067" indent="0">
              <a:buNone/>
              <a:defRPr sz="1400"/>
            </a:lvl7pPr>
            <a:lvl8pPr marL="2240084" indent="0">
              <a:buNone/>
              <a:defRPr sz="1400"/>
            </a:lvl8pPr>
            <a:lvl9pPr marL="2560100" indent="0">
              <a:buNone/>
              <a:defRPr sz="14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635" y="5367860"/>
            <a:ext cx="5486178" cy="804788"/>
          </a:xfrm>
        </p:spPr>
        <p:txBody>
          <a:bodyPr/>
          <a:lstStyle>
            <a:lvl1pPr marL="0" indent="0">
              <a:buNone/>
              <a:defRPr sz="1000"/>
            </a:lvl1pPr>
            <a:lvl2pPr marL="320005" indent="0">
              <a:buNone/>
              <a:defRPr sz="800"/>
            </a:lvl2pPr>
            <a:lvl3pPr marL="640020" indent="0">
              <a:buNone/>
              <a:defRPr sz="700"/>
            </a:lvl3pPr>
            <a:lvl4pPr marL="960045" indent="0">
              <a:buNone/>
              <a:defRPr sz="700"/>
            </a:lvl4pPr>
            <a:lvl5pPr marL="1280043" indent="0">
              <a:buNone/>
              <a:defRPr sz="700"/>
            </a:lvl5pPr>
            <a:lvl6pPr marL="1600056" indent="0">
              <a:buNone/>
              <a:defRPr sz="700"/>
            </a:lvl6pPr>
            <a:lvl7pPr marL="1920067" indent="0">
              <a:buNone/>
              <a:defRPr sz="700"/>
            </a:lvl7pPr>
            <a:lvl8pPr marL="2240084" indent="0">
              <a:buNone/>
              <a:defRPr sz="700"/>
            </a:lvl8pPr>
            <a:lvl9pPr marL="2560100" indent="0">
              <a:buNone/>
              <a:defRPr sz="7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76BF36-BABC-430A-AD93-35D6F5EE8C69}" type="datetimeFigureOut">
              <a:rPr lang="nl-NL">
                <a:solidFill>
                  <a:srgbClr val="000000"/>
                </a:solidFill>
              </a:rPr>
              <a:pPr/>
              <a:t>20-01-18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BE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070D8C-34C7-49B8-A095-CA11F10B4B0F}" type="slidenum">
              <a:rPr lang="nl-NL">
                <a:solidFill>
                  <a:srgbClr val="000000"/>
                </a:solidFill>
              </a:rPr>
              <a:pPr/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2493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90996A-6689-4989-8936-E39677869AD6}" type="datetimeFigureOut">
              <a:rPr lang="nl-NL">
                <a:solidFill>
                  <a:srgbClr val="000000"/>
                </a:solidFill>
              </a:rPr>
              <a:pPr/>
              <a:t>20-01-18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B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D5D911-EAA2-4EAC-8DF3-0329CB8CBB2F}" type="slidenum">
              <a:rPr lang="nl-NL">
                <a:solidFill>
                  <a:srgbClr val="000000"/>
                </a:solidFill>
              </a:rPr>
              <a:pPr/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0592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177" y="274588"/>
            <a:ext cx="2057176" cy="585117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647" y="274588"/>
            <a:ext cx="6064374" cy="585117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F0A57A-4BB2-43DF-B1AE-CFBD2BC8044E}" type="datetimeFigureOut">
              <a:rPr lang="nl-NL">
                <a:solidFill>
                  <a:srgbClr val="000000"/>
                </a:solidFill>
              </a:rPr>
              <a:pPr/>
              <a:t>20-01-18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B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78C09F-C95B-4076-821C-4CC9D9B5ED2A}" type="slidenum">
              <a:rPr lang="nl-NL">
                <a:solidFill>
                  <a:srgbClr val="000000"/>
                </a:solidFill>
              </a:rPr>
              <a:pPr/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3761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el, inhoud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28801" y="228600"/>
            <a:ext cx="70104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52402" y="1676400"/>
            <a:ext cx="4267200" cy="43434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1" y="1676400"/>
            <a:ext cx="4267200" cy="43434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0"/>
          </p:nvPr>
        </p:nvSpPr>
        <p:spPr>
          <a:xfrm>
            <a:off x="1981200" y="6248400"/>
            <a:ext cx="4800600" cy="457200"/>
          </a:xfrm>
        </p:spPr>
        <p:txBody>
          <a:bodyPr/>
          <a:lstStyle>
            <a:lvl1pPr>
              <a:defRPr/>
            </a:lvl1pPr>
          </a:lstStyle>
          <a:p>
            <a:fld id="{B88FD6E4-4209-4C21-8DB6-55431B69C9D6}" type="slidenum">
              <a:rPr lang="nl-NL">
                <a:solidFill>
                  <a:srgbClr val="000000"/>
                </a:solidFill>
              </a:rPr>
              <a:pPr/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9614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3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3CD6-ABD0-4AE9-88A1-B699155B9F8E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20/01/18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B607-B3C0-43D4-8FA0-3621203BC07C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4256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3CD6-ABD0-4AE9-88A1-B699155B9F8E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20/01/18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B607-B3C0-43D4-8FA0-3621203BC07C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0844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8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25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3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4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5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5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6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3CD6-ABD0-4AE9-88A1-B699155B9F8E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20/01/18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B607-B3C0-43D4-8FA0-3621203BC07C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0484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3CD6-ABD0-4AE9-88A1-B699155B9F8E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20/01/18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B607-B3C0-43D4-8FA0-3621203BC07C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26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82" indent="0">
              <a:buNone/>
              <a:defRPr sz="2000" b="1"/>
            </a:lvl2pPr>
            <a:lvl3pPr marL="914165" indent="0">
              <a:buNone/>
              <a:defRPr sz="1800" b="1"/>
            </a:lvl3pPr>
            <a:lvl4pPr marL="1371250" indent="0">
              <a:buNone/>
              <a:defRPr sz="1600" b="1"/>
            </a:lvl4pPr>
            <a:lvl5pPr marL="1828332" indent="0">
              <a:buNone/>
              <a:defRPr sz="1600" b="1"/>
            </a:lvl5pPr>
            <a:lvl6pPr marL="2285415" indent="0">
              <a:buNone/>
              <a:defRPr sz="1600" b="1"/>
            </a:lvl6pPr>
            <a:lvl7pPr marL="2742500" indent="0">
              <a:buNone/>
              <a:defRPr sz="1600" b="1"/>
            </a:lvl7pPr>
            <a:lvl8pPr marL="3199580" indent="0">
              <a:buNone/>
              <a:defRPr sz="1600" b="1"/>
            </a:lvl8pPr>
            <a:lvl9pPr marL="3656665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82" indent="0">
              <a:buNone/>
              <a:defRPr sz="2000" b="1"/>
            </a:lvl2pPr>
            <a:lvl3pPr marL="914165" indent="0">
              <a:buNone/>
              <a:defRPr sz="1800" b="1"/>
            </a:lvl3pPr>
            <a:lvl4pPr marL="1371250" indent="0">
              <a:buNone/>
              <a:defRPr sz="1600" b="1"/>
            </a:lvl4pPr>
            <a:lvl5pPr marL="1828332" indent="0">
              <a:buNone/>
              <a:defRPr sz="1600" b="1"/>
            </a:lvl5pPr>
            <a:lvl6pPr marL="2285415" indent="0">
              <a:buNone/>
              <a:defRPr sz="1600" b="1"/>
            </a:lvl6pPr>
            <a:lvl7pPr marL="2742500" indent="0">
              <a:buNone/>
              <a:defRPr sz="1600" b="1"/>
            </a:lvl7pPr>
            <a:lvl8pPr marL="3199580" indent="0">
              <a:buNone/>
              <a:defRPr sz="1600" b="1"/>
            </a:lvl8pPr>
            <a:lvl9pPr marL="3656665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3CD6-ABD0-4AE9-88A1-B699155B9F8E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20/01/18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B607-B3C0-43D4-8FA0-3621203BC07C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2235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3CD6-ABD0-4AE9-88A1-B699155B9F8E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20/01/18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B607-B3C0-43D4-8FA0-3621203BC07C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856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B4E7-E06A-4D79-85D5-1EE0A6638EAE}" type="datetimeFigureOut">
              <a:rPr lang="nl-BE" smtClean="0"/>
              <a:t>20/01/18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4592-00B5-4A7D-A97E-D14F49499A3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299844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3CD6-ABD0-4AE9-88A1-B699155B9F8E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20/01/18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B607-B3C0-43D4-8FA0-3621203BC07C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0053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82" indent="0">
              <a:buNone/>
              <a:defRPr sz="1200"/>
            </a:lvl2pPr>
            <a:lvl3pPr marL="914165" indent="0">
              <a:buNone/>
              <a:defRPr sz="1000"/>
            </a:lvl3pPr>
            <a:lvl4pPr marL="1371250" indent="0">
              <a:buNone/>
              <a:defRPr sz="900"/>
            </a:lvl4pPr>
            <a:lvl5pPr marL="1828332" indent="0">
              <a:buNone/>
              <a:defRPr sz="900"/>
            </a:lvl5pPr>
            <a:lvl6pPr marL="2285415" indent="0">
              <a:buNone/>
              <a:defRPr sz="900"/>
            </a:lvl6pPr>
            <a:lvl7pPr marL="2742500" indent="0">
              <a:buNone/>
              <a:defRPr sz="900"/>
            </a:lvl7pPr>
            <a:lvl8pPr marL="3199580" indent="0">
              <a:buNone/>
              <a:defRPr sz="900"/>
            </a:lvl8pPr>
            <a:lvl9pPr marL="3656665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3CD6-ABD0-4AE9-88A1-B699155B9F8E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20/01/18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B607-B3C0-43D4-8FA0-3621203BC07C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7810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82" indent="0">
              <a:buNone/>
              <a:defRPr sz="2800"/>
            </a:lvl2pPr>
            <a:lvl3pPr marL="914165" indent="0">
              <a:buNone/>
              <a:defRPr sz="2400"/>
            </a:lvl3pPr>
            <a:lvl4pPr marL="1371250" indent="0">
              <a:buNone/>
              <a:defRPr sz="2000"/>
            </a:lvl4pPr>
            <a:lvl5pPr marL="1828332" indent="0">
              <a:buNone/>
              <a:defRPr sz="2000"/>
            </a:lvl5pPr>
            <a:lvl6pPr marL="2285415" indent="0">
              <a:buNone/>
              <a:defRPr sz="2000"/>
            </a:lvl6pPr>
            <a:lvl7pPr marL="2742500" indent="0">
              <a:buNone/>
              <a:defRPr sz="2000"/>
            </a:lvl7pPr>
            <a:lvl8pPr marL="3199580" indent="0">
              <a:buNone/>
              <a:defRPr sz="2000"/>
            </a:lvl8pPr>
            <a:lvl9pPr marL="3656665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82" indent="0">
              <a:buNone/>
              <a:defRPr sz="1200"/>
            </a:lvl2pPr>
            <a:lvl3pPr marL="914165" indent="0">
              <a:buNone/>
              <a:defRPr sz="1000"/>
            </a:lvl3pPr>
            <a:lvl4pPr marL="1371250" indent="0">
              <a:buNone/>
              <a:defRPr sz="900"/>
            </a:lvl4pPr>
            <a:lvl5pPr marL="1828332" indent="0">
              <a:buNone/>
              <a:defRPr sz="900"/>
            </a:lvl5pPr>
            <a:lvl6pPr marL="2285415" indent="0">
              <a:buNone/>
              <a:defRPr sz="900"/>
            </a:lvl6pPr>
            <a:lvl7pPr marL="2742500" indent="0">
              <a:buNone/>
              <a:defRPr sz="900"/>
            </a:lvl7pPr>
            <a:lvl8pPr marL="3199580" indent="0">
              <a:buNone/>
              <a:defRPr sz="900"/>
            </a:lvl8pPr>
            <a:lvl9pPr marL="3656665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3CD6-ABD0-4AE9-88A1-B699155B9F8E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20/01/18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B607-B3C0-43D4-8FA0-3621203BC07C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0357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3CD6-ABD0-4AE9-88A1-B699155B9F8E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20/01/18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B607-B3C0-43D4-8FA0-3621203BC07C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74696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3CD6-ABD0-4AE9-88A1-B699155B9F8E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20/01/18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B607-B3C0-43D4-8FA0-3621203BC07C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9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B4E7-E06A-4D79-85D5-1EE0A6638EAE}" type="datetimeFigureOut">
              <a:rPr lang="nl-BE" smtClean="0"/>
              <a:t>20/01/18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4592-00B5-4A7D-A97E-D14F49499A3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61063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B4E7-E06A-4D79-85D5-1EE0A6638EAE}" type="datetimeFigureOut">
              <a:rPr lang="nl-BE" smtClean="0"/>
              <a:t>20/01/18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4592-00B5-4A7D-A97E-D14F49499A3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6855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B4E7-E06A-4D79-85D5-1EE0A6638EAE}" type="datetimeFigureOut">
              <a:rPr lang="nl-BE" smtClean="0"/>
              <a:t>20/01/18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4592-00B5-4A7D-A97E-D14F49499A3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27497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B4E7-E06A-4D79-85D5-1EE0A6638EAE}" type="datetimeFigureOut">
              <a:rPr lang="nl-BE" smtClean="0"/>
              <a:t>20/01/18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4592-00B5-4A7D-A97E-D14F49499A3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37502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B4E7-E06A-4D79-85D5-1EE0A6638EAE}" type="datetimeFigureOut">
              <a:rPr lang="nl-BE" smtClean="0"/>
              <a:t>20/01/18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4592-00B5-4A7D-A97E-D14F49499A3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6994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B4E7-E06A-4D79-85D5-1EE0A6638EAE}" type="datetimeFigureOut">
              <a:rPr lang="nl-BE" smtClean="0"/>
              <a:t>20/01/18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4592-00B5-4A7D-A97E-D14F49499A3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60235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14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8B4E7-E06A-4D79-85D5-1EE0A6638EAE}" type="datetimeFigureOut">
              <a:rPr lang="nl-BE" smtClean="0"/>
              <a:t>20/01/18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44592-00B5-4A7D-A97E-D14F49499A3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03498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680" y="274588"/>
            <a:ext cx="82287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23" tIns="45514" rIns="91023" bIns="455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680" y="1600725"/>
            <a:ext cx="8228708" cy="4525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23" tIns="45514" rIns="91023" bIns="455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648" y="6245200"/>
            <a:ext cx="2133079" cy="47662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023" tIns="45514" rIns="91023" bIns="45514" numCol="1" anchor="t" anchorCtr="0" compatLnSpc="1">
            <a:prstTxWarp prst="textNoShape">
              <a:avLst/>
            </a:prstTxWarp>
          </a:bodyPr>
          <a:lstStyle>
            <a:lvl1pPr algn="l" hangingPunct="1"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 defTabSz="408907" fontAlgn="base">
              <a:spcBef>
                <a:spcPct val="0"/>
              </a:spcBef>
              <a:spcAft>
                <a:spcPct val="0"/>
              </a:spcAft>
            </a:pPr>
            <a:fld id="{75582C3D-5905-4C0C-93F5-67DF8270428B}" type="datetimeFigureOut">
              <a:rPr lang="nl-NL" smtClean="0">
                <a:solidFill>
                  <a:srgbClr val="000000"/>
                </a:solidFill>
                <a:sym typeface="Helvetica Light" charset="0"/>
              </a:rPr>
              <a:pPr defTabSz="408907" fontAlgn="base">
                <a:spcBef>
                  <a:spcPct val="0"/>
                </a:spcBef>
                <a:spcAft>
                  <a:spcPct val="0"/>
                </a:spcAft>
              </a:pPr>
              <a:t>20-01-18</a:t>
            </a:fld>
            <a:endParaRPr lang="nl-NL">
              <a:solidFill>
                <a:srgbClr val="000000"/>
              </a:solidFill>
              <a:sym typeface="Helvetica Light" charset="0"/>
            </a:endParaRPr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350" y="6245200"/>
            <a:ext cx="2895451" cy="47662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023" tIns="45514" rIns="91023" bIns="45514" numCol="1" anchor="t" anchorCtr="0" compatLnSpc="1">
            <a:prstTxWarp prst="textNoShape">
              <a:avLst/>
            </a:prstTxWarp>
          </a:bodyPr>
          <a:lstStyle>
            <a:lvl1pPr hangingPunct="1"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 algn="ctr" defTabSz="408907" fontAlgn="base">
              <a:spcBef>
                <a:spcPct val="0"/>
              </a:spcBef>
              <a:spcAft>
                <a:spcPct val="0"/>
              </a:spcAft>
            </a:pPr>
            <a:endParaRPr lang="nl-BE">
              <a:solidFill>
                <a:srgbClr val="000000"/>
              </a:solidFill>
              <a:sym typeface="Helvetica Light" charset="0"/>
            </a:endParaRP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75" y="6245200"/>
            <a:ext cx="2133079" cy="47662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023" tIns="45514" rIns="91023" bIns="45514" numCol="1" anchor="t" anchorCtr="0" compatLnSpc="1">
            <a:prstTxWarp prst="textNoShape">
              <a:avLst/>
            </a:prstTxWarp>
          </a:bodyPr>
          <a:lstStyle>
            <a:lvl1pPr algn="r" hangingPunct="1"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 defTabSz="408907" fontAlgn="base">
              <a:spcBef>
                <a:spcPct val="0"/>
              </a:spcBef>
              <a:spcAft>
                <a:spcPct val="0"/>
              </a:spcAft>
            </a:pPr>
            <a:fld id="{19C934D5-89B4-4D67-95BE-1E844C311BA9}" type="slidenum">
              <a:rPr lang="nl-NL" smtClean="0">
                <a:solidFill>
                  <a:srgbClr val="000000"/>
                </a:solidFill>
                <a:sym typeface="Helvetica Light" charset="0"/>
              </a:rPr>
              <a:pPr defTabSz="408907"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nl-NL">
              <a:solidFill>
                <a:srgbClr val="000000"/>
              </a:solidFill>
              <a:sym typeface="Helvetica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89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0024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10024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defTabSz="910024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defTabSz="910024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defTabSz="910024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320005" algn="ctr" defTabSz="910024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640020" algn="ctr" defTabSz="910024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960045" algn="ctr" defTabSz="910024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280043" algn="ctr" defTabSz="910024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1136" indent="-341136" algn="l" defTabSz="910024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0022" indent="-284469" algn="l" defTabSz="910024" rtl="0" eaLnBrk="0" fontAlgn="base" hangingPunct="0">
        <a:spcBef>
          <a:spcPct val="20000"/>
        </a:spcBef>
        <a:spcAft>
          <a:spcPct val="0"/>
        </a:spcAft>
        <a:buChar char="–"/>
        <a:defRPr sz="2700">
          <a:solidFill>
            <a:schemeClr val="tx1"/>
          </a:solidFill>
          <a:latin typeface="+mn-lt"/>
        </a:defRPr>
      </a:lvl2pPr>
      <a:lvl3pPr marL="1137831" indent="-227780" algn="l" defTabSz="910024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3393" indent="-227780" algn="l" defTabSz="910024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47850" indent="-227780" algn="l" defTabSz="910024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367872" indent="-227780" algn="l" defTabSz="910024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687877" indent="-227780" algn="l" defTabSz="910024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007895" indent="-227780" algn="l" defTabSz="910024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327897" indent="-227780" algn="l" defTabSz="910024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64002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0005" algn="l" defTabSz="64002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20" algn="l" defTabSz="64002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0045" algn="l" defTabSz="64002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043" algn="l" defTabSz="64002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56" algn="l" defTabSz="64002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067" algn="l" defTabSz="64002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40084" algn="l" defTabSz="64002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100" algn="l" defTabSz="64002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16" tIns="45709" rIns="91416" bIns="45709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16" tIns="45709" rIns="91416" bIns="45709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 vert="horz" lIns="91416" tIns="45709" rIns="91416" bIns="4570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65"/>
            <a:fld id="{A2523CD6-ABD0-4AE9-88A1-B699155B9F8E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 defTabSz="914165"/>
              <a:t>20/01/18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1" y="6356355"/>
            <a:ext cx="2895600" cy="365125"/>
          </a:xfrm>
          <a:prstGeom prst="rect">
            <a:avLst/>
          </a:prstGeom>
        </p:spPr>
        <p:txBody>
          <a:bodyPr vert="horz" lIns="91416" tIns="45709" rIns="91416" bIns="4570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65"/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 vert="horz" lIns="91416" tIns="45709" rIns="91416" bIns="4570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65"/>
            <a:fld id="{AD4CB607-B3C0-43D4-8FA0-3621203BC07C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 defTabSz="914165"/>
              <a:t>‹nr.›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20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16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13" indent="-342813" algn="l" defTabSz="91416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60" indent="-285677" algn="l" defTabSz="91416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06" indent="-228541" algn="l" defTabSz="91416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790" indent="-228541" algn="l" defTabSz="91416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875" indent="-228541" algn="l" defTabSz="914165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59" indent="-228541" algn="l" defTabSz="91416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040" indent="-228541" algn="l" defTabSz="91416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124" indent="-228541" algn="l" defTabSz="91416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205" indent="-228541" algn="l" defTabSz="91416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1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82" algn="l" defTabSz="9141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65" algn="l" defTabSz="9141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50" algn="l" defTabSz="9141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32" algn="l" defTabSz="9141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15" algn="l" defTabSz="9141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00" algn="l" defTabSz="9141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580" algn="l" defTabSz="9141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665" algn="l" defTabSz="9141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Sharing</a:t>
            </a:r>
            <a:r>
              <a:rPr lang="nl-BE" dirty="0"/>
              <a:t> Information</a:t>
            </a:r>
          </a:p>
        </p:txBody>
      </p:sp>
      <p:pic>
        <p:nvPicPr>
          <p:cNvPr id="12290" name="Picture 2" descr="C:\Users\xv99961\Pictures\delen info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55776" y="2108521"/>
            <a:ext cx="3816424" cy="332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4402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7 steps </a:t>
            </a:r>
            <a:r>
              <a:rPr lang="nl-BE" dirty="0" err="1" smtClean="0"/>
              <a:t>Moral</a:t>
            </a:r>
            <a:r>
              <a:rPr lang="nl-BE" dirty="0" smtClean="0"/>
              <a:t> Analysis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is the moral choice? What are the options? What are the objections?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Who </a:t>
            </a:r>
            <a:r>
              <a:rPr lang="en-US" dirty="0"/>
              <a:t>are the stakeholders that must bear the burden of the decision?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Who </a:t>
            </a:r>
            <a:r>
              <a:rPr lang="en-US" dirty="0"/>
              <a:t>decides?	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Which </a:t>
            </a:r>
            <a:r>
              <a:rPr lang="en-US" dirty="0"/>
              <a:t>information is needed to take a sound and motivated decision?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are the arguments for both options?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is the conclusion?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</a:t>
            </a:r>
            <a:r>
              <a:rPr lang="en-US" dirty="0"/>
              <a:t>do I feel about the decision?</a:t>
            </a:r>
          </a:p>
          <a:p>
            <a:endParaRPr lang="nl-BE" dirty="0"/>
          </a:p>
        </p:txBody>
      </p:sp>
      <p:grpSp>
        <p:nvGrpSpPr>
          <p:cNvPr id="4" name="Group 197"/>
          <p:cNvGrpSpPr/>
          <p:nvPr/>
        </p:nvGrpSpPr>
        <p:grpSpPr>
          <a:xfrm>
            <a:off x="3635896" y="6069689"/>
            <a:ext cx="1719566" cy="279463"/>
            <a:chOff x="0" y="0"/>
            <a:chExt cx="2445604" cy="397457"/>
          </a:xfrm>
        </p:grpSpPr>
        <p:sp>
          <p:nvSpPr>
            <p:cNvPr id="5" name="Shape 195"/>
            <p:cNvSpPr/>
            <p:nvPr/>
          </p:nvSpPr>
          <p:spPr>
            <a:xfrm>
              <a:off x="0" y="0"/>
              <a:ext cx="2445605" cy="397458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101600" tIns="101600" rIns="101600" bIns="101600" numCol="1" anchor="ctr">
              <a:noAutofit/>
            </a:bodyPr>
            <a:lstStyle/>
            <a:p>
              <a:pPr algn="ctr" defTabSz="321374">
                <a:defRPr sz="1800" i="1">
                  <a:latin typeface="Helvetica"/>
                  <a:ea typeface="Helvetica"/>
                  <a:cs typeface="Helvetica"/>
                  <a:sym typeface="Helvetica"/>
                </a:defRPr>
              </a:pPr>
              <a:endParaRPr i="1">
                <a:solidFill>
                  <a:prstClr val="black"/>
                </a:solidFill>
                <a:latin typeface="Helvetica"/>
                <a:ea typeface="Helvetica"/>
                <a:cs typeface="Helvetica"/>
                <a:sym typeface="Helvetica"/>
              </a:endParaRPr>
            </a:p>
          </p:txBody>
        </p:sp>
        <p:pic>
          <p:nvPicPr>
            <p:cNvPr id="6" name="image.png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2445605" cy="39745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3150386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Moral</a:t>
            </a:r>
            <a:r>
              <a:rPr lang="nl-BE" dirty="0"/>
              <a:t> </a:t>
            </a:r>
            <a:r>
              <a:rPr lang="nl-BE" dirty="0" err="1" smtClean="0"/>
              <a:t>Principles</a:t>
            </a:r>
            <a:endParaRPr lang="nl-BE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1"/>
          </p:nvPr>
        </p:nvSpPr>
        <p:spPr>
          <a:xfrm>
            <a:off x="470921" y="1808863"/>
            <a:ext cx="4060775" cy="4525119"/>
          </a:xfrm>
        </p:spPr>
        <p:txBody>
          <a:bodyPr/>
          <a:lstStyle/>
          <a:p>
            <a:pPr marL="641496" indent="-641496">
              <a:buFont typeface="+mj-lt"/>
              <a:buAutoNum type="arabicPeriod"/>
            </a:pPr>
            <a:r>
              <a:rPr lang="nl-BE" sz="2500" b="1" dirty="0"/>
              <a:t>Stop </a:t>
            </a:r>
            <a:r>
              <a:rPr lang="nl-BE" sz="2500" b="1" dirty="0" err="1"/>
              <a:t>violence</a:t>
            </a:r>
            <a:endParaRPr lang="nl-BE" sz="2500" b="1" dirty="0"/>
          </a:p>
          <a:p>
            <a:pPr marL="641496" indent="-641496">
              <a:buFont typeface="+mj-lt"/>
              <a:buAutoNum type="arabicPeriod"/>
            </a:pPr>
            <a:r>
              <a:rPr lang="nl-BE" sz="2500" b="1" dirty="0"/>
              <a:t>Limit </a:t>
            </a:r>
            <a:r>
              <a:rPr lang="nl-BE" sz="2500" b="1" dirty="0" err="1"/>
              <a:t>damage</a:t>
            </a:r>
            <a:endParaRPr lang="nl-BE" sz="2500" b="1" dirty="0"/>
          </a:p>
          <a:p>
            <a:pPr marL="641496" indent="-641496">
              <a:buFont typeface="+mj-lt"/>
              <a:buAutoNum type="arabicPeriod"/>
            </a:pPr>
            <a:r>
              <a:rPr lang="nl-BE" sz="2500" b="1" dirty="0"/>
              <a:t>Offer </a:t>
            </a:r>
            <a:r>
              <a:rPr lang="nl-BE" sz="2500" b="1" dirty="0" err="1"/>
              <a:t>integral</a:t>
            </a:r>
            <a:r>
              <a:rPr lang="nl-BE" sz="2500" b="1" dirty="0"/>
              <a:t> </a:t>
            </a:r>
            <a:r>
              <a:rPr lang="nl-BE" sz="2500" b="1" dirty="0" err="1"/>
              <a:t>aid</a:t>
            </a:r>
            <a:endParaRPr lang="nl-BE" sz="2500" b="1" dirty="0"/>
          </a:p>
          <a:p>
            <a:pPr marL="641496" indent="-641496">
              <a:buFont typeface="+mj-lt"/>
              <a:buAutoNum type="arabicPeriod"/>
            </a:pPr>
            <a:r>
              <a:rPr lang="nl-BE" sz="2500" b="1" dirty="0" err="1"/>
              <a:t>Integrity</a:t>
            </a:r>
            <a:endParaRPr lang="nl-BE" sz="2500" b="1" dirty="0"/>
          </a:p>
          <a:p>
            <a:pPr marL="641496" indent="-641496">
              <a:buFont typeface="+mj-lt"/>
              <a:buAutoNum type="arabicPeriod"/>
            </a:pPr>
            <a:r>
              <a:rPr lang="nl-BE" sz="2500" b="1" dirty="0"/>
              <a:t>Safe environment </a:t>
            </a:r>
            <a:r>
              <a:rPr lang="nl-BE" sz="2500" b="1" dirty="0" err="1"/>
              <a:t>for</a:t>
            </a:r>
            <a:r>
              <a:rPr lang="nl-BE" sz="2500" b="1" dirty="0"/>
              <a:t> </a:t>
            </a:r>
            <a:r>
              <a:rPr lang="nl-BE" sz="2500" b="1" dirty="0" err="1"/>
              <a:t>children</a:t>
            </a:r>
            <a:endParaRPr lang="nl-BE" sz="2500" b="1" dirty="0"/>
          </a:p>
          <a:p>
            <a:pPr marL="641496" indent="-641496">
              <a:buFont typeface="+mj-lt"/>
              <a:buAutoNum type="arabicPeriod"/>
            </a:pPr>
            <a:endParaRPr lang="nl-BE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>
          <a:xfrm>
            <a:off x="4622631" y="1859494"/>
            <a:ext cx="4060775" cy="4525119"/>
          </a:xfrm>
        </p:spPr>
        <p:txBody>
          <a:bodyPr/>
          <a:lstStyle/>
          <a:p>
            <a:pPr marL="0" indent="0">
              <a:buNone/>
            </a:pPr>
            <a:r>
              <a:rPr lang="nl-BE" sz="2500" dirty="0"/>
              <a:t>6. </a:t>
            </a:r>
            <a:r>
              <a:rPr lang="nl-BE" sz="2500" b="1" dirty="0" err="1"/>
              <a:t>Dignified</a:t>
            </a:r>
            <a:r>
              <a:rPr lang="nl-BE" sz="2500" b="1" dirty="0"/>
              <a:t> </a:t>
            </a:r>
            <a:r>
              <a:rPr lang="nl-BE" sz="2500" b="1" dirty="0" err="1"/>
              <a:t>and</a:t>
            </a:r>
            <a:r>
              <a:rPr lang="nl-BE" sz="2500" b="1" dirty="0"/>
              <a:t> </a:t>
            </a:r>
            <a:r>
              <a:rPr lang="nl-BE" sz="2500" b="1" dirty="0" err="1"/>
              <a:t>meaningful</a:t>
            </a:r>
            <a:r>
              <a:rPr lang="nl-BE" sz="2500" b="1" dirty="0"/>
              <a:t> life</a:t>
            </a:r>
          </a:p>
          <a:p>
            <a:pPr marL="0" indent="0">
              <a:buNone/>
            </a:pPr>
            <a:r>
              <a:rPr lang="nl-BE" sz="2500" b="1" dirty="0"/>
              <a:t>7. </a:t>
            </a:r>
            <a:r>
              <a:rPr lang="nl-BE" sz="2500" b="1" dirty="0" err="1"/>
              <a:t>Offender</a:t>
            </a:r>
            <a:r>
              <a:rPr lang="nl-BE" sz="2500" b="1" dirty="0"/>
              <a:t> accountability, </a:t>
            </a:r>
            <a:r>
              <a:rPr lang="nl-BE" sz="2500" b="1" dirty="0" err="1"/>
              <a:t>reïntegration</a:t>
            </a:r>
            <a:r>
              <a:rPr lang="nl-BE" sz="2500" b="1" dirty="0"/>
              <a:t> en </a:t>
            </a:r>
            <a:r>
              <a:rPr lang="nl-BE" sz="2500" b="1" dirty="0" err="1"/>
              <a:t>restoration</a:t>
            </a:r>
            <a:endParaRPr lang="nl-BE" sz="2500" b="1" dirty="0"/>
          </a:p>
          <a:p>
            <a:pPr marL="0" indent="0">
              <a:buNone/>
            </a:pPr>
            <a:r>
              <a:rPr lang="nl-BE" sz="2500" b="1" dirty="0"/>
              <a:t>8. </a:t>
            </a:r>
            <a:r>
              <a:rPr lang="nl-BE" sz="2500" b="1" dirty="0" err="1"/>
              <a:t>Positive</a:t>
            </a:r>
            <a:r>
              <a:rPr lang="nl-BE" sz="2500" b="1" dirty="0"/>
              <a:t> relations</a:t>
            </a:r>
          </a:p>
          <a:p>
            <a:pPr marL="0" indent="0">
              <a:buNone/>
            </a:pPr>
            <a:r>
              <a:rPr lang="nl-BE" sz="2500" b="1" dirty="0"/>
              <a:t>9. </a:t>
            </a:r>
            <a:r>
              <a:rPr lang="nl-BE" sz="2500" b="1" dirty="0" err="1"/>
              <a:t>Protect</a:t>
            </a:r>
            <a:r>
              <a:rPr lang="nl-BE" sz="2500" b="1" dirty="0"/>
              <a:t> employees</a:t>
            </a:r>
          </a:p>
          <a:p>
            <a:pPr marL="0" indent="0">
              <a:buNone/>
            </a:pPr>
            <a:r>
              <a:rPr lang="nl-BE" sz="2500" b="1" dirty="0"/>
              <a:t>10. </a:t>
            </a:r>
            <a:r>
              <a:rPr lang="nl-BE" sz="2500" b="1" dirty="0" err="1"/>
              <a:t>Indipendent</a:t>
            </a:r>
            <a:r>
              <a:rPr lang="nl-BE" sz="2500" b="1" dirty="0"/>
              <a:t> </a:t>
            </a:r>
            <a:r>
              <a:rPr lang="nl-BE" sz="2500" b="1" dirty="0" err="1"/>
              <a:t>moral</a:t>
            </a:r>
            <a:r>
              <a:rPr lang="nl-BE" sz="2500" b="1" dirty="0"/>
              <a:t> </a:t>
            </a:r>
            <a:r>
              <a:rPr lang="nl-BE" sz="2500" b="1" dirty="0" err="1"/>
              <a:t>judgement</a:t>
            </a:r>
            <a:endParaRPr lang="nl-BE" sz="2500" b="1" dirty="0"/>
          </a:p>
        </p:txBody>
      </p:sp>
      <p:grpSp>
        <p:nvGrpSpPr>
          <p:cNvPr id="8" name="Group 197"/>
          <p:cNvGrpSpPr/>
          <p:nvPr/>
        </p:nvGrpSpPr>
        <p:grpSpPr>
          <a:xfrm>
            <a:off x="3635896" y="6069689"/>
            <a:ext cx="1719566" cy="279463"/>
            <a:chOff x="0" y="0"/>
            <a:chExt cx="2445604" cy="397457"/>
          </a:xfrm>
        </p:grpSpPr>
        <p:sp>
          <p:nvSpPr>
            <p:cNvPr id="9" name="Shape 195"/>
            <p:cNvSpPr/>
            <p:nvPr/>
          </p:nvSpPr>
          <p:spPr>
            <a:xfrm>
              <a:off x="0" y="0"/>
              <a:ext cx="2445605" cy="397458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101600" tIns="101600" rIns="101600" bIns="101600" numCol="1" anchor="ctr">
              <a:noAutofit/>
            </a:bodyPr>
            <a:lstStyle/>
            <a:p>
              <a:pPr algn="ctr" defTabSz="321374">
                <a:defRPr sz="1800" i="1">
                  <a:latin typeface="Helvetica"/>
                  <a:ea typeface="Helvetica"/>
                  <a:cs typeface="Helvetica"/>
                  <a:sym typeface="Helvetica"/>
                </a:defRPr>
              </a:pPr>
              <a:endParaRPr i="1">
                <a:solidFill>
                  <a:prstClr val="black"/>
                </a:solidFill>
                <a:latin typeface="Helvetica"/>
                <a:ea typeface="Helvetica"/>
                <a:cs typeface="Helvetica"/>
                <a:sym typeface="Helvetica"/>
              </a:endParaRPr>
            </a:p>
          </p:txBody>
        </p:sp>
        <p:pic>
          <p:nvPicPr>
            <p:cNvPr id="10" name="image.png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2445605" cy="39745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3357264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Statement</a:t>
            </a:r>
            <a:endParaRPr lang="nl-BE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680" y="1600682"/>
            <a:ext cx="8228708" cy="4663633"/>
          </a:xfrm>
        </p:spPr>
        <p:txBody>
          <a:bodyPr/>
          <a:lstStyle/>
          <a:p>
            <a:pPr>
              <a:buFontTx/>
              <a:buChar char="-"/>
            </a:pPr>
            <a:endParaRPr lang="nl-BE" sz="2500" dirty="0" smtClean="0"/>
          </a:p>
          <a:p>
            <a:pPr marL="0" indent="0">
              <a:buNone/>
            </a:pPr>
            <a:r>
              <a:rPr lang="nl-BE" sz="4000" dirty="0" smtClean="0"/>
              <a:t>The </a:t>
            </a:r>
            <a:r>
              <a:rPr lang="nl-BE" sz="4000" dirty="0" err="1" smtClean="0"/>
              <a:t>difficulty</a:t>
            </a:r>
            <a:r>
              <a:rPr lang="nl-BE" sz="4000" dirty="0" smtClean="0"/>
              <a:t> of </a:t>
            </a:r>
            <a:r>
              <a:rPr lang="nl-BE" sz="4000" dirty="0" err="1" smtClean="0"/>
              <a:t>sharing</a:t>
            </a:r>
            <a:r>
              <a:rPr lang="nl-BE" sz="4000" dirty="0" smtClean="0"/>
              <a:t> information is </a:t>
            </a:r>
            <a:r>
              <a:rPr lang="nl-BE" sz="4000" dirty="0" err="1" smtClean="0"/>
              <a:t>not</a:t>
            </a:r>
            <a:r>
              <a:rPr lang="nl-BE" sz="4000" dirty="0" smtClean="0"/>
              <a:t> </a:t>
            </a:r>
            <a:r>
              <a:rPr lang="nl-BE" sz="4000" dirty="0" err="1" smtClean="0"/>
              <a:t>answered</a:t>
            </a:r>
            <a:r>
              <a:rPr lang="nl-BE" sz="4000" dirty="0" smtClean="0"/>
              <a:t> </a:t>
            </a:r>
            <a:r>
              <a:rPr lang="nl-BE" sz="4000" dirty="0" err="1" smtClean="0"/>
              <a:t>by</a:t>
            </a:r>
            <a:r>
              <a:rPr lang="nl-BE" sz="4000" dirty="0" smtClean="0"/>
              <a:t> </a:t>
            </a:r>
            <a:r>
              <a:rPr lang="nl-BE" sz="4000" dirty="0" err="1" smtClean="0"/>
              <a:t>law</a:t>
            </a:r>
            <a:r>
              <a:rPr lang="nl-BE" sz="4000" dirty="0" smtClean="0"/>
              <a:t> </a:t>
            </a:r>
            <a:r>
              <a:rPr lang="nl-BE" sz="4000" dirty="0" err="1" smtClean="0"/>
              <a:t>buth</a:t>
            </a:r>
            <a:r>
              <a:rPr lang="nl-BE" sz="4000" dirty="0" smtClean="0"/>
              <a:t> </a:t>
            </a:r>
            <a:r>
              <a:rPr lang="nl-BE" sz="4000" dirty="0" err="1" smtClean="0"/>
              <a:t>by</a:t>
            </a:r>
            <a:r>
              <a:rPr lang="nl-BE" sz="4000" dirty="0" smtClean="0"/>
              <a:t> </a:t>
            </a:r>
            <a:r>
              <a:rPr lang="nl-BE" sz="4000" dirty="0" err="1" smtClean="0"/>
              <a:t>moral</a:t>
            </a:r>
            <a:r>
              <a:rPr lang="nl-BE" sz="4000" dirty="0" smtClean="0"/>
              <a:t>.</a:t>
            </a:r>
            <a:endParaRPr lang="nl-BE" sz="4000" dirty="0"/>
          </a:p>
          <a:p>
            <a:pPr>
              <a:buFontTx/>
              <a:buChar char="-"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89585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Case</a:t>
            </a:r>
            <a:endParaRPr lang="nl-BE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680" y="1600682"/>
            <a:ext cx="8228708" cy="4663633"/>
          </a:xfrm>
        </p:spPr>
        <p:txBody>
          <a:bodyPr/>
          <a:lstStyle/>
          <a:p>
            <a:pPr>
              <a:buFontTx/>
              <a:buChar char="-"/>
            </a:pPr>
            <a:r>
              <a:rPr lang="nl-BE" sz="2500" dirty="0" err="1" smtClean="0"/>
              <a:t>Investigation</a:t>
            </a:r>
            <a:r>
              <a:rPr lang="nl-BE" sz="2500" dirty="0" smtClean="0"/>
              <a:t> on </a:t>
            </a:r>
            <a:r>
              <a:rPr lang="nl-BE" sz="2500" dirty="0" err="1" smtClean="0"/>
              <a:t>childabuse</a:t>
            </a:r>
            <a:r>
              <a:rPr lang="nl-BE" sz="2500" dirty="0" smtClean="0"/>
              <a:t>;</a:t>
            </a:r>
          </a:p>
          <a:p>
            <a:pPr>
              <a:buFontTx/>
              <a:buChar char="-"/>
            </a:pPr>
            <a:r>
              <a:rPr lang="nl-BE" sz="2500" dirty="0" smtClean="0"/>
              <a:t>A professional </a:t>
            </a:r>
            <a:r>
              <a:rPr lang="nl-BE" sz="2500" dirty="0" err="1" smtClean="0"/>
              <a:t>confirms</a:t>
            </a:r>
            <a:r>
              <a:rPr lang="nl-BE" sz="2500" dirty="0" smtClean="0"/>
              <a:t> these </a:t>
            </a:r>
            <a:r>
              <a:rPr lang="nl-BE" sz="2500" dirty="0" err="1" smtClean="0"/>
              <a:t>suspicions</a:t>
            </a:r>
            <a:r>
              <a:rPr lang="nl-BE" sz="2500" dirty="0" smtClean="0"/>
              <a:t>, </a:t>
            </a:r>
            <a:r>
              <a:rPr lang="nl-BE" sz="2500" dirty="0" err="1" smtClean="0"/>
              <a:t>adds</a:t>
            </a:r>
            <a:r>
              <a:rPr lang="nl-BE" sz="2500" dirty="0" smtClean="0"/>
              <a:t> </a:t>
            </a:r>
            <a:r>
              <a:rPr lang="nl-BE" sz="2500" dirty="0" err="1" smtClean="0"/>
              <a:t>that</a:t>
            </a:r>
            <a:r>
              <a:rPr lang="nl-BE" sz="2500" dirty="0" smtClean="0"/>
              <a:t> the </a:t>
            </a:r>
            <a:r>
              <a:rPr lang="nl-BE" sz="2500" dirty="0" err="1" smtClean="0"/>
              <a:t>mother</a:t>
            </a:r>
            <a:r>
              <a:rPr lang="nl-BE" sz="2500" dirty="0" smtClean="0"/>
              <a:t> is a </a:t>
            </a:r>
            <a:r>
              <a:rPr lang="nl-BE" sz="2500" dirty="0" err="1" smtClean="0"/>
              <a:t>victim</a:t>
            </a:r>
            <a:r>
              <a:rPr lang="nl-BE" sz="2500" dirty="0" smtClean="0"/>
              <a:t> of </a:t>
            </a:r>
            <a:r>
              <a:rPr lang="nl-BE" sz="2500" dirty="0" err="1" smtClean="0"/>
              <a:t>domestic</a:t>
            </a:r>
            <a:r>
              <a:rPr lang="nl-BE" sz="2500" dirty="0" smtClean="0"/>
              <a:t> </a:t>
            </a:r>
            <a:r>
              <a:rPr lang="nl-BE" sz="2500" dirty="0" err="1" smtClean="0"/>
              <a:t>violence</a:t>
            </a:r>
            <a:r>
              <a:rPr lang="nl-BE" sz="2500" dirty="0" smtClean="0"/>
              <a:t>, but does </a:t>
            </a:r>
            <a:r>
              <a:rPr lang="nl-BE" sz="2500" dirty="0" err="1" smtClean="0"/>
              <a:t>not</a:t>
            </a:r>
            <a:r>
              <a:rPr lang="nl-BE" sz="2500" dirty="0" smtClean="0"/>
              <a:t> want </a:t>
            </a:r>
            <a:r>
              <a:rPr lang="nl-BE" sz="2500" dirty="0" err="1" smtClean="0"/>
              <a:t>this</a:t>
            </a:r>
            <a:r>
              <a:rPr lang="nl-BE" sz="2500" dirty="0" smtClean="0"/>
              <a:t> information </a:t>
            </a:r>
            <a:r>
              <a:rPr lang="nl-BE" sz="2500" dirty="0" err="1" smtClean="0"/>
              <a:t>to</a:t>
            </a:r>
            <a:r>
              <a:rPr lang="nl-BE" sz="2500" dirty="0" smtClean="0"/>
              <a:t> </a:t>
            </a:r>
            <a:r>
              <a:rPr lang="nl-BE" sz="2500" dirty="0" err="1" smtClean="0"/>
              <a:t>be</a:t>
            </a:r>
            <a:r>
              <a:rPr lang="nl-BE" sz="2500" dirty="0" smtClean="0"/>
              <a:t> shared, </a:t>
            </a:r>
            <a:r>
              <a:rPr lang="nl-BE" sz="2500" dirty="0" err="1" smtClean="0"/>
              <a:t>because</a:t>
            </a:r>
            <a:r>
              <a:rPr lang="nl-BE" sz="2500" dirty="0" smtClean="0"/>
              <a:t> </a:t>
            </a:r>
            <a:r>
              <a:rPr lang="nl-BE" sz="2500" dirty="0" err="1" smtClean="0"/>
              <a:t>she</a:t>
            </a:r>
            <a:r>
              <a:rPr lang="nl-BE" sz="2500" dirty="0" smtClean="0"/>
              <a:t> is </a:t>
            </a:r>
            <a:r>
              <a:rPr lang="nl-BE" sz="2500" dirty="0" err="1" smtClean="0"/>
              <a:t>afraid</a:t>
            </a:r>
            <a:r>
              <a:rPr lang="nl-BE" sz="2500" dirty="0" smtClean="0"/>
              <a:t> of </a:t>
            </a:r>
            <a:r>
              <a:rPr lang="nl-BE" sz="2500" dirty="0" err="1" smtClean="0"/>
              <a:t>repercussions</a:t>
            </a:r>
            <a:r>
              <a:rPr lang="nl-BE" sz="2500" dirty="0" smtClean="0"/>
              <a:t> </a:t>
            </a:r>
            <a:r>
              <a:rPr lang="nl-BE" sz="2500" dirty="0" err="1" smtClean="0"/>
              <a:t>by</a:t>
            </a:r>
            <a:r>
              <a:rPr lang="nl-BE" sz="2500" dirty="0" smtClean="0"/>
              <a:t> the family (</a:t>
            </a:r>
            <a:r>
              <a:rPr lang="nl-BE" sz="2500" dirty="0" err="1" smtClean="0"/>
              <a:t>involved</a:t>
            </a:r>
            <a:r>
              <a:rPr lang="nl-BE" sz="2500" dirty="0" smtClean="0"/>
              <a:t> </a:t>
            </a:r>
            <a:r>
              <a:rPr lang="nl-BE" sz="2500" dirty="0" err="1" smtClean="0"/>
              <a:t>organised</a:t>
            </a:r>
            <a:r>
              <a:rPr lang="nl-BE" sz="2500" dirty="0" smtClean="0"/>
              <a:t> crime)…</a:t>
            </a:r>
          </a:p>
          <a:p>
            <a:pPr>
              <a:buFontTx/>
              <a:buChar char="-"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89585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Need</a:t>
            </a:r>
            <a:r>
              <a:rPr lang="nl-BE" dirty="0" smtClean="0"/>
              <a:t> </a:t>
            </a:r>
            <a:r>
              <a:rPr lang="nl-BE" dirty="0" err="1" smtClean="0"/>
              <a:t>to</a:t>
            </a:r>
            <a:r>
              <a:rPr lang="nl-BE" dirty="0" smtClean="0"/>
              <a:t> share</a:t>
            </a:r>
            <a:endParaRPr lang="nl-BE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680" y="1412776"/>
            <a:ext cx="8228708" cy="5040560"/>
          </a:xfrm>
        </p:spPr>
        <p:txBody>
          <a:bodyPr/>
          <a:lstStyle/>
          <a:p>
            <a:r>
              <a:rPr lang="nl-BE" dirty="0" smtClean="0"/>
              <a:t>Same story</a:t>
            </a:r>
          </a:p>
          <a:p>
            <a:r>
              <a:rPr lang="nl-BE" dirty="0" smtClean="0"/>
              <a:t>Total image</a:t>
            </a:r>
          </a:p>
          <a:p>
            <a:r>
              <a:rPr lang="nl-BE" dirty="0" err="1" smtClean="0"/>
              <a:t>Better</a:t>
            </a:r>
            <a:r>
              <a:rPr lang="nl-BE" dirty="0" smtClean="0"/>
              <a:t> response</a:t>
            </a:r>
          </a:p>
          <a:p>
            <a:endParaRPr lang="en-US" dirty="0"/>
          </a:p>
          <a:p>
            <a:r>
              <a:rPr lang="nl-BE" dirty="0" err="1" smtClean="0"/>
              <a:t>Integrated</a:t>
            </a:r>
            <a:r>
              <a:rPr lang="nl-BE" dirty="0" smtClean="0"/>
              <a:t> services</a:t>
            </a:r>
            <a:endParaRPr lang="nl-BE" dirty="0"/>
          </a:p>
          <a:p>
            <a:r>
              <a:rPr lang="nl-BE" dirty="0" err="1" smtClean="0"/>
              <a:t>Better</a:t>
            </a:r>
            <a:r>
              <a:rPr lang="nl-BE" dirty="0" smtClean="0"/>
              <a:t> acces </a:t>
            </a:r>
            <a:r>
              <a:rPr lang="nl-BE" dirty="0" err="1" smtClean="0"/>
              <a:t>to</a:t>
            </a:r>
            <a:r>
              <a:rPr lang="nl-BE" dirty="0" smtClean="0"/>
              <a:t> these services </a:t>
            </a:r>
            <a:endParaRPr lang="nl-BE" dirty="0"/>
          </a:p>
          <a:p>
            <a:r>
              <a:rPr lang="nl-BE" dirty="0" err="1" smtClean="0"/>
              <a:t>Continuity</a:t>
            </a:r>
            <a:r>
              <a:rPr lang="nl-BE" dirty="0" smtClean="0"/>
              <a:t> in services</a:t>
            </a:r>
            <a:endParaRPr lang="nl" dirty="0"/>
          </a:p>
          <a:p>
            <a:pPr>
              <a:buFontTx/>
              <a:buChar char="-"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4475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6154588"/>
              </p:ext>
            </p:extLst>
          </p:nvPr>
        </p:nvGraphicFramePr>
        <p:xfrm>
          <a:off x="179512" y="476672"/>
          <a:ext cx="8794170" cy="6017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Acrobat Document" r:id="rId3" imgW="7315200" imgH="4114800" progId="AcroExch.Document.DC">
                  <p:embed/>
                </p:oleObj>
              </mc:Choice>
              <mc:Fallback>
                <p:oleObj name="Acrobat Document" r:id="rId3" imgW="7315200" imgH="411480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9512" y="476672"/>
                        <a:ext cx="8794170" cy="60178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779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3 </a:t>
            </a:r>
            <a:r>
              <a:rPr lang="nl-BE" dirty="0" err="1"/>
              <a:t>C</a:t>
            </a:r>
            <a:r>
              <a:rPr lang="nl-BE" dirty="0" err="1" smtClean="0"/>
              <a:t>onditions</a:t>
            </a:r>
            <a:endParaRPr lang="nl-BE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nl-BE" sz="2500" dirty="0" smtClean="0"/>
          </a:p>
          <a:p>
            <a:pPr>
              <a:buFontTx/>
              <a:buChar char="-"/>
            </a:pPr>
            <a:r>
              <a:rPr lang="nl-BE" sz="3200" dirty="0" err="1" smtClean="0"/>
              <a:t>Laws</a:t>
            </a:r>
            <a:endParaRPr lang="nl-BE" sz="3200" dirty="0" smtClean="0"/>
          </a:p>
          <a:p>
            <a:pPr>
              <a:buFontTx/>
              <a:buChar char="-"/>
            </a:pPr>
            <a:r>
              <a:rPr lang="nl-BE" sz="3200" dirty="0" err="1" smtClean="0"/>
              <a:t>Agreements</a:t>
            </a:r>
            <a:endParaRPr lang="nl-BE" sz="3200" dirty="0" smtClean="0"/>
          </a:p>
          <a:p>
            <a:pPr>
              <a:buFontTx/>
              <a:buChar char="-"/>
            </a:pPr>
            <a:r>
              <a:rPr lang="nl-BE" sz="3200" dirty="0" err="1" smtClean="0"/>
              <a:t>Values</a:t>
            </a:r>
            <a:endParaRPr lang="nl-BE" sz="3200" dirty="0" smtClean="0"/>
          </a:p>
          <a:p>
            <a:pPr>
              <a:buFontTx/>
              <a:buChar char="-"/>
            </a:pPr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6274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Law</a:t>
            </a:r>
            <a:r>
              <a:rPr lang="nl-BE" dirty="0"/>
              <a:t> = foundation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BE" dirty="0"/>
          </a:p>
          <a:p>
            <a:r>
              <a:rPr lang="nl-BE" dirty="0"/>
              <a:t>Art.458: </a:t>
            </a:r>
            <a:r>
              <a:rPr lang="nl-BE" dirty="0" err="1"/>
              <a:t>secrecy</a:t>
            </a:r>
            <a:endParaRPr lang="nl-BE" dirty="0"/>
          </a:p>
          <a:p>
            <a:r>
              <a:rPr lang="nl-BE" dirty="0"/>
              <a:t>Art.422bis: help </a:t>
            </a:r>
            <a:r>
              <a:rPr lang="nl-BE" dirty="0" err="1"/>
              <a:t>people</a:t>
            </a:r>
            <a:r>
              <a:rPr lang="nl-BE" dirty="0"/>
              <a:t> in </a:t>
            </a:r>
            <a:r>
              <a:rPr lang="nl-BE" dirty="0" err="1"/>
              <a:t>need</a:t>
            </a:r>
            <a:endParaRPr lang="nl-BE" dirty="0"/>
          </a:p>
          <a:p>
            <a:r>
              <a:rPr lang="nl-BE" dirty="0"/>
              <a:t>Art.458bis: right of speech DV</a:t>
            </a:r>
          </a:p>
          <a:p>
            <a:r>
              <a:rPr lang="nl-BE" dirty="0"/>
              <a:t>Art.458ter: </a:t>
            </a:r>
            <a:r>
              <a:rPr lang="nl-BE" dirty="0" err="1"/>
              <a:t>multidisciplinary</a:t>
            </a:r>
            <a:r>
              <a:rPr lang="nl-BE" dirty="0"/>
              <a:t> </a:t>
            </a:r>
            <a:r>
              <a:rPr lang="nl-BE" dirty="0" err="1"/>
              <a:t>consultation</a:t>
            </a:r>
            <a:r>
              <a:rPr lang="nl-BE" dirty="0"/>
              <a:t> </a:t>
            </a:r>
          </a:p>
          <a:p>
            <a:pPr marL="0" indent="0">
              <a:buNone/>
            </a:pPr>
            <a:endParaRPr lang="nl-BE" dirty="0"/>
          </a:p>
        </p:txBody>
      </p:sp>
      <p:pic>
        <p:nvPicPr>
          <p:cNvPr id="7" name="Tijdelijke aanduiding voor inhoud 6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0" y="2339181"/>
            <a:ext cx="3048000" cy="3048000"/>
          </a:xfrm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7A097C-3336-4A83-8BB2-F5094CF1A5B4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096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Operational</a:t>
            </a:r>
            <a:r>
              <a:rPr lang="nl-BE" dirty="0" smtClean="0"/>
              <a:t> </a:t>
            </a:r>
            <a:r>
              <a:rPr lang="nl-BE" dirty="0" err="1" smtClean="0"/>
              <a:t>agreements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BE" dirty="0" smtClean="0"/>
              <a:t>Share a common goal</a:t>
            </a:r>
          </a:p>
          <a:p>
            <a:r>
              <a:rPr lang="nl-BE" dirty="0" smtClean="0"/>
              <a:t>Share </a:t>
            </a:r>
            <a:r>
              <a:rPr lang="nl-BE" dirty="0" err="1" smtClean="0"/>
              <a:t>need</a:t>
            </a:r>
            <a:r>
              <a:rPr lang="nl-BE" dirty="0" smtClean="0"/>
              <a:t>-</a:t>
            </a:r>
            <a:r>
              <a:rPr lang="nl-BE" dirty="0" err="1" smtClean="0"/>
              <a:t>to</a:t>
            </a:r>
            <a:r>
              <a:rPr lang="nl-BE" dirty="0" smtClean="0"/>
              <a:t>-</a:t>
            </a:r>
            <a:r>
              <a:rPr lang="nl-BE" dirty="0" err="1" smtClean="0"/>
              <a:t>know</a:t>
            </a:r>
            <a:r>
              <a:rPr lang="nl-BE" dirty="0" smtClean="0"/>
              <a:t>-information</a:t>
            </a:r>
          </a:p>
          <a:p>
            <a:r>
              <a:rPr lang="nl-BE" dirty="0" err="1" smtClean="0"/>
              <a:t>Formal</a:t>
            </a:r>
            <a:r>
              <a:rPr lang="nl-BE" dirty="0" smtClean="0"/>
              <a:t> </a:t>
            </a:r>
            <a:r>
              <a:rPr lang="nl-BE" dirty="0" err="1" smtClean="0"/>
              <a:t>declaration</a:t>
            </a:r>
            <a:r>
              <a:rPr lang="nl-BE" dirty="0" smtClean="0"/>
              <a:t> of </a:t>
            </a:r>
            <a:r>
              <a:rPr lang="nl-BE" dirty="0" err="1" smtClean="0"/>
              <a:t>coöperation</a:t>
            </a:r>
            <a:endParaRPr lang="nl-BE" dirty="0" smtClean="0"/>
          </a:p>
          <a:p>
            <a:r>
              <a:rPr lang="nl-BE" dirty="0" err="1" smtClean="0"/>
              <a:t>Participation</a:t>
            </a:r>
            <a:r>
              <a:rPr lang="nl-BE" dirty="0" smtClean="0"/>
              <a:t> </a:t>
            </a:r>
            <a:r>
              <a:rPr lang="nl-BE" dirty="0" err="1" smtClean="0"/>
              <a:t>cliënts</a:t>
            </a:r>
            <a:r>
              <a:rPr lang="nl-BE" dirty="0" smtClean="0"/>
              <a:t>/</a:t>
            </a:r>
            <a:r>
              <a:rPr lang="nl-BE" dirty="0" err="1" smtClean="0"/>
              <a:t>informed</a:t>
            </a:r>
            <a:r>
              <a:rPr lang="nl-BE" dirty="0" smtClean="0"/>
              <a:t> consent</a:t>
            </a:r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51638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Shared </a:t>
            </a:r>
            <a:r>
              <a:rPr lang="nl-BE" dirty="0" err="1"/>
              <a:t>Values</a:t>
            </a:r>
            <a:endParaRPr lang="nl-BE" dirty="0"/>
          </a:p>
        </p:txBody>
      </p:sp>
      <p:pic>
        <p:nvPicPr>
          <p:cNvPr id="9" name="Tijdelijke aanduiding voor inhoud 8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5979" y="2140195"/>
            <a:ext cx="5330027" cy="3016997"/>
          </a:xfrm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7A097C-3336-4A83-8BB2-F5094CF1A5B4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jdelijke aanduiding voor inhoud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BE" dirty="0"/>
          </a:p>
          <a:p>
            <a:r>
              <a:rPr lang="nl-BE" dirty="0" err="1"/>
              <a:t>Work</a:t>
            </a:r>
            <a:r>
              <a:rPr lang="nl-BE" dirty="0"/>
              <a:t> </a:t>
            </a:r>
            <a:r>
              <a:rPr lang="nl-BE" dirty="0" err="1"/>
              <a:t>Together</a:t>
            </a:r>
            <a:endParaRPr lang="nl-BE" dirty="0"/>
          </a:p>
          <a:p>
            <a:r>
              <a:rPr lang="nl-BE" dirty="0"/>
              <a:t>Cliënt </a:t>
            </a:r>
            <a:r>
              <a:rPr lang="nl-BE" dirty="0" err="1"/>
              <a:t>focused</a:t>
            </a:r>
            <a:endParaRPr lang="nl-BE" dirty="0"/>
          </a:p>
          <a:p>
            <a:r>
              <a:rPr lang="nl-BE" dirty="0" err="1"/>
              <a:t>Integrity</a:t>
            </a:r>
            <a:endParaRPr lang="nl-BE" dirty="0"/>
          </a:p>
          <a:p>
            <a:r>
              <a:rPr lang="nl-BE" dirty="0"/>
              <a:t>Safety first</a:t>
            </a:r>
          </a:p>
          <a:p>
            <a:r>
              <a:rPr lang="nl-BE" dirty="0" err="1"/>
              <a:t>Transparancy</a:t>
            </a:r>
            <a:endParaRPr lang="nl-BE" dirty="0"/>
          </a:p>
          <a:p>
            <a:pPr marL="0" indent="0">
              <a:buNone/>
            </a:pPr>
            <a:endParaRPr lang="nl-BE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569656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The “right” </a:t>
            </a:r>
            <a:r>
              <a:rPr lang="nl-BE" dirty="0" err="1" smtClean="0"/>
              <a:t>thing</a:t>
            </a:r>
            <a:r>
              <a:rPr lang="nl-BE" dirty="0" smtClean="0"/>
              <a:t> </a:t>
            </a:r>
            <a:r>
              <a:rPr lang="nl-BE" dirty="0" err="1" smtClean="0"/>
              <a:t>to</a:t>
            </a:r>
            <a:r>
              <a:rPr lang="nl-BE" dirty="0" smtClean="0"/>
              <a:t> do</a:t>
            </a:r>
            <a:endParaRPr lang="nl-BE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nl-BE" dirty="0" smtClean="0"/>
          </a:p>
          <a:p>
            <a:pPr marL="0" indent="0" algn="just">
              <a:buNone/>
            </a:pPr>
            <a:r>
              <a:rPr lang="nl-BE" dirty="0" smtClean="0"/>
              <a:t>An action is </a:t>
            </a:r>
            <a:r>
              <a:rPr lang="nl-BE" dirty="0" err="1" smtClean="0"/>
              <a:t>morally</a:t>
            </a:r>
            <a:r>
              <a:rPr lang="nl-BE" dirty="0" smtClean="0"/>
              <a:t> correct </a:t>
            </a:r>
            <a:r>
              <a:rPr lang="nl-BE" dirty="0" err="1" smtClean="0"/>
              <a:t>if</a:t>
            </a:r>
            <a:r>
              <a:rPr lang="nl-BE" dirty="0" smtClean="0"/>
              <a:t> </a:t>
            </a:r>
            <a:r>
              <a:rPr lang="nl-BE" dirty="0" err="1" smtClean="0"/>
              <a:t>it</a:t>
            </a:r>
            <a:r>
              <a:rPr lang="nl-BE" dirty="0" smtClean="0"/>
              <a:t> taks </a:t>
            </a:r>
            <a:r>
              <a:rPr lang="nl-BE" dirty="0" err="1" smtClean="0"/>
              <a:t>sufficient</a:t>
            </a:r>
            <a:r>
              <a:rPr lang="nl-BE" dirty="0" smtClean="0"/>
              <a:t> account of the </a:t>
            </a:r>
            <a:r>
              <a:rPr lang="nl-BE" dirty="0" err="1" smtClean="0"/>
              <a:t>rights</a:t>
            </a:r>
            <a:r>
              <a:rPr lang="nl-BE" dirty="0" smtClean="0"/>
              <a:t>, </a:t>
            </a:r>
            <a:r>
              <a:rPr lang="nl-BE" dirty="0" err="1" smtClean="0"/>
              <a:t>interests</a:t>
            </a:r>
            <a:r>
              <a:rPr lang="nl-BE" dirty="0" smtClean="0"/>
              <a:t> </a:t>
            </a:r>
            <a:r>
              <a:rPr lang="nl-BE" dirty="0" err="1" smtClean="0"/>
              <a:t>and</a:t>
            </a:r>
            <a:r>
              <a:rPr lang="nl-BE" dirty="0" smtClean="0"/>
              <a:t> </a:t>
            </a:r>
            <a:r>
              <a:rPr lang="nl-BE" dirty="0" err="1" smtClean="0"/>
              <a:t>wishes</a:t>
            </a:r>
            <a:r>
              <a:rPr lang="nl-BE" dirty="0" smtClean="0"/>
              <a:t> of </a:t>
            </a:r>
            <a:r>
              <a:rPr lang="nl-BE" dirty="0" err="1" smtClean="0"/>
              <a:t>all</a:t>
            </a:r>
            <a:r>
              <a:rPr lang="nl-BE" dirty="0" smtClean="0"/>
              <a:t> </a:t>
            </a:r>
            <a:r>
              <a:rPr lang="nl-BE" dirty="0" err="1" smtClean="0"/>
              <a:t>those</a:t>
            </a:r>
            <a:r>
              <a:rPr lang="nl-BE" dirty="0" smtClean="0"/>
              <a:t> </a:t>
            </a:r>
            <a:r>
              <a:rPr lang="nl-BE" dirty="0" err="1" smtClean="0"/>
              <a:t>involved</a:t>
            </a:r>
            <a:r>
              <a:rPr lang="nl-BE" dirty="0"/>
              <a:t>.</a:t>
            </a:r>
            <a:r>
              <a:rPr lang="nl-BE" dirty="0" smtClean="0"/>
              <a:t> </a:t>
            </a:r>
            <a:endParaRPr lang="nl-BE" dirty="0"/>
          </a:p>
        </p:txBody>
      </p:sp>
      <p:grpSp>
        <p:nvGrpSpPr>
          <p:cNvPr id="4" name="Group 197"/>
          <p:cNvGrpSpPr/>
          <p:nvPr/>
        </p:nvGrpSpPr>
        <p:grpSpPr>
          <a:xfrm>
            <a:off x="3635896" y="6069689"/>
            <a:ext cx="1719566" cy="279463"/>
            <a:chOff x="0" y="0"/>
            <a:chExt cx="2445604" cy="397457"/>
          </a:xfrm>
        </p:grpSpPr>
        <p:sp>
          <p:nvSpPr>
            <p:cNvPr id="7" name="Shape 195"/>
            <p:cNvSpPr/>
            <p:nvPr/>
          </p:nvSpPr>
          <p:spPr>
            <a:xfrm>
              <a:off x="0" y="0"/>
              <a:ext cx="2445605" cy="397458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101600" tIns="101600" rIns="101600" bIns="101600" numCol="1" anchor="ctr">
              <a:noAutofit/>
            </a:bodyPr>
            <a:lstStyle/>
            <a:p>
              <a:pPr algn="ctr" defTabSz="321374">
                <a:defRPr sz="1800" i="1">
                  <a:latin typeface="Helvetica"/>
                  <a:ea typeface="Helvetica"/>
                  <a:cs typeface="Helvetica"/>
                  <a:sym typeface="Helvetica"/>
                </a:defRPr>
              </a:pPr>
              <a:endParaRPr i="1">
                <a:solidFill>
                  <a:prstClr val="black"/>
                </a:solidFill>
                <a:latin typeface="Helvetica"/>
                <a:ea typeface="Helvetica"/>
                <a:cs typeface="Helvetica"/>
                <a:sym typeface="Helvetica"/>
              </a:endParaRPr>
            </a:p>
          </p:txBody>
        </p:sp>
        <p:pic>
          <p:nvPicPr>
            <p:cNvPr id="8" name="image.png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2445605" cy="39745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159301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Dilemma</a:t>
            </a:r>
            <a:endParaRPr lang="nl-BE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nl-BE" dirty="0" smtClean="0"/>
              <a:t>The </a:t>
            </a:r>
            <a:r>
              <a:rPr lang="nl-BE" dirty="0" err="1" smtClean="0"/>
              <a:t>victim</a:t>
            </a:r>
            <a:r>
              <a:rPr lang="nl-BE" dirty="0" smtClean="0"/>
              <a:t> does </a:t>
            </a:r>
            <a:r>
              <a:rPr lang="nl-BE" dirty="0" err="1" smtClean="0"/>
              <a:t>not</a:t>
            </a:r>
            <a:r>
              <a:rPr lang="nl-BE" dirty="0" smtClean="0"/>
              <a:t> want me </a:t>
            </a:r>
            <a:r>
              <a:rPr lang="nl-BE" dirty="0" err="1" smtClean="0"/>
              <a:t>to</a:t>
            </a:r>
            <a:r>
              <a:rPr lang="nl-BE" dirty="0" smtClean="0"/>
              <a:t> share important information ?</a:t>
            </a:r>
          </a:p>
          <a:p>
            <a:pPr algn="just">
              <a:buFontTx/>
              <a:buChar char="-"/>
            </a:pPr>
            <a:r>
              <a:rPr lang="nl-BE" dirty="0"/>
              <a:t>Cliënt present at a meeting or </a:t>
            </a:r>
            <a:r>
              <a:rPr lang="nl-BE" dirty="0" err="1"/>
              <a:t>not</a:t>
            </a:r>
            <a:r>
              <a:rPr lang="nl-BE" dirty="0"/>
              <a:t> ?</a:t>
            </a:r>
          </a:p>
          <a:p>
            <a:pPr algn="just">
              <a:buFontTx/>
              <a:buChar char="-"/>
            </a:pPr>
            <a:r>
              <a:rPr lang="nl-BE" dirty="0" smtClean="0"/>
              <a:t>We </a:t>
            </a:r>
            <a:r>
              <a:rPr lang="nl-BE" dirty="0" err="1" smtClean="0"/>
              <a:t>know</a:t>
            </a:r>
            <a:r>
              <a:rPr lang="nl-BE" dirty="0" smtClean="0"/>
              <a:t> </a:t>
            </a:r>
            <a:r>
              <a:rPr lang="nl-BE" dirty="0" err="1" smtClean="0"/>
              <a:t>there</a:t>
            </a:r>
            <a:r>
              <a:rPr lang="nl-BE" dirty="0" smtClean="0"/>
              <a:t> is </a:t>
            </a:r>
            <a:r>
              <a:rPr lang="nl-BE" dirty="0" err="1" smtClean="0"/>
              <a:t>violence</a:t>
            </a:r>
            <a:r>
              <a:rPr lang="nl-BE" dirty="0" smtClean="0"/>
              <a:t>, we </a:t>
            </a:r>
            <a:r>
              <a:rPr lang="nl-BE" dirty="0" err="1" smtClean="0"/>
              <a:t>know</a:t>
            </a:r>
            <a:r>
              <a:rPr lang="nl-BE" dirty="0" smtClean="0"/>
              <a:t> the </a:t>
            </a:r>
            <a:r>
              <a:rPr lang="nl-BE" dirty="0" err="1" smtClean="0"/>
              <a:t>children</a:t>
            </a:r>
            <a:r>
              <a:rPr lang="nl-BE" dirty="0" smtClean="0"/>
              <a:t> </a:t>
            </a:r>
            <a:r>
              <a:rPr lang="nl-BE" dirty="0" err="1" smtClean="0"/>
              <a:t>witness</a:t>
            </a:r>
            <a:r>
              <a:rPr lang="nl-BE" dirty="0" smtClean="0"/>
              <a:t> the </a:t>
            </a:r>
            <a:r>
              <a:rPr lang="nl-BE" dirty="0" err="1" smtClean="0"/>
              <a:t>violence</a:t>
            </a:r>
            <a:r>
              <a:rPr lang="nl-BE" dirty="0" smtClean="0"/>
              <a:t>, but the </a:t>
            </a:r>
            <a:r>
              <a:rPr lang="nl-BE" dirty="0" err="1" smtClean="0"/>
              <a:t>parents</a:t>
            </a:r>
            <a:r>
              <a:rPr lang="nl-BE" dirty="0" smtClean="0"/>
              <a:t> </a:t>
            </a:r>
            <a:r>
              <a:rPr lang="nl-BE" dirty="0" err="1" smtClean="0"/>
              <a:t>don’t</a:t>
            </a:r>
            <a:r>
              <a:rPr lang="nl-BE" dirty="0" smtClean="0"/>
              <a:t> want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coöperate</a:t>
            </a:r>
            <a:r>
              <a:rPr lang="nl-BE" dirty="0" smtClean="0"/>
              <a:t>, do we report </a:t>
            </a:r>
            <a:r>
              <a:rPr lang="nl-BE" dirty="0" err="1" smtClean="0"/>
              <a:t>this</a:t>
            </a:r>
            <a:r>
              <a:rPr lang="nl-BE" dirty="0" smtClean="0"/>
              <a:t> ?</a:t>
            </a:r>
          </a:p>
          <a:p>
            <a:pPr algn="just">
              <a:buFontTx/>
              <a:buChar char="-"/>
            </a:pPr>
            <a:r>
              <a:rPr lang="nl-BE" dirty="0" err="1" smtClean="0"/>
              <a:t>Nothing</a:t>
            </a:r>
            <a:r>
              <a:rPr lang="nl-BE" dirty="0" smtClean="0"/>
              <a:t> </a:t>
            </a:r>
            <a:r>
              <a:rPr lang="nl-BE" dirty="0" err="1" smtClean="0"/>
              <a:t>works</a:t>
            </a:r>
            <a:r>
              <a:rPr lang="nl-BE" dirty="0" smtClean="0"/>
              <a:t>, do we </a:t>
            </a:r>
            <a:r>
              <a:rPr lang="nl-BE" dirty="0" err="1" smtClean="0"/>
              <a:t>give</a:t>
            </a:r>
            <a:r>
              <a:rPr lang="nl-BE" dirty="0" smtClean="0"/>
              <a:t> up ?</a:t>
            </a:r>
          </a:p>
          <a:p>
            <a:pPr algn="just">
              <a:buFontTx/>
              <a:buChar char="-"/>
            </a:pPr>
            <a:endParaRPr lang="nl-BE" dirty="0" smtClean="0"/>
          </a:p>
        </p:txBody>
      </p:sp>
      <p:grpSp>
        <p:nvGrpSpPr>
          <p:cNvPr id="4" name="Group 197"/>
          <p:cNvGrpSpPr/>
          <p:nvPr/>
        </p:nvGrpSpPr>
        <p:grpSpPr>
          <a:xfrm>
            <a:off x="3635896" y="6069689"/>
            <a:ext cx="1719566" cy="279463"/>
            <a:chOff x="0" y="0"/>
            <a:chExt cx="2445604" cy="397457"/>
          </a:xfrm>
        </p:grpSpPr>
        <p:sp>
          <p:nvSpPr>
            <p:cNvPr id="7" name="Shape 195"/>
            <p:cNvSpPr/>
            <p:nvPr/>
          </p:nvSpPr>
          <p:spPr>
            <a:xfrm>
              <a:off x="0" y="0"/>
              <a:ext cx="2445605" cy="397458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101600" tIns="101600" rIns="101600" bIns="101600" numCol="1" anchor="ctr">
              <a:noAutofit/>
            </a:bodyPr>
            <a:lstStyle/>
            <a:p>
              <a:pPr algn="ctr" defTabSz="321374">
                <a:defRPr sz="1800" i="1">
                  <a:latin typeface="Helvetica"/>
                  <a:ea typeface="Helvetica"/>
                  <a:cs typeface="Helvetica"/>
                  <a:sym typeface="Helvetica"/>
                </a:defRPr>
              </a:pPr>
              <a:endParaRPr i="1">
                <a:solidFill>
                  <a:prstClr val="black"/>
                </a:solidFill>
                <a:latin typeface="Helvetica"/>
                <a:ea typeface="Helvetica"/>
                <a:cs typeface="Helvetica"/>
                <a:sym typeface="Helvetica"/>
              </a:endParaRPr>
            </a:p>
          </p:txBody>
        </p:sp>
        <p:pic>
          <p:nvPicPr>
            <p:cNvPr id="8" name="image.png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2445605" cy="39745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232240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309</Words>
  <Application>Microsoft Macintosh PowerPoint</Application>
  <PresentationFormat>Diavoorstelling (4:3)</PresentationFormat>
  <Paragraphs>70</Paragraphs>
  <Slides>13</Slides>
  <Notes>1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3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21" baseType="lpstr">
      <vt:lpstr>Calibri</vt:lpstr>
      <vt:lpstr>Helvetica</vt:lpstr>
      <vt:lpstr>Helvetica Light</vt:lpstr>
      <vt:lpstr>Arial</vt:lpstr>
      <vt:lpstr>Kantoorthema</vt:lpstr>
      <vt:lpstr>2_Standaardontwerp</vt:lpstr>
      <vt:lpstr>3_Kantoorthema</vt:lpstr>
      <vt:lpstr>Acrobat Document</vt:lpstr>
      <vt:lpstr>Sharing Information</vt:lpstr>
      <vt:lpstr>Need to share</vt:lpstr>
      <vt:lpstr>PowerPoint-presentatie</vt:lpstr>
      <vt:lpstr>3 Conditions</vt:lpstr>
      <vt:lpstr>Law = foundation</vt:lpstr>
      <vt:lpstr>Operational agreements</vt:lpstr>
      <vt:lpstr>Shared Values</vt:lpstr>
      <vt:lpstr>The “right” thing to do</vt:lpstr>
      <vt:lpstr>Dilemma</vt:lpstr>
      <vt:lpstr>7 steps Moral Analysis</vt:lpstr>
      <vt:lpstr>Moral Principles</vt:lpstr>
      <vt:lpstr>Statement</vt:lpstr>
      <vt:lpstr>Case</vt:lpstr>
    </vt:vector>
  </TitlesOfParts>
  <Company>Digipolis Antwerpen</Company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Sharing Information</dc:title>
  <dc:creator>Davy Simons</dc:creator>
  <cp:lastModifiedBy>Microsoft Office-gebruiker</cp:lastModifiedBy>
  <cp:revision>8</cp:revision>
  <dcterms:created xsi:type="dcterms:W3CDTF">2017-11-28T15:51:33Z</dcterms:created>
  <dcterms:modified xsi:type="dcterms:W3CDTF">2018-01-20T16:53:14Z</dcterms:modified>
</cp:coreProperties>
</file>