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3" r:id="rId2"/>
    <p:sldId id="308" r:id="rId3"/>
    <p:sldId id="261" r:id="rId4"/>
    <p:sldId id="310" r:id="rId5"/>
    <p:sldId id="316" r:id="rId6"/>
    <p:sldId id="315" r:id="rId7"/>
    <p:sldId id="312" r:id="rId8"/>
    <p:sldId id="286" r:id="rId9"/>
    <p:sldId id="281" r:id="rId10"/>
    <p:sldId id="307" r:id="rId11"/>
    <p:sldId id="304" r:id="rId12"/>
    <p:sldId id="306" r:id="rId13"/>
    <p:sldId id="314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A8BAC-EA7F-4594-9C59-0645BDFA11A5}" type="doc">
      <dgm:prSet loTypeId="urn:microsoft.com/office/officeart/2005/8/layout/radial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4E9BACD2-5A89-4458-8C09-1426751B96CD}">
      <dgm:prSet phldrT="[Tekst]" custT="1"/>
      <dgm:spPr/>
      <dgm:t>
        <a:bodyPr/>
        <a:lstStyle/>
        <a:p>
          <a:r>
            <a:rPr lang="nl-BE" sz="1600" b="1" dirty="0" smtClean="0"/>
            <a:t>THOUGHTS</a:t>
          </a:r>
          <a:endParaRPr lang="nl-BE" sz="1600" b="1" dirty="0"/>
        </a:p>
      </dgm:t>
    </dgm:pt>
    <dgm:pt modelId="{5C9E7A87-C274-4BE3-8B23-479B20434085}" type="parTrans" cxnId="{6D75C1D0-5527-4BA4-B54C-66AE11FA9EC8}">
      <dgm:prSet/>
      <dgm:spPr/>
      <dgm:t>
        <a:bodyPr/>
        <a:lstStyle/>
        <a:p>
          <a:endParaRPr lang="nl-BE"/>
        </a:p>
      </dgm:t>
    </dgm:pt>
    <dgm:pt modelId="{A75F006D-EE0A-4A16-929E-F445BDF2F61B}" type="sibTrans" cxnId="{6D75C1D0-5527-4BA4-B54C-66AE11FA9EC8}">
      <dgm:prSet/>
      <dgm:spPr/>
      <dgm:t>
        <a:bodyPr/>
        <a:lstStyle/>
        <a:p>
          <a:endParaRPr lang="nl-BE"/>
        </a:p>
      </dgm:t>
    </dgm:pt>
    <dgm:pt modelId="{B100FA07-DEEA-421B-8F8C-02CC1D5B8A94}">
      <dgm:prSet phldrT="[Tekst]"/>
      <dgm:spPr/>
      <dgm:t>
        <a:bodyPr/>
        <a:lstStyle/>
        <a:p>
          <a:r>
            <a:rPr lang="nl-BE" b="1" dirty="0" smtClean="0"/>
            <a:t>EMOTIONS</a:t>
          </a:r>
          <a:endParaRPr lang="nl-BE" b="1" dirty="0"/>
        </a:p>
      </dgm:t>
    </dgm:pt>
    <dgm:pt modelId="{8349C3FA-66CC-4DE3-88FA-877608F60AE2}" type="parTrans" cxnId="{6CB68CD9-6917-4AF7-8946-9C38E0AF117E}">
      <dgm:prSet/>
      <dgm:spPr/>
      <dgm:t>
        <a:bodyPr/>
        <a:lstStyle/>
        <a:p>
          <a:endParaRPr lang="nl-BE"/>
        </a:p>
      </dgm:t>
    </dgm:pt>
    <dgm:pt modelId="{13004294-C08D-432B-ABAF-591B16731AFE}" type="sibTrans" cxnId="{6CB68CD9-6917-4AF7-8946-9C38E0AF117E}">
      <dgm:prSet/>
      <dgm:spPr/>
      <dgm:t>
        <a:bodyPr/>
        <a:lstStyle/>
        <a:p>
          <a:endParaRPr lang="nl-BE"/>
        </a:p>
      </dgm:t>
    </dgm:pt>
    <dgm:pt modelId="{9B3EDCC7-3FD2-4C2B-967E-796415E8B772}">
      <dgm:prSet phldrT="[Tekst]"/>
      <dgm:spPr/>
      <dgm:t>
        <a:bodyPr/>
        <a:lstStyle/>
        <a:p>
          <a:r>
            <a:rPr lang="nl-BE" b="1" dirty="0" smtClean="0"/>
            <a:t>BEHAVIOR</a:t>
          </a:r>
          <a:endParaRPr lang="nl-BE" b="1" dirty="0"/>
        </a:p>
      </dgm:t>
    </dgm:pt>
    <dgm:pt modelId="{0E802790-7F75-444A-AEDE-E3A78C8A40D2}" type="parTrans" cxnId="{F58907E2-E71C-473A-AA89-515C45BFAB94}">
      <dgm:prSet/>
      <dgm:spPr/>
      <dgm:t>
        <a:bodyPr/>
        <a:lstStyle/>
        <a:p>
          <a:endParaRPr lang="nl-BE"/>
        </a:p>
      </dgm:t>
    </dgm:pt>
    <dgm:pt modelId="{C3CE36C5-928D-4BAF-AA72-4BDC5B48CF8B}" type="sibTrans" cxnId="{F58907E2-E71C-473A-AA89-515C45BFAB94}">
      <dgm:prSet/>
      <dgm:spPr/>
      <dgm:t>
        <a:bodyPr/>
        <a:lstStyle/>
        <a:p>
          <a:endParaRPr lang="nl-BE"/>
        </a:p>
      </dgm:t>
    </dgm:pt>
    <dgm:pt modelId="{4F1DA965-D29A-4C12-BE7E-714929F16CAB}">
      <dgm:prSet phldrT="[Tekst]" custT="1"/>
      <dgm:spPr/>
      <dgm:t>
        <a:bodyPr/>
        <a:lstStyle/>
        <a:p>
          <a:r>
            <a:rPr lang="nl-BE" sz="1400" b="1" dirty="0" smtClean="0"/>
            <a:t>EVENTS </a:t>
          </a:r>
        </a:p>
        <a:p>
          <a:r>
            <a:rPr lang="nl-BE" sz="1400" b="1" dirty="0" smtClean="0"/>
            <a:t>&amp; CON-</a:t>
          </a:r>
        </a:p>
        <a:p>
          <a:r>
            <a:rPr lang="nl-BE" sz="1400" b="1" dirty="0" smtClean="0"/>
            <a:t>SEQUENCES</a:t>
          </a:r>
          <a:endParaRPr lang="nl-BE" sz="1400" b="1" dirty="0"/>
        </a:p>
      </dgm:t>
    </dgm:pt>
    <dgm:pt modelId="{E5383B39-D92E-4E9F-A49A-E56D96DACEF9}" type="parTrans" cxnId="{2D6EFF6E-7974-44B1-B2AD-3D0DCD9C2C0B}">
      <dgm:prSet/>
      <dgm:spPr/>
      <dgm:t>
        <a:bodyPr/>
        <a:lstStyle/>
        <a:p>
          <a:endParaRPr lang="nl-BE"/>
        </a:p>
      </dgm:t>
    </dgm:pt>
    <dgm:pt modelId="{B06C9B0B-7E5C-47EB-8C34-5692E66FF6C4}" type="sibTrans" cxnId="{2D6EFF6E-7974-44B1-B2AD-3D0DCD9C2C0B}">
      <dgm:prSet/>
      <dgm:spPr/>
      <dgm:t>
        <a:bodyPr/>
        <a:lstStyle/>
        <a:p>
          <a:endParaRPr lang="nl-BE"/>
        </a:p>
      </dgm:t>
    </dgm:pt>
    <dgm:pt modelId="{8CB5948B-7281-4F78-8DA8-092002C6CC0C}">
      <dgm:prSet phldrT="[Tekst]"/>
      <dgm:spPr>
        <a:solidFill>
          <a:schemeClr val="accent6"/>
        </a:solidFill>
      </dgm:spPr>
      <dgm:t>
        <a:bodyPr/>
        <a:lstStyle/>
        <a:p>
          <a:r>
            <a:rPr lang="nl-BE" dirty="0" err="1" smtClean="0"/>
            <a:t>signal</a:t>
          </a:r>
          <a:endParaRPr lang="nl-BE" dirty="0"/>
        </a:p>
      </dgm:t>
    </dgm:pt>
    <dgm:pt modelId="{2242A071-9122-4E06-965B-246210B3CF9A}" type="sibTrans" cxnId="{D913E2F1-E3C2-48C2-8CF9-C7DFAE5D6856}">
      <dgm:prSet/>
      <dgm:spPr/>
      <dgm:t>
        <a:bodyPr/>
        <a:lstStyle/>
        <a:p>
          <a:endParaRPr lang="nl-BE"/>
        </a:p>
      </dgm:t>
    </dgm:pt>
    <dgm:pt modelId="{8ACF01FA-0796-439B-B96F-B4FF7EEDED27}" type="parTrans" cxnId="{D913E2F1-E3C2-48C2-8CF9-C7DFAE5D6856}">
      <dgm:prSet/>
      <dgm:spPr/>
      <dgm:t>
        <a:bodyPr/>
        <a:lstStyle/>
        <a:p>
          <a:endParaRPr lang="nl-BE"/>
        </a:p>
      </dgm:t>
    </dgm:pt>
    <dgm:pt modelId="{FE641D13-5876-47DD-83FA-DAC9592ABFA0}">
      <dgm:prSet phldrT="[Tekst]"/>
      <dgm:spPr/>
      <dgm:t>
        <a:bodyPr/>
        <a:lstStyle/>
        <a:p>
          <a:r>
            <a:rPr lang="nl-BE" b="1" dirty="0" smtClean="0"/>
            <a:t>BODILY </a:t>
          </a:r>
        </a:p>
        <a:p>
          <a:r>
            <a:rPr lang="nl-BE" b="1" dirty="0" smtClean="0"/>
            <a:t>FEELINGS</a:t>
          </a:r>
          <a:endParaRPr lang="nl-BE" b="1" dirty="0"/>
        </a:p>
      </dgm:t>
    </dgm:pt>
    <dgm:pt modelId="{B66C7349-471E-409A-9417-EEF33EF051CB}" type="parTrans" cxnId="{4C203B7D-54A6-4AD7-9EE9-BCB8C6F749DD}">
      <dgm:prSet/>
      <dgm:spPr/>
      <dgm:t>
        <a:bodyPr/>
        <a:lstStyle/>
        <a:p>
          <a:endParaRPr lang="nl-BE"/>
        </a:p>
      </dgm:t>
    </dgm:pt>
    <dgm:pt modelId="{016531B0-1E93-4EA6-A8D3-12E841318650}" type="sibTrans" cxnId="{4C203B7D-54A6-4AD7-9EE9-BCB8C6F749DD}">
      <dgm:prSet/>
      <dgm:spPr/>
      <dgm:t>
        <a:bodyPr/>
        <a:lstStyle/>
        <a:p>
          <a:endParaRPr lang="nl-BE"/>
        </a:p>
      </dgm:t>
    </dgm:pt>
    <dgm:pt modelId="{C4226AA1-4155-4771-91BA-F90D3502EA0C}" type="pres">
      <dgm:prSet presAssocID="{65AA8BAC-EA7F-4594-9C59-0645BDFA11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EE6AF675-3C9D-475E-A5F1-C09A9EA1DFBC}" type="pres">
      <dgm:prSet presAssocID="{8CB5948B-7281-4F78-8DA8-092002C6CC0C}" presName="centerShape" presStyleLbl="node0" presStyleIdx="0" presStyleCnt="1" custScaleX="87688" custScaleY="87488"/>
      <dgm:spPr/>
      <dgm:t>
        <a:bodyPr/>
        <a:lstStyle/>
        <a:p>
          <a:endParaRPr lang="nl-BE"/>
        </a:p>
      </dgm:t>
    </dgm:pt>
    <dgm:pt modelId="{C58A09C0-BDB3-4C5F-85FD-2B09923A1C5E}" type="pres">
      <dgm:prSet presAssocID="{4E9BACD2-5A89-4458-8C09-1426751B96CD}" presName="node" presStyleLbl="node1" presStyleIdx="0" presStyleCnt="5" custScaleX="127055" custScaleY="13285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661FB2F-7AB0-40FF-95DC-00E53DC89FA1}" type="pres">
      <dgm:prSet presAssocID="{4E9BACD2-5A89-4458-8C09-1426751B96CD}" presName="dummy" presStyleCnt="0"/>
      <dgm:spPr/>
    </dgm:pt>
    <dgm:pt modelId="{EC0CF9FE-876B-4D50-93B2-70EAB7A198B5}" type="pres">
      <dgm:prSet presAssocID="{A75F006D-EE0A-4A16-929E-F445BDF2F61B}" presName="sibTrans" presStyleLbl="sibTrans2D1" presStyleIdx="0" presStyleCnt="5"/>
      <dgm:spPr/>
      <dgm:t>
        <a:bodyPr/>
        <a:lstStyle/>
        <a:p>
          <a:endParaRPr lang="nl-BE"/>
        </a:p>
      </dgm:t>
    </dgm:pt>
    <dgm:pt modelId="{6E15986B-D1FA-4D14-A43C-9FB8B34E8C48}" type="pres">
      <dgm:prSet presAssocID="{B100FA07-DEEA-421B-8F8C-02CC1D5B8A94}" presName="node" presStyleLbl="node1" presStyleIdx="1" presStyleCnt="5" custScaleX="117102" custScaleY="116427" custRadScaleRad="97772" custRadScaleInc="2823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251DE92-DE9B-481E-87BB-7A93401248E3}" type="pres">
      <dgm:prSet presAssocID="{B100FA07-DEEA-421B-8F8C-02CC1D5B8A94}" presName="dummy" presStyleCnt="0"/>
      <dgm:spPr/>
    </dgm:pt>
    <dgm:pt modelId="{7A10FCAF-B089-4F20-87AA-92FB2363DD51}" type="pres">
      <dgm:prSet presAssocID="{13004294-C08D-432B-ABAF-591B16731AFE}" presName="sibTrans" presStyleLbl="sibTrans2D1" presStyleIdx="1" presStyleCnt="5"/>
      <dgm:spPr/>
      <dgm:t>
        <a:bodyPr/>
        <a:lstStyle/>
        <a:p>
          <a:endParaRPr lang="nl-BE"/>
        </a:p>
      </dgm:t>
    </dgm:pt>
    <dgm:pt modelId="{A52D6C2C-DAE1-4B40-87D5-EADBCF88E5EA}" type="pres">
      <dgm:prSet presAssocID="{FE641D13-5876-47DD-83FA-DAC9592ABFA0}" presName="node" presStyleLbl="node1" presStyleIdx="2" presStyleCnt="5" custScaleX="126978" custScaleY="119716" custRadScaleRad="97359" custRadScaleInc="957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248954D-249B-4033-B6B3-6FAB79AD4A7D}" type="pres">
      <dgm:prSet presAssocID="{FE641D13-5876-47DD-83FA-DAC9592ABFA0}" presName="dummy" presStyleCnt="0"/>
      <dgm:spPr/>
    </dgm:pt>
    <dgm:pt modelId="{76A7EAA8-6E5A-4615-9F44-2AA99930EC67}" type="pres">
      <dgm:prSet presAssocID="{016531B0-1E93-4EA6-A8D3-12E841318650}" presName="sibTrans" presStyleLbl="sibTrans2D1" presStyleIdx="2" presStyleCnt="5"/>
      <dgm:spPr/>
      <dgm:t>
        <a:bodyPr/>
        <a:lstStyle/>
        <a:p>
          <a:endParaRPr lang="nl-BE"/>
        </a:p>
      </dgm:t>
    </dgm:pt>
    <dgm:pt modelId="{A27D2168-2CA5-4EA9-A796-7DD02F5D9904}" type="pres">
      <dgm:prSet presAssocID="{9B3EDCC7-3FD2-4C2B-967E-796415E8B772}" presName="node" presStyleLbl="node1" presStyleIdx="3" presStyleCnt="5" custScaleX="126569" custScaleY="12000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67258DB-1715-456C-B1A7-378D1DFAF470}" type="pres">
      <dgm:prSet presAssocID="{9B3EDCC7-3FD2-4C2B-967E-796415E8B772}" presName="dummy" presStyleCnt="0"/>
      <dgm:spPr/>
    </dgm:pt>
    <dgm:pt modelId="{100058D9-9959-4898-9BAE-8D0433EA8B74}" type="pres">
      <dgm:prSet presAssocID="{C3CE36C5-928D-4BAF-AA72-4BDC5B48CF8B}" presName="sibTrans" presStyleLbl="sibTrans2D1" presStyleIdx="3" presStyleCnt="5"/>
      <dgm:spPr/>
      <dgm:t>
        <a:bodyPr/>
        <a:lstStyle/>
        <a:p>
          <a:endParaRPr lang="nl-BE"/>
        </a:p>
      </dgm:t>
    </dgm:pt>
    <dgm:pt modelId="{3D1AFD5C-576C-4C00-B429-50EC2F51C47B}" type="pres">
      <dgm:prSet presAssocID="{4F1DA965-D29A-4C12-BE7E-714929F16CAB}" presName="node" presStyleLbl="node1" presStyleIdx="4" presStyleCnt="5" custScaleX="127862" custScaleY="123331" custRadScaleRad="100707" custRadScaleInc="13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1B1CD54-A127-4EC5-A2F1-19853368BB2B}" type="pres">
      <dgm:prSet presAssocID="{4F1DA965-D29A-4C12-BE7E-714929F16CAB}" presName="dummy" presStyleCnt="0"/>
      <dgm:spPr/>
    </dgm:pt>
    <dgm:pt modelId="{250CE1B7-83A5-4CE2-A715-2BAB66A7442D}" type="pres">
      <dgm:prSet presAssocID="{B06C9B0B-7E5C-47EB-8C34-5692E66FF6C4}" presName="sibTrans" presStyleLbl="sibTrans2D1" presStyleIdx="4" presStyleCnt="5" custLinFactNeighborX="1965" custLinFactNeighborY="-4409"/>
      <dgm:spPr/>
      <dgm:t>
        <a:bodyPr/>
        <a:lstStyle/>
        <a:p>
          <a:endParaRPr lang="nl-BE"/>
        </a:p>
      </dgm:t>
    </dgm:pt>
  </dgm:ptLst>
  <dgm:cxnLst>
    <dgm:cxn modelId="{4C203B7D-54A6-4AD7-9EE9-BCB8C6F749DD}" srcId="{8CB5948B-7281-4F78-8DA8-092002C6CC0C}" destId="{FE641D13-5876-47DD-83FA-DAC9592ABFA0}" srcOrd="2" destOrd="0" parTransId="{B66C7349-471E-409A-9417-EEF33EF051CB}" sibTransId="{016531B0-1E93-4EA6-A8D3-12E841318650}"/>
    <dgm:cxn modelId="{1DBA6F0C-D9D9-48C6-85F7-A7724F7F6897}" type="presOf" srcId="{9B3EDCC7-3FD2-4C2B-967E-796415E8B772}" destId="{A27D2168-2CA5-4EA9-A796-7DD02F5D9904}" srcOrd="0" destOrd="0" presId="urn:microsoft.com/office/officeart/2005/8/layout/radial6"/>
    <dgm:cxn modelId="{750F2586-86E2-4501-9A14-325950A797D4}" type="presOf" srcId="{B100FA07-DEEA-421B-8F8C-02CC1D5B8A94}" destId="{6E15986B-D1FA-4D14-A43C-9FB8B34E8C48}" srcOrd="0" destOrd="0" presId="urn:microsoft.com/office/officeart/2005/8/layout/radial6"/>
    <dgm:cxn modelId="{F58907E2-E71C-473A-AA89-515C45BFAB94}" srcId="{8CB5948B-7281-4F78-8DA8-092002C6CC0C}" destId="{9B3EDCC7-3FD2-4C2B-967E-796415E8B772}" srcOrd="3" destOrd="0" parTransId="{0E802790-7F75-444A-AEDE-E3A78C8A40D2}" sibTransId="{C3CE36C5-928D-4BAF-AA72-4BDC5B48CF8B}"/>
    <dgm:cxn modelId="{95E2A570-9F2A-4DD3-9BEF-673F1378DFAF}" type="presOf" srcId="{4E9BACD2-5A89-4458-8C09-1426751B96CD}" destId="{C58A09C0-BDB3-4C5F-85FD-2B09923A1C5E}" srcOrd="0" destOrd="0" presId="urn:microsoft.com/office/officeart/2005/8/layout/radial6"/>
    <dgm:cxn modelId="{365CB1D5-0A16-4FC3-A47C-D99EE8A59726}" type="presOf" srcId="{C3CE36C5-928D-4BAF-AA72-4BDC5B48CF8B}" destId="{100058D9-9959-4898-9BAE-8D0433EA8B74}" srcOrd="0" destOrd="0" presId="urn:microsoft.com/office/officeart/2005/8/layout/radial6"/>
    <dgm:cxn modelId="{6CB68CD9-6917-4AF7-8946-9C38E0AF117E}" srcId="{8CB5948B-7281-4F78-8DA8-092002C6CC0C}" destId="{B100FA07-DEEA-421B-8F8C-02CC1D5B8A94}" srcOrd="1" destOrd="0" parTransId="{8349C3FA-66CC-4DE3-88FA-877608F60AE2}" sibTransId="{13004294-C08D-432B-ABAF-591B16731AFE}"/>
    <dgm:cxn modelId="{EC97EB0A-5A56-46D4-976F-800C693FE8EF}" type="presOf" srcId="{8CB5948B-7281-4F78-8DA8-092002C6CC0C}" destId="{EE6AF675-3C9D-475E-A5F1-C09A9EA1DFBC}" srcOrd="0" destOrd="0" presId="urn:microsoft.com/office/officeart/2005/8/layout/radial6"/>
    <dgm:cxn modelId="{6D75C1D0-5527-4BA4-B54C-66AE11FA9EC8}" srcId="{8CB5948B-7281-4F78-8DA8-092002C6CC0C}" destId="{4E9BACD2-5A89-4458-8C09-1426751B96CD}" srcOrd="0" destOrd="0" parTransId="{5C9E7A87-C274-4BE3-8B23-479B20434085}" sibTransId="{A75F006D-EE0A-4A16-929E-F445BDF2F61B}"/>
    <dgm:cxn modelId="{D913E2F1-E3C2-48C2-8CF9-C7DFAE5D6856}" srcId="{65AA8BAC-EA7F-4594-9C59-0645BDFA11A5}" destId="{8CB5948B-7281-4F78-8DA8-092002C6CC0C}" srcOrd="0" destOrd="0" parTransId="{8ACF01FA-0796-439B-B96F-B4FF7EEDED27}" sibTransId="{2242A071-9122-4E06-965B-246210B3CF9A}"/>
    <dgm:cxn modelId="{3ACF1961-F65A-4DAF-97BF-EEA3E0A34C86}" type="presOf" srcId="{B06C9B0B-7E5C-47EB-8C34-5692E66FF6C4}" destId="{250CE1B7-83A5-4CE2-A715-2BAB66A7442D}" srcOrd="0" destOrd="0" presId="urn:microsoft.com/office/officeart/2005/8/layout/radial6"/>
    <dgm:cxn modelId="{2D6EFF6E-7974-44B1-B2AD-3D0DCD9C2C0B}" srcId="{8CB5948B-7281-4F78-8DA8-092002C6CC0C}" destId="{4F1DA965-D29A-4C12-BE7E-714929F16CAB}" srcOrd="4" destOrd="0" parTransId="{E5383B39-D92E-4E9F-A49A-E56D96DACEF9}" sibTransId="{B06C9B0B-7E5C-47EB-8C34-5692E66FF6C4}"/>
    <dgm:cxn modelId="{3746B41E-DBAF-46EC-80CE-748804BC17CD}" type="presOf" srcId="{4F1DA965-D29A-4C12-BE7E-714929F16CAB}" destId="{3D1AFD5C-576C-4C00-B429-50EC2F51C47B}" srcOrd="0" destOrd="0" presId="urn:microsoft.com/office/officeart/2005/8/layout/radial6"/>
    <dgm:cxn modelId="{87C35A23-6841-40AC-B7B7-0EBC05BB90A6}" type="presOf" srcId="{65AA8BAC-EA7F-4594-9C59-0645BDFA11A5}" destId="{C4226AA1-4155-4771-91BA-F90D3502EA0C}" srcOrd="0" destOrd="0" presId="urn:microsoft.com/office/officeart/2005/8/layout/radial6"/>
    <dgm:cxn modelId="{D297E817-96B6-4924-A85C-40BDF26B929E}" type="presOf" srcId="{016531B0-1E93-4EA6-A8D3-12E841318650}" destId="{76A7EAA8-6E5A-4615-9F44-2AA99930EC67}" srcOrd="0" destOrd="0" presId="urn:microsoft.com/office/officeart/2005/8/layout/radial6"/>
    <dgm:cxn modelId="{DE617C7E-B3FF-4229-86CB-6CF02FFD22C7}" type="presOf" srcId="{13004294-C08D-432B-ABAF-591B16731AFE}" destId="{7A10FCAF-B089-4F20-87AA-92FB2363DD51}" srcOrd="0" destOrd="0" presId="urn:microsoft.com/office/officeart/2005/8/layout/radial6"/>
    <dgm:cxn modelId="{1EC132D3-5357-4ACC-B8E8-D9725585DDB7}" type="presOf" srcId="{A75F006D-EE0A-4A16-929E-F445BDF2F61B}" destId="{EC0CF9FE-876B-4D50-93B2-70EAB7A198B5}" srcOrd="0" destOrd="0" presId="urn:microsoft.com/office/officeart/2005/8/layout/radial6"/>
    <dgm:cxn modelId="{F83862BF-53FF-411E-8C3F-4B612601E3AE}" type="presOf" srcId="{FE641D13-5876-47DD-83FA-DAC9592ABFA0}" destId="{A52D6C2C-DAE1-4B40-87D5-EADBCF88E5EA}" srcOrd="0" destOrd="0" presId="urn:microsoft.com/office/officeart/2005/8/layout/radial6"/>
    <dgm:cxn modelId="{83775F6E-A96A-4E32-BA4D-5C51C7510D5D}" type="presParOf" srcId="{C4226AA1-4155-4771-91BA-F90D3502EA0C}" destId="{EE6AF675-3C9D-475E-A5F1-C09A9EA1DFBC}" srcOrd="0" destOrd="0" presId="urn:microsoft.com/office/officeart/2005/8/layout/radial6"/>
    <dgm:cxn modelId="{F8E49BFC-3C96-458C-8483-F4076FD651A5}" type="presParOf" srcId="{C4226AA1-4155-4771-91BA-F90D3502EA0C}" destId="{C58A09C0-BDB3-4C5F-85FD-2B09923A1C5E}" srcOrd="1" destOrd="0" presId="urn:microsoft.com/office/officeart/2005/8/layout/radial6"/>
    <dgm:cxn modelId="{0F4B45F8-411A-4606-927B-B66E34BA5FD4}" type="presParOf" srcId="{C4226AA1-4155-4771-91BA-F90D3502EA0C}" destId="{0661FB2F-7AB0-40FF-95DC-00E53DC89FA1}" srcOrd="2" destOrd="0" presId="urn:microsoft.com/office/officeart/2005/8/layout/radial6"/>
    <dgm:cxn modelId="{514D0790-5981-4B98-A336-20AA2E879D47}" type="presParOf" srcId="{C4226AA1-4155-4771-91BA-F90D3502EA0C}" destId="{EC0CF9FE-876B-4D50-93B2-70EAB7A198B5}" srcOrd="3" destOrd="0" presId="urn:microsoft.com/office/officeart/2005/8/layout/radial6"/>
    <dgm:cxn modelId="{CE295C4A-36DF-4594-9F50-85613EE0145E}" type="presParOf" srcId="{C4226AA1-4155-4771-91BA-F90D3502EA0C}" destId="{6E15986B-D1FA-4D14-A43C-9FB8B34E8C48}" srcOrd="4" destOrd="0" presId="urn:microsoft.com/office/officeart/2005/8/layout/radial6"/>
    <dgm:cxn modelId="{44ABC414-3BE0-4CD5-9E58-030F80940B52}" type="presParOf" srcId="{C4226AA1-4155-4771-91BA-F90D3502EA0C}" destId="{7251DE92-DE9B-481E-87BB-7A93401248E3}" srcOrd="5" destOrd="0" presId="urn:microsoft.com/office/officeart/2005/8/layout/radial6"/>
    <dgm:cxn modelId="{385C5EF3-6253-4E3D-ACE6-9AFC7D857FB1}" type="presParOf" srcId="{C4226AA1-4155-4771-91BA-F90D3502EA0C}" destId="{7A10FCAF-B089-4F20-87AA-92FB2363DD51}" srcOrd="6" destOrd="0" presId="urn:microsoft.com/office/officeart/2005/8/layout/radial6"/>
    <dgm:cxn modelId="{F7985EC9-10AC-48C6-848C-46FB76866C6E}" type="presParOf" srcId="{C4226AA1-4155-4771-91BA-F90D3502EA0C}" destId="{A52D6C2C-DAE1-4B40-87D5-EADBCF88E5EA}" srcOrd="7" destOrd="0" presId="urn:microsoft.com/office/officeart/2005/8/layout/radial6"/>
    <dgm:cxn modelId="{249B275E-43AD-4FF0-952C-D3FC15C6291B}" type="presParOf" srcId="{C4226AA1-4155-4771-91BA-F90D3502EA0C}" destId="{4248954D-249B-4033-B6B3-6FAB79AD4A7D}" srcOrd="8" destOrd="0" presId="urn:microsoft.com/office/officeart/2005/8/layout/radial6"/>
    <dgm:cxn modelId="{E3FE0834-E2D1-439B-8882-B307AB6FB8DE}" type="presParOf" srcId="{C4226AA1-4155-4771-91BA-F90D3502EA0C}" destId="{76A7EAA8-6E5A-4615-9F44-2AA99930EC67}" srcOrd="9" destOrd="0" presId="urn:microsoft.com/office/officeart/2005/8/layout/radial6"/>
    <dgm:cxn modelId="{FED9DC05-D612-4DBB-B460-4D9769F7E5B8}" type="presParOf" srcId="{C4226AA1-4155-4771-91BA-F90D3502EA0C}" destId="{A27D2168-2CA5-4EA9-A796-7DD02F5D9904}" srcOrd="10" destOrd="0" presId="urn:microsoft.com/office/officeart/2005/8/layout/radial6"/>
    <dgm:cxn modelId="{5E6DF207-D650-45E3-9569-97BC7876B459}" type="presParOf" srcId="{C4226AA1-4155-4771-91BA-F90D3502EA0C}" destId="{067258DB-1715-456C-B1A7-378D1DFAF470}" srcOrd="11" destOrd="0" presId="urn:microsoft.com/office/officeart/2005/8/layout/radial6"/>
    <dgm:cxn modelId="{67FBEA8E-0FDE-4F94-82FE-ADBE51618AB4}" type="presParOf" srcId="{C4226AA1-4155-4771-91BA-F90D3502EA0C}" destId="{100058D9-9959-4898-9BAE-8D0433EA8B74}" srcOrd="12" destOrd="0" presId="urn:microsoft.com/office/officeart/2005/8/layout/radial6"/>
    <dgm:cxn modelId="{E3517C23-5296-4C40-84F1-2C970398A24D}" type="presParOf" srcId="{C4226AA1-4155-4771-91BA-F90D3502EA0C}" destId="{3D1AFD5C-576C-4C00-B429-50EC2F51C47B}" srcOrd="13" destOrd="0" presId="urn:microsoft.com/office/officeart/2005/8/layout/radial6"/>
    <dgm:cxn modelId="{E0277E10-BAF9-404D-8EA8-2B70DDBA6545}" type="presParOf" srcId="{C4226AA1-4155-4771-91BA-F90D3502EA0C}" destId="{31B1CD54-A127-4EC5-A2F1-19853368BB2B}" srcOrd="14" destOrd="0" presId="urn:microsoft.com/office/officeart/2005/8/layout/radial6"/>
    <dgm:cxn modelId="{6B8C54A4-9D6A-44B6-845F-9024DFB79610}" type="presParOf" srcId="{C4226AA1-4155-4771-91BA-F90D3502EA0C}" destId="{250CE1B7-83A5-4CE2-A715-2BAB66A7442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8104A-A666-42BE-871F-BAC50845F075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C963B0C-F277-4EBC-B483-875A80616E80}">
      <dgm:prSet phldrT="[Tekst]" custT="1"/>
      <dgm:spPr/>
      <dgm:t>
        <a:bodyPr/>
        <a:lstStyle/>
        <a:p>
          <a:r>
            <a:rPr lang="nl-BE" sz="2400" dirty="0" smtClean="0"/>
            <a:t>alcohol</a:t>
          </a:r>
          <a:endParaRPr lang="nl-BE" sz="2400" dirty="0"/>
        </a:p>
      </dgm:t>
    </dgm:pt>
    <dgm:pt modelId="{9DF6E789-2791-4D42-8E13-4B1CED2045E6}" type="parTrans" cxnId="{696391A1-E85C-4B33-9459-FADE8F9E3510}">
      <dgm:prSet/>
      <dgm:spPr/>
      <dgm:t>
        <a:bodyPr/>
        <a:lstStyle/>
        <a:p>
          <a:endParaRPr lang="nl-BE"/>
        </a:p>
      </dgm:t>
    </dgm:pt>
    <dgm:pt modelId="{0E2674BE-7F45-42F2-A4EE-A265E630E2BF}" type="sibTrans" cxnId="{696391A1-E85C-4B33-9459-FADE8F9E3510}">
      <dgm:prSet/>
      <dgm:spPr/>
      <dgm:t>
        <a:bodyPr/>
        <a:lstStyle/>
        <a:p>
          <a:endParaRPr lang="nl-BE"/>
        </a:p>
      </dgm:t>
    </dgm:pt>
    <dgm:pt modelId="{0A1CE34E-EA5C-4EAA-AB4A-63DC746F2597}">
      <dgm:prSet phldrT="[Tekst]"/>
      <dgm:spPr/>
      <dgm:t>
        <a:bodyPr/>
        <a:lstStyle/>
        <a:p>
          <a:r>
            <a:rPr lang="nl-BE" dirty="0" err="1" smtClean="0"/>
            <a:t>Minority</a:t>
          </a:r>
          <a:endParaRPr lang="nl-BE" dirty="0" smtClean="0"/>
        </a:p>
        <a:p>
          <a:r>
            <a:rPr lang="nl-BE" dirty="0" err="1" smtClean="0"/>
            <a:t>Social</a:t>
          </a:r>
          <a:r>
            <a:rPr lang="nl-BE" dirty="0" smtClean="0"/>
            <a:t> </a:t>
          </a:r>
          <a:r>
            <a:rPr lang="nl-BE" dirty="0" err="1" smtClean="0"/>
            <a:t>problems</a:t>
          </a:r>
          <a:r>
            <a:rPr lang="nl-BE" dirty="0" smtClean="0"/>
            <a:t>…</a:t>
          </a:r>
          <a:endParaRPr lang="nl-BE" dirty="0"/>
        </a:p>
      </dgm:t>
    </dgm:pt>
    <dgm:pt modelId="{AB824547-921F-464D-8775-A94EEF6E2180}" type="parTrans" cxnId="{C1CEE848-FEAE-45D4-8778-E14D02B6708F}">
      <dgm:prSet/>
      <dgm:spPr/>
      <dgm:t>
        <a:bodyPr/>
        <a:lstStyle/>
        <a:p>
          <a:endParaRPr lang="nl-BE"/>
        </a:p>
      </dgm:t>
    </dgm:pt>
    <dgm:pt modelId="{D9A6FF32-34AC-4887-A2B2-90BE076763FE}" type="sibTrans" cxnId="{C1CEE848-FEAE-45D4-8778-E14D02B6708F}">
      <dgm:prSet/>
      <dgm:spPr/>
      <dgm:t>
        <a:bodyPr/>
        <a:lstStyle/>
        <a:p>
          <a:endParaRPr lang="nl-BE"/>
        </a:p>
      </dgm:t>
    </dgm:pt>
    <dgm:pt modelId="{3F5F6B99-A046-4F68-94E3-D61F2BF683B4}">
      <dgm:prSet phldrT="[Tekst]" custT="1"/>
      <dgm:spPr/>
      <dgm:t>
        <a:bodyPr/>
        <a:lstStyle/>
        <a:p>
          <a:r>
            <a:rPr lang="nl-BE" sz="1600" dirty="0" err="1" smtClean="0"/>
            <a:t>Mental</a:t>
          </a:r>
          <a:endParaRPr lang="nl-BE" sz="1600" dirty="0" smtClean="0"/>
        </a:p>
        <a:p>
          <a:r>
            <a:rPr lang="nl-BE" sz="1600" dirty="0" err="1" smtClean="0"/>
            <a:t>sufffering</a:t>
          </a:r>
          <a:endParaRPr lang="nl-BE" sz="1600" dirty="0"/>
        </a:p>
      </dgm:t>
    </dgm:pt>
    <dgm:pt modelId="{65542066-75F2-40AE-8594-D5212A9469DF}" type="parTrans" cxnId="{B36A86DE-215A-4898-AED2-887BA79F1739}">
      <dgm:prSet/>
      <dgm:spPr/>
      <dgm:t>
        <a:bodyPr/>
        <a:lstStyle/>
        <a:p>
          <a:endParaRPr lang="nl-BE"/>
        </a:p>
      </dgm:t>
    </dgm:pt>
    <dgm:pt modelId="{B11D3E31-6033-436D-94BD-1069D971E711}" type="sibTrans" cxnId="{B36A86DE-215A-4898-AED2-887BA79F1739}">
      <dgm:prSet/>
      <dgm:spPr/>
      <dgm:t>
        <a:bodyPr/>
        <a:lstStyle/>
        <a:p>
          <a:endParaRPr lang="nl-BE"/>
        </a:p>
      </dgm:t>
    </dgm:pt>
    <dgm:pt modelId="{533946F5-8D76-466D-B249-44075A43361B}">
      <dgm:prSet phldrT="[Tekst]" custT="1"/>
      <dgm:spPr/>
      <dgm:t>
        <a:bodyPr/>
        <a:lstStyle/>
        <a:p>
          <a:r>
            <a:rPr lang="nl-BE" sz="2400" b="1" dirty="0" err="1" smtClean="0"/>
            <a:t>victimisation</a:t>
          </a:r>
          <a:r>
            <a:rPr lang="nl-BE" sz="2400" b="1" dirty="0" smtClean="0"/>
            <a:t> or </a:t>
          </a:r>
          <a:r>
            <a:rPr lang="nl-BE" sz="2400" b="1" dirty="0" err="1" smtClean="0"/>
            <a:t>aggression</a:t>
          </a:r>
          <a:endParaRPr lang="nl-BE" sz="2400" b="1" dirty="0"/>
        </a:p>
      </dgm:t>
    </dgm:pt>
    <dgm:pt modelId="{305374A6-8F24-49A5-9035-358C5B15D8A5}" type="parTrans" cxnId="{09C1B436-6FC8-40F4-9CFD-E008A44780DD}">
      <dgm:prSet/>
      <dgm:spPr/>
      <dgm:t>
        <a:bodyPr/>
        <a:lstStyle/>
        <a:p>
          <a:endParaRPr lang="nl-BE"/>
        </a:p>
      </dgm:t>
    </dgm:pt>
    <dgm:pt modelId="{41389C4B-108B-4161-8E3F-6E0D2A368070}" type="sibTrans" cxnId="{09C1B436-6FC8-40F4-9CFD-E008A44780DD}">
      <dgm:prSet/>
      <dgm:spPr/>
      <dgm:t>
        <a:bodyPr/>
        <a:lstStyle/>
        <a:p>
          <a:endParaRPr lang="nl-BE"/>
        </a:p>
      </dgm:t>
    </dgm:pt>
    <dgm:pt modelId="{2596DCAF-01A5-4134-989E-5C557C9CAD71}" type="pres">
      <dgm:prSet presAssocID="{2C28104A-A666-42BE-871F-BAC50845F07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098B461F-F5B5-4F2C-AE6C-864FB6CFF44B}" type="pres">
      <dgm:prSet presAssocID="{2C28104A-A666-42BE-871F-BAC50845F075}" presName="ellipse" presStyleLbl="trBgShp" presStyleIdx="0" presStyleCnt="1"/>
      <dgm:spPr/>
    </dgm:pt>
    <dgm:pt modelId="{E6913D46-925E-4131-9124-FD277E001BE5}" type="pres">
      <dgm:prSet presAssocID="{2C28104A-A666-42BE-871F-BAC50845F075}" presName="arrow1" presStyleLbl="fgShp" presStyleIdx="0" presStyleCnt="1" custLinFactNeighborX="15980" custLinFactNeighborY="45276"/>
      <dgm:spPr/>
    </dgm:pt>
    <dgm:pt modelId="{ED8E5FF9-3878-46E6-B5BA-561241D6745E}" type="pres">
      <dgm:prSet presAssocID="{2C28104A-A666-42BE-871F-BAC50845F075}" presName="rectangle" presStyleLbl="revTx" presStyleIdx="0" presStyleCnt="1" custScaleX="137023" custScaleY="143171" custLinFactNeighborX="-3139" custLinFactNeighborY="1989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2A48726-0CC3-473B-AF23-DECF8AC4B6BD}" type="pres">
      <dgm:prSet presAssocID="{0A1CE34E-EA5C-4EAA-AB4A-63DC746F2597}" presName="item1" presStyleLbl="node1" presStyleIdx="0" presStyleCnt="3" custScaleX="151996" custScaleY="151995" custLinFactNeighborX="20656" custLinFactNeighborY="143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0613DD7-D490-4512-9948-15237928AA73}" type="pres">
      <dgm:prSet presAssocID="{3F5F6B99-A046-4F68-94E3-D61F2BF683B4}" presName="item2" presStyleLbl="node1" presStyleIdx="1" presStyleCnt="3" custScaleX="167574" custScaleY="16358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4AD963E-3FC6-4581-8DA6-6DEF4F67103A}" type="pres">
      <dgm:prSet presAssocID="{533946F5-8D76-466D-B249-44075A43361B}" presName="item3" presStyleLbl="node1" presStyleIdx="2" presStyleCnt="3" custScaleX="157174" custScaleY="139066" custLinFactNeighborX="24876" custLinFactNeighborY="46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9765E0C-BC14-44E7-A162-9C890C5CAEEF}" type="pres">
      <dgm:prSet presAssocID="{2C28104A-A666-42BE-871F-BAC50845F075}" presName="funnel" presStyleLbl="trAlignAcc1" presStyleIdx="0" presStyleCnt="1" custScaleX="122746" custScaleY="108279" custLinFactNeighborX="2649" custLinFactNeighborY="7154"/>
      <dgm:spPr/>
    </dgm:pt>
  </dgm:ptLst>
  <dgm:cxnLst>
    <dgm:cxn modelId="{C1CEE848-FEAE-45D4-8778-E14D02B6708F}" srcId="{2C28104A-A666-42BE-871F-BAC50845F075}" destId="{0A1CE34E-EA5C-4EAA-AB4A-63DC746F2597}" srcOrd="1" destOrd="0" parTransId="{AB824547-921F-464D-8775-A94EEF6E2180}" sibTransId="{D9A6FF32-34AC-4887-A2B2-90BE076763FE}"/>
    <dgm:cxn modelId="{09C1B436-6FC8-40F4-9CFD-E008A44780DD}" srcId="{2C28104A-A666-42BE-871F-BAC50845F075}" destId="{533946F5-8D76-466D-B249-44075A43361B}" srcOrd="3" destOrd="0" parTransId="{305374A6-8F24-49A5-9035-358C5B15D8A5}" sibTransId="{41389C4B-108B-4161-8E3F-6E0D2A368070}"/>
    <dgm:cxn modelId="{EFEA06E6-C709-480F-B8D4-7A1FFE22CBDC}" type="presOf" srcId="{533946F5-8D76-466D-B249-44075A43361B}" destId="{ED8E5FF9-3878-46E6-B5BA-561241D6745E}" srcOrd="0" destOrd="0" presId="urn:microsoft.com/office/officeart/2005/8/layout/funnel1"/>
    <dgm:cxn modelId="{B78DFA2A-236C-4899-9602-F664EA5FBD67}" type="presOf" srcId="{3F5F6B99-A046-4F68-94E3-D61F2BF683B4}" destId="{22A48726-0CC3-473B-AF23-DECF8AC4B6BD}" srcOrd="0" destOrd="0" presId="urn:microsoft.com/office/officeart/2005/8/layout/funnel1"/>
    <dgm:cxn modelId="{B36A86DE-215A-4898-AED2-887BA79F1739}" srcId="{2C28104A-A666-42BE-871F-BAC50845F075}" destId="{3F5F6B99-A046-4F68-94E3-D61F2BF683B4}" srcOrd="2" destOrd="0" parTransId="{65542066-75F2-40AE-8594-D5212A9469DF}" sibTransId="{B11D3E31-6033-436D-94BD-1069D971E711}"/>
    <dgm:cxn modelId="{36006B9A-ADC2-4C1B-B60A-C14E75487B35}" type="presOf" srcId="{0A1CE34E-EA5C-4EAA-AB4A-63DC746F2597}" destId="{C0613DD7-D490-4512-9948-15237928AA73}" srcOrd="0" destOrd="0" presId="urn:microsoft.com/office/officeart/2005/8/layout/funnel1"/>
    <dgm:cxn modelId="{8BD28025-D54C-40DE-B12A-922B1BDFDC47}" type="presOf" srcId="{2C28104A-A666-42BE-871F-BAC50845F075}" destId="{2596DCAF-01A5-4134-989E-5C557C9CAD71}" srcOrd="0" destOrd="0" presId="urn:microsoft.com/office/officeart/2005/8/layout/funnel1"/>
    <dgm:cxn modelId="{696391A1-E85C-4B33-9459-FADE8F9E3510}" srcId="{2C28104A-A666-42BE-871F-BAC50845F075}" destId="{7C963B0C-F277-4EBC-B483-875A80616E80}" srcOrd="0" destOrd="0" parTransId="{9DF6E789-2791-4D42-8E13-4B1CED2045E6}" sibTransId="{0E2674BE-7F45-42F2-A4EE-A265E630E2BF}"/>
    <dgm:cxn modelId="{15DCC496-963F-4A9E-BC26-42CB64D7B012}" type="presOf" srcId="{7C963B0C-F277-4EBC-B483-875A80616E80}" destId="{14AD963E-3FC6-4581-8DA6-6DEF4F67103A}" srcOrd="0" destOrd="0" presId="urn:microsoft.com/office/officeart/2005/8/layout/funnel1"/>
    <dgm:cxn modelId="{7813218F-1AFA-4F15-88FF-DBA0C8556128}" type="presParOf" srcId="{2596DCAF-01A5-4134-989E-5C557C9CAD71}" destId="{098B461F-F5B5-4F2C-AE6C-864FB6CFF44B}" srcOrd="0" destOrd="0" presId="urn:microsoft.com/office/officeart/2005/8/layout/funnel1"/>
    <dgm:cxn modelId="{7B98F50E-611C-44DD-B428-9B0957CB7057}" type="presParOf" srcId="{2596DCAF-01A5-4134-989E-5C557C9CAD71}" destId="{E6913D46-925E-4131-9124-FD277E001BE5}" srcOrd="1" destOrd="0" presId="urn:microsoft.com/office/officeart/2005/8/layout/funnel1"/>
    <dgm:cxn modelId="{FFC92175-1874-4626-9520-128D72402BEE}" type="presParOf" srcId="{2596DCAF-01A5-4134-989E-5C557C9CAD71}" destId="{ED8E5FF9-3878-46E6-B5BA-561241D6745E}" srcOrd="2" destOrd="0" presId="urn:microsoft.com/office/officeart/2005/8/layout/funnel1"/>
    <dgm:cxn modelId="{9EE6D2CF-8B70-4335-BDE0-6B5636BD40EC}" type="presParOf" srcId="{2596DCAF-01A5-4134-989E-5C557C9CAD71}" destId="{22A48726-0CC3-473B-AF23-DECF8AC4B6BD}" srcOrd="3" destOrd="0" presId="urn:microsoft.com/office/officeart/2005/8/layout/funnel1"/>
    <dgm:cxn modelId="{E85082CC-59D8-44FC-B217-E1260E093556}" type="presParOf" srcId="{2596DCAF-01A5-4134-989E-5C557C9CAD71}" destId="{C0613DD7-D490-4512-9948-15237928AA73}" srcOrd="4" destOrd="0" presId="urn:microsoft.com/office/officeart/2005/8/layout/funnel1"/>
    <dgm:cxn modelId="{E8D9E5F1-1B65-47FD-A9B2-2E2B2C73B497}" type="presParOf" srcId="{2596DCAF-01A5-4134-989E-5C557C9CAD71}" destId="{14AD963E-3FC6-4581-8DA6-6DEF4F67103A}" srcOrd="5" destOrd="0" presId="urn:microsoft.com/office/officeart/2005/8/layout/funnel1"/>
    <dgm:cxn modelId="{BD485829-917F-4B9B-803D-5074B4CA6169}" type="presParOf" srcId="{2596DCAF-01A5-4134-989E-5C557C9CAD71}" destId="{A9765E0C-BC14-44E7-A162-9C890C5CAEE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CE1B7-83A5-4CE2-A715-2BAB66A7442D}">
      <dsp:nvSpPr>
        <dsp:cNvPr id="0" name=""/>
        <dsp:cNvSpPr/>
      </dsp:nvSpPr>
      <dsp:spPr>
        <a:xfrm>
          <a:off x="543942" y="963502"/>
          <a:ext cx="3537467" cy="3537467"/>
        </a:xfrm>
        <a:prstGeom prst="blockArc">
          <a:avLst>
            <a:gd name="adj1" fmla="val 11889829"/>
            <a:gd name="adj2" fmla="val 16203051"/>
            <a:gd name="adj3" fmla="val 4639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058D9-9959-4898-9BAE-8D0433EA8B74}">
      <dsp:nvSpPr>
        <dsp:cNvPr id="0" name=""/>
        <dsp:cNvSpPr/>
      </dsp:nvSpPr>
      <dsp:spPr>
        <a:xfrm>
          <a:off x="474725" y="1118571"/>
          <a:ext cx="3537467" cy="3537467"/>
        </a:xfrm>
        <a:prstGeom prst="blockArc">
          <a:avLst>
            <a:gd name="adj1" fmla="val 7556954"/>
            <a:gd name="adj2" fmla="val 11887948"/>
            <a:gd name="adj3" fmla="val 4639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A7EAA8-6E5A-4615-9F44-2AA99930EC67}">
      <dsp:nvSpPr>
        <dsp:cNvPr id="0" name=""/>
        <dsp:cNvSpPr/>
      </dsp:nvSpPr>
      <dsp:spPr>
        <a:xfrm>
          <a:off x="436071" y="1091338"/>
          <a:ext cx="3537467" cy="3537467"/>
        </a:xfrm>
        <a:prstGeom prst="blockArc">
          <a:avLst>
            <a:gd name="adj1" fmla="val 3342915"/>
            <a:gd name="adj2" fmla="val 7462867"/>
            <a:gd name="adj3" fmla="val 4639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10FCAF-B089-4F20-87AA-92FB2363DD51}">
      <dsp:nvSpPr>
        <dsp:cNvPr id="0" name=""/>
        <dsp:cNvSpPr/>
      </dsp:nvSpPr>
      <dsp:spPr>
        <a:xfrm>
          <a:off x="419793" y="1102572"/>
          <a:ext cx="3537467" cy="3537467"/>
        </a:xfrm>
        <a:prstGeom prst="blockArc">
          <a:avLst>
            <a:gd name="adj1" fmla="val 20975935"/>
            <a:gd name="adj2" fmla="val 3303562"/>
            <a:gd name="adj3" fmla="val 4639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0CF9FE-876B-4D50-93B2-70EAB7A198B5}">
      <dsp:nvSpPr>
        <dsp:cNvPr id="0" name=""/>
        <dsp:cNvSpPr/>
      </dsp:nvSpPr>
      <dsp:spPr>
        <a:xfrm>
          <a:off x="422824" y="1118652"/>
          <a:ext cx="3537467" cy="3537467"/>
        </a:xfrm>
        <a:prstGeom prst="blockArc">
          <a:avLst>
            <a:gd name="adj1" fmla="val 16305754"/>
            <a:gd name="adj2" fmla="val 20943376"/>
            <a:gd name="adj3" fmla="val 46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AF675-3C9D-475E-A5F1-C09A9EA1DFBC}">
      <dsp:nvSpPr>
        <dsp:cNvPr id="0" name=""/>
        <dsp:cNvSpPr/>
      </dsp:nvSpPr>
      <dsp:spPr>
        <a:xfrm>
          <a:off x="1530874" y="2176008"/>
          <a:ext cx="1427647" cy="142439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100" kern="1200" dirty="0" err="1" smtClean="0"/>
            <a:t>signal</a:t>
          </a:r>
          <a:endParaRPr lang="nl-BE" sz="3100" kern="1200" dirty="0"/>
        </a:p>
      </dsp:txBody>
      <dsp:txXfrm>
        <a:off x="1739948" y="2384605"/>
        <a:ext cx="1009499" cy="1007196"/>
      </dsp:txXfrm>
    </dsp:sp>
    <dsp:sp modelId="{C58A09C0-BDB3-4C5F-85FD-2B09923A1C5E}">
      <dsp:nvSpPr>
        <dsp:cNvPr id="0" name=""/>
        <dsp:cNvSpPr/>
      </dsp:nvSpPr>
      <dsp:spPr>
        <a:xfrm>
          <a:off x="1520694" y="403450"/>
          <a:ext cx="1448006" cy="15140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1" kern="1200" dirty="0" smtClean="0"/>
            <a:t>THOUGHTS</a:t>
          </a:r>
          <a:endParaRPr lang="nl-BE" sz="1600" b="1" kern="1200" dirty="0"/>
        </a:p>
      </dsp:txBody>
      <dsp:txXfrm>
        <a:off x="1732750" y="625184"/>
        <a:ext cx="1023894" cy="1070627"/>
      </dsp:txXfrm>
    </dsp:sp>
    <dsp:sp modelId="{6E15986B-D1FA-4D14-A43C-9FB8B34E8C48}">
      <dsp:nvSpPr>
        <dsp:cNvPr id="0" name=""/>
        <dsp:cNvSpPr/>
      </dsp:nvSpPr>
      <dsp:spPr>
        <a:xfrm>
          <a:off x="3220556" y="1895949"/>
          <a:ext cx="1334575" cy="1326882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b="1" kern="1200" dirty="0" smtClean="0"/>
            <a:t>EMOTIONS</a:t>
          </a:r>
          <a:endParaRPr lang="nl-BE" sz="1500" b="1" kern="1200" dirty="0"/>
        </a:p>
      </dsp:txBody>
      <dsp:txXfrm>
        <a:off x="3416000" y="2090266"/>
        <a:ext cx="943687" cy="938248"/>
      </dsp:txXfrm>
    </dsp:sp>
    <dsp:sp modelId="{A52D6C2C-DAE1-4B40-87D5-EADBCF88E5EA}">
      <dsp:nvSpPr>
        <dsp:cNvPr id="0" name=""/>
        <dsp:cNvSpPr/>
      </dsp:nvSpPr>
      <dsp:spPr>
        <a:xfrm>
          <a:off x="2454467" y="3605403"/>
          <a:ext cx="1447128" cy="1364366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b="1" kern="1200" dirty="0" smtClean="0"/>
            <a:t>BODILY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b="1" kern="1200" dirty="0" smtClean="0"/>
            <a:t>FEELINGS</a:t>
          </a:r>
          <a:endParaRPr lang="nl-BE" sz="1500" b="1" kern="1200" dirty="0"/>
        </a:p>
      </dsp:txBody>
      <dsp:txXfrm>
        <a:off x="2666394" y="3805210"/>
        <a:ext cx="1023274" cy="964752"/>
      </dsp:txXfrm>
    </dsp:sp>
    <dsp:sp modelId="{A27D2168-2CA5-4EA9-A796-7DD02F5D9904}">
      <dsp:nvSpPr>
        <dsp:cNvPr id="0" name=""/>
        <dsp:cNvSpPr/>
      </dsp:nvSpPr>
      <dsp:spPr>
        <a:xfrm>
          <a:off x="507944" y="3602128"/>
          <a:ext cx="1442467" cy="1367636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b="1" kern="1200" dirty="0" smtClean="0"/>
            <a:t>BEHAVIOR</a:t>
          </a:r>
          <a:endParaRPr lang="nl-BE" sz="1500" b="1" kern="1200" dirty="0"/>
        </a:p>
      </dsp:txBody>
      <dsp:txXfrm>
        <a:off x="719188" y="3802414"/>
        <a:ext cx="1019979" cy="967064"/>
      </dsp:txXfrm>
    </dsp:sp>
    <dsp:sp modelId="{3D1AFD5C-576C-4C00-B429-50EC2F51C47B}">
      <dsp:nvSpPr>
        <dsp:cNvPr id="0" name=""/>
        <dsp:cNvSpPr/>
      </dsp:nvSpPr>
      <dsp:spPr>
        <a:xfrm>
          <a:off x="-127049" y="1646834"/>
          <a:ext cx="1457203" cy="140556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EVENTS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&amp; CON-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dirty="0" smtClean="0"/>
            <a:t>SEQUENCES</a:t>
          </a:r>
          <a:endParaRPr lang="nl-BE" sz="1400" b="1" kern="1200" dirty="0"/>
        </a:p>
      </dsp:txBody>
      <dsp:txXfrm>
        <a:off x="86353" y="1852674"/>
        <a:ext cx="1030399" cy="993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B461F-F5B5-4F2C-AE6C-864FB6CFF44B}">
      <dsp:nvSpPr>
        <dsp:cNvPr id="0" name=""/>
        <dsp:cNvSpPr/>
      </dsp:nvSpPr>
      <dsp:spPr>
        <a:xfrm>
          <a:off x="1404620" y="14173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13D46-925E-4131-9124-FD277E001BE5}">
      <dsp:nvSpPr>
        <dsp:cNvPr id="0" name=""/>
        <dsp:cNvSpPr/>
      </dsp:nvSpPr>
      <dsp:spPr>
        <a:xfrm>
          <a:off x="2831973" y="3112121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E5FF9-3878-46E6-B5BA-561241D6745E}">
      <dsp:nvSpPr>
        <dsp:cNvPr id="0" name=""/>
        <dsp:cNvSpPr/>
      </dsp:nvSpPr>
      <dsp:spPr>
        <a:xfrm>
          <a:off x="864092" y="3088757"/>
          <a:ext cx="4176461" cy="109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b="1" kern="1200" dirty="0" err="1" smtClean="0"/>
            <a:t>victimisation</a:t>
          </a:r>
          <a:r>
            <a:rPr lang="nl-BE" sz="2400" b="1" kern="1200" dirty="0" smtClean="0"/>
            <a:t> or </a:t>
          </a:r>
          <a:r>
            <a:rPr lang="nl-BE" sz="2400" b="1" kern="1200" dirty="0" err="1" smtClean="0"/>
            <a:t>aggression</a:t>
          </a:r>
          <a:endParaRPr lang="nl-BE" sz="2400" b="1" kern="1200" dirty="0"/>
        </a:p>
      </dsp:txBody>
      <dsp:txXfrm>
        <a:off x="864092" y="3088757"/>
        <a:ext cx="4176461" cy="1090963"/>
      </dsp:txXfrm>
    </dsp:sp>
    <dsp:sp modelId="{22A48726-0CC3-473B-AF23-DECF8AC4B6BD}">
      <dsp:nvSpPr>
        <dsp:cNvPr id="0" name=""/>
        <dsp:cNvSpPr/>
      </dsp:nvSpPr>
      <dsp:spPr>
        <a:xfrm>
          <a:off x="2534820" y="1086782"/>
          <a:ext cx="1737314" cy="1737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Mental</a:t>
          </a:r>
          <a:endParaRPr lang="nl-BE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sufffering</a:t>
          </a:r>
          <a:endParaRPr lang="nl-BE" sz="1600" kern="1200" dirty="0"/>
        </a:p>
      </dsp:txBody>
      <dsp:txXfrm>
        <a:off x="2789244" y="1341204"/>
        <a:ext cx="1228466" cy="1228458"/>
      </dsp:txXfrm>
    </dsp:sp>
    <dsp:sp modelId="{C0613DD7-D490-4512-9948-15237928AA73}">
      <dsp:nvSpPr>
        <dsp:cNvPr id="0" name=""/>
        <dsp:cNvSpPr/>
      </dsp:nvSpPr>
      <dsp:spPr>
        <a:xfrm>
          <a:off x="1391814" y="146662"/>
          <a:ext cx="1915370" cy="1869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Minority</a:t>
          </a:r>
          <a:endParaRPr lang="nl-BE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Social</a:t>
          </a:r>
          <a:r>
            <a:rPr lang="nl-BE" sz="2100" kern="1200" dirty="0" smtClean="0"/>
            <a:t> </a:t>
          </a:r>
          <a:r>
            <a:rPr lang="nl-BE" sz="2100" kern="1200" dirty="0" err="1" smtClean="0"/>
            <a:t>problems</a:t>
          </a:r>
          <a:r>
            <a:rPr lang="nl-BE" sz="2100" kern="1200" dirty="0" smtClean="0"/>
            <a:t>…</a:t>
          </a:r>
          <a:endParaRPr lang="nl-BE" sz="2100" kern="1200" dirty="0"/>
        </a:p>
      </dsp:txBody>
      <dsp:txXfrm>
        <a:off x="1672313" y="420481"/>
        <a:ext cx="1354372" cy="1322115"/>
      </dsp:txXfrm>
    </dsp:sp>
    <dsp:sp modelId="{14AD963E-3FC6-4581-8DA6-6DEF4F67103A}">
      <dsp:nvSpPr>
        <dsp:cNvPr id="0" name=""/>
        <dsp:cNvSpPr/>
      </dsp:nvSpPr>
      <dsp:spPr>
        <a:xfrm>
          <a:off x="2903983" y="15774"/>
          <a:ext cx="1796498" cy="1589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/>
            <a:t>alcohol</a:t>
          </a:r>
          <a:endParaRPr lang="nl-BE" sz="2400" kern="1200" dirty="0"/>
        </a:p>
      </dsp:txBody>
      <dsp:txXfrm>
        <a:off x="3167074" y="248554"/>
        <a:ext cx="1270316" cy="1123964"/>
      </dsp:txXfrm>
    </dsp:sp>
    <dsp:sp modelId="{A9765E0C-BC14-44E7-A162-9C890C5CAEEF}">
      <dsp:nvSpPr>
        <dsp:cNvPr id="0" name=""/>
        <dsp:cNvSpPr/>
      </dsp:nvSpPr>
      <dsp:spPr>
        <a:xfrm>
          <a:off x="959774" y="87795"/>
          <a:ext cx="4364847" cy="30803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2E4F7-2712-491C-9233-39D40CF1DF91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F9F9D-0F3C-460A-B256-27D18DBAEF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348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CONCLUSIES :</a:t>
            </a:r>
            <a:r>
              <a:rPr lang="nl-BE" baseline="0" dirty="0" smtClean="0"/>
              <a:t> OP PRAKTIJK GERICHT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39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979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265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3132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0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340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837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5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896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00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223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215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18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523B9-E95F-4A80-8190-4E7AECA4CE3C}" type="datetimeFigureOut">
              <a:rPr lang="nl-BE" smtClean="0"/>
              <a:t>20/01/18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DCC69-B681-46EF-AB3E-10EAD336F0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772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chemeClr val="accent1"/>
                </a:solidFill>
              </a:rPr>
              <a:t/>
            </a:r>
            <a:br>
              <a:rPr lang="nl-BE" b="1" dirty="0" smtClean="0">
                <a:solidFill>
                  <a:schemeClr val="accent1"/>
                </a:solidFill>
              </a:rPr>
            </a:br>
            <a:r>
              <a:rPr lang="nl-BE" b="1" dirty="0" smtClean="0">
                <a:solidFill>
                  <a:schemeClr val="accent1"/>
                </a:solidFill>
              </a:rPr>
              <a:t>10 </a:t>
            </a:r>
            <a:r>
              <a:rPr lang="nl-BE" b="1" dirty="0" err="1" smtClean="0">
                <a:solidFill>
                  <a:schemeClr val="accent1"/>
                </a:solidFill>
              </a:rPr>
              <a:t>opportunities</a:t>
            </a:r>
            <a:r>
              <a:rPr lang="nl-BE" b="1" dirty="0" smtClean="0">
                <a:solidFill>
                  <a:schemeClr val="accent1"/>
                </a:solidFill>
              </a:rPr>
              <a:t/>
            </a:r>
            <a:br>
              <a:rPr lang="nl-BE" b="1" dirty="0" smtClean="0">
                <a:solidFill>
                  <a:schemeClr val="accent1"/>
                </a:solidFill>
              </a:rPr>
            </a:br>
            <a:r>
              <a:rPr lang="nl-BE" b="1" dirty="0" err="1" smtClean="0">
                <a:solidFill>
                  <a:schemeClr val="accent1"/>
                </a:solidFill>
              </a:rPr>
              <a:t>to</a:t>
            </a: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b="1" dirty="0" err="1" smtClean="0">
                <a:solidFill>
                  <a:schemeClr val="accent1"/>
                </a:solidFill>
              </a:rPr>
              <a:t>engage</a:t>
            </a:r>
            <a:r>
              <a:rPr lang="nl-BE" b="1" dirty="0" smtClean="0">
                <a:solidFill>
                  <a:schemeClr val="accent1"/>
                </a:solidFill>
              </a:rPr>
              <a:t> health care</a:t>
            </a:r>
            <a:br>
              <a:rPr lang="nl-BE" b="1" dirty="0" smtClean="0">
                <a:solidFill>
                  <a:schemeClr val="accent1"/>
                </a:solidFill>
              </a:rPr>
            </a:br>
            <a:r>
              <a:rPr lang="nl-BE" b="1" dirty="0">
                <a:solidFill>
                  <a:schemeClr val="accent1"/>
                </a:solidFill>
              </a:rPr>
              <a:t/>
            </a:r>
            <a:br>
              <a:rPr lang="nl-BE" b="1" dirty="0">
                <a:solidFill>
                  <a:schemeClr val="accent1"/>
                </a:solidFill>
              </a:rPr>
            </a:br>
            <a:r>
              <a:rPr lang="nl-BE" b="1" dirty="0" smtClean="0">
                <a:solidFill>
                  <a:schemeClr val="accent1"/>
                </a:solidFill>
              </a:rPr>
              <a:t>Leo Pas, MD</a:t>
            </a:r>
            <a:endParaRPr lang="nl-BE" b="1" dirty="0">
              <a:solidFill>
                <a:schemeClr val="accent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4" y="260648"/>
            <a:ext cx="1656184" cy="115212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5072"/>
            <a:ext cx="1451681" cy="12589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Travel\Documents\2 DEC\efjc awer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6" y="5517232"/>
            <a:ext cx="3058900" cy="1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25489"/>
            <a:ext cx="1955737" cy="11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604" y="0"/>
            <a:ext cx="8640960" cy="1143000"/>
          </a:xfrm>
        </p:spPr>
        <p:txBody>
          <a:bodyPr>
            <a:normAutofit/>
          </a:bodyPr>
          <a:lstStyle/>
          <a:p>
            <a:r>
              <a:rPr lang="nl-BE" b="1" dirty="0" err="1" smtClean="0">
                <a:solidFill>
                  <a:schemeClr val="accent1"/>
                </a:solidFill>
              </a:rPr>
              <a:t>Structure</a:t>
            </a: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b="1" dirty="0" err="1" smtClean="0">
                <a:solidFill>
                  <a:schemeClr val="accent1"/>
                </a:solidFill>
              </a:rPr>
              <a:t>communication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457400"/>
            <a:ext cx="8136904" cy="54006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>
                <a:solidFill>
                  <a:schemeClr val="bg1"/>
                </a:solidFill>
              </a:rPr>
              <a:t>Do </a:t>
            </a:r>
            <a:r>
              <a:rPr lang="nl-BE" dirty="0" err="1" smtClean="0">
                <a:solidFill>
                  <a:schemeClr val="bg1"/>
                </a:solidFill>
              </a:rPr>
              <a:t>not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blame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your</a:t>
            </a:r>
            <a:r>
              <a:rPr lang="nl-BE" dirty="0" smtClean="0">
                <a:solidFill>
                  <a:schemeClr val="bg1"/>
                </a:solidFill>
              </a:rPr>
              <a:t> HC partners, but </a:t>
            </a:r>
            <a:r>
              <a:rPr lang="nl-BE" dirty="0" err="1" smtClean="0">
                <a:solidFill>
                  <a:schemeClr val="bg1"/>
                </a:solidFill>
              </a:rPr>
              <a:t>engage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them</a:t>
            </a:r>
            <a:r>
              <a:rPr lang="nl-BE" dirty="0" smtClean="0">
                <a:solidFill>
                  <a:schemeClr val="bg1"/>
                </a:solidFill>
              </a:rPr>
              <a:t> in </a:t>
            </a:r>
            <a:r>
              <a:rPr lang="nl-BE" dirty="0" err="1" smtClean="0">
                <a:solidFill>
                  <a:schemeClr val="bg1"/>
                </a:solidFill>
              </a:rPr>
              <a:t>collaboration</a:t>
            </a:r>
            <a:r>
              <a:rPr lang="nl-BE" dirty="0" smtClean="0">
                <a:solidFill>
                  <a:schemeClr val="bg1"/>
                </a:solidFill>
              </a:rPr>
              <a:t> !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>
                <a:solidFill>
                  <a:schemeClr val="bg1"/>
                </a:solidFill>
              </a:rPr>
              <a:t>Be </a:t>
            </a:r>
            <a:r>
              <a:rPr lang="nl-BE" dirty="0" err="1">
                <a:solidFill>
                  <a:schemeClr val="bg1"/>
                </a:solidFill>
              </a:rPr>
              <a:t>aware</a:t>
            </a:r>
            <a:r>
              <a:rPr lang="nl-BE" dirty="0">
                <a:solidFill>
                  <a:schemeClr val="bg1"/>
                </a:solidFill>
              </a:rPr>
              <a:t> of different case mix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smtClean="0">
                <a:solidFill>
                  <a:schemeClr val="bg1"/>
                </a:solidFill>
              </a:rPr>
              <a:t>large </a:t>
            </a:r>
            <a:r>
              <a:rPr lang="nl-BE" dirty="0" err="1" smtClean="0">
                <a:solidFill>
                  <a:schemeClr val="bg1"/>
                </a:solidFill>
              </a:rPr>
              <a:t>grey</a:t>
            </a:r>
            <a:r>
              <a:rPr lang="nl-BE" dirty="0" smtClean="0">
                <a:solidFill>
                  <a:schemeClr val="bg1"/>
                </a:solidFill>
              </a:rPr>
              <a:t> zone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 err="1" smtClean="0"/>
              <a:t>Empower</a:t>
            </a:r>
            <a:r>
              <a:rPr lang="nl-BE" b="1" dirty="0" smtClean="0"/>
              <a:t> health care services </a:t>
            </a:r>
            <a:r>
              <a:rPr lang="nl-BE" b="1" dirty="0" err="1" smtClean="0"/>
              <a:t>by</a:t>
            </a:r>
            <a:r>
              <a:rPr lang="nl-BE" b="1" dirty="0" smtClean="0"/>
              <a:t> feedback </a:t>
            </a:r>
            <a:r>
              <a:rPr lang="nl-BE" b="1" dirty="0" err="1" smtClean="0"/>
              <a:t>and</a:t>
            </a:r>
            <a:r>
              <a:rPr lang="nl-BE" b="1" dirty="0" smtClean="0"/>
              <a:t> support 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 err="1" smtClean="0"/>
              <a:t>Create</a:t>
            </a:r>
            <a:r>
              <a:rPr lang="nl-BE" b="1" dirty="0" smtClean="0"/>
              <a:t> </a:t>
            </a:r>
            <a:r>
              <a:rPr lang="nl-BE" b="1" dirty="0" err="1" smtClean="0"/>
              <a:t>space</a:t>
            </a:r>
            <a:r>
              <a:rPr lang="nl-BE" b="1" dirty="0" smtClean="0"/>
              <a:t> </a:t>
            </a:r>
            <a:r>
              <a:rPr lang="nl-BE" b="1" dirty="0" err="1" smtClean="0"/>
              <a:t>for</a:t>
            </a:r>
            <a:r>
              <a:rPr lang="nl-BE" b="1" dirty="0" smtClean="0"/>
              <a:t> </a:t>
            </a:r>
            <a:r>
              <a:rPr lang="nl-BE" b="1" dirty="0" err="1" smtClean="0"/>
              <a:t>anonymous</a:t>
            </a:r>
            <a:r>
              <a:rPr lang="nl-BE" b="1" dirty="0" smtClean="0"/>
              <a:t> </a:t>
            </a:r>
            <a:r>
              <a:rPr lang="nl-BE" b="1" dirty="0" err="1" smtClean="0"/>
              <a:t>advice</a:t>
            </a:r>
            <a:r>
              <a:rPr lang="nl-BE" b="1" dirty="0" smtClean="0"/>
              <a:t> 		  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24h (?) &amp; urgent (?) 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 err="1" smtClean="0"/>
              <a:t>Develop</a:t>
            </a:r>
            <a:r>
              <a:rPr lang="nl-BE" b="1" dirty="0" smtClean="0"/>
              <a:t> a consensus </a:t>
            </a:r>
            <a:r>
              <a:rPr lang="nl-BE" b="1" dirty="0" err="1" smtClean="0"/>
              <a:t>based</a:t>
            </a:r>
            <a:r>
              <a:rPr lang="nl-BE" b="1" dirty="0" smtClean="0"/>
              <a:t> </a:t>
            </a:r>
            <a:r>
              <a:rPr lang="nl-BE" b="1" dirty="0" err="1" smtClean="0"/>
              <a:t>feasible</a:t>
            </a:r>
            <a:r>
              <a:rPr lang="nl-BE" b="1" dirty="0" smtClean="0"/>
              <a:t> </a:t>
            </a:r>
            <a:r>
              <a:rPr lang="nl-BE" b="1" dirty="0" err="1" smtClean="0"/>
              <a:t>carepathway</a:t>
            </a:r>
            <a:r>
              <a:rPr lang="nl-BE" b="1" dirty="0" smtClean="0"/>
              <a:t> 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 err="1"/>
              <a:t>Promote</a:t>
            </a:r>
            <a:r>
              <a:rPr lang="nl-BE" b="1" dirty="0"/>
              <a:t> </a:t>
            </a:r>
            <a:r>
              <a:rPr lang="nl-BE" b="1" dirty="0" err="1"/>
              <a:t>structural</a:t>
            </a:r>
            <a:r>
              <a:rPr lang="nl-BE" b="1" dirty="0"/>
              <a:t> </a:t>
            </a:r>
            <a:r>
              <a:rPr lang="nl-BE" b="1" dirty="0" err="1"/>
              <a:t>embedding</a:t>
            </a:r>
            <a:r>
              <a:rPr lang="nl-BE" b="1" dirty="0"/>
              <a:t> of HC in </a:t>
            </a:r>
            <a:r>
              <a:rPr lang="nl-BE" b="1" dirty="0" err="1" smtClean="0"/>
              <a:t>this</a:t>
            </a:r>
            <a:r>
              <a:rPr lang="nl-BE" b="1" dirty="0" smtClean="0"/>
              <a:t> </a:t>
            </a:r>
            <a:r>
              <a:rPr lang="nl-BE" b="1" dirty="0" err="1" smtClean="0"/>
              <a:t>process</a:t>
            </a:r>
            <a:r>
              <a:rPr lang="nl-BE" b="1" dirty="0" smtClean="0"/>
              <a:t> &amp; FJC</a:t>
            </a:r>
            <a:r>
              <a:rPr lang="nl-BE" dirty="0" smtClean="0"/>
              <a:t>  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possible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?) 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>
                <a:solidFill>
                  <a:schemeClr val="bg1"/>
                </a:solidFill>
              </a:rPr>
              <a:t>Management</a:t>
            </a:r>
            <a:endParaRPr lang="nl-BE" b="1" dirty="0">
              <a:solidFill>
                <a:schemeClr val="bg1"/>
              </a:solidFill>
            </a:endParaRPr>
          </a:p>
          <a:p>
            <a:pPr lvl="1"/>
            <a:r>
              <a:rPr lang="nl-BE" dirty="0" smtClean="0">
                <a:solidFill>
                  <a:schemeClr val="bg1"/>
                </a:solidFill>
              </a:rPr>
              <a:t>Accessibility  </a:t>
            </a:r>
            <a:r>
              <a:rPr lang="nl-BE" dirty="0">
                <a:solidFill>
                  <a:schemeClr val="bg1"/>
                </a:solidFill>
              </a:rPr>
              <a:t>of </a:t>
            </a:r>
            <a:r>
              <a:rPr lang="nl-BE" dirty="0" smtClean="0">
                <a:solidFill>
                  <a:schemeClr val="bg1"/>
                </a:solidFill>
              </a:rPr>
              <a:t>services </a:t>
            </a:r>
            <a:r>
              <a:rPr lang="nl-BE" dirty="0" err="1" smtClean="0">
                <a:solidFill>
                  <a:schemeClr val="bg1"/>
                </a:solidFill>
              </a:rPr>
              <a:t>for</a:t>
            </a:r>
            <a:r>
              <a:rPr lang="nl-BE" dirty="0" smtClean="0">
                <a:solidFill>
                  <a:schemeClr val="bg1"/>
                </a:solidFill>
              </a:rPr>
              <a:t> HCP</a:t>
            </a:r>
            <a:endParaRPr lang="nl-BE" dirty="0">
              <a:solidFill>
                <a:schemeClr val="bg1"/>
              </a:solidFill>
            </a:endParaRPr>
          </a:p>
          <a:p>
            <a:pPr lvl="1"/>
            <a:r>
              <a:rPr lang="nl-BE" dirty="0" err="1" smtClean="0">
                <a:solidFill>
                  <a:schemeClr val="bg1"/>
                </a:solidFill>
              </a:rPr>
              <a:t>Tasks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distribution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agreement </a:t>
            </a:r>
            <a:r>
              <a:rPr lang="nl-BE" dirty="0" err="1" smtClean="0">
                <a:solidFill>
                  <a:schemeClr val="bg1"/>
                </a:solidFill>
              </a:rPr>
              <a:t>with</a:t>
            </a:r>
            <a:r>
              <a:rPr lang="nl-BE" dirty="0" smtClean="0">
                <a:solidFill>
                  <a:schemeClr val="bg1"/>
                </a:solidFill>
              </a:rPr>
              <a:t> sectors </a:t>
            </a:r>
            <a:r>
              <a:rPr lang="nl-BE" dirty="0" err="1" smtClean="0">
                <a:solidFill>
                  <a:schemeClr val="bg1"/>
                </a:solidFill>
              </a:rPr>
              <a:t>should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includ</a:t>
            </a:r>
            <a:r>
              <a:rPr lang="nl-BE" dirty="0" smtClean="0">
                <a:solidFill>
                  <a:schemeClr val="bg1"/>
                </a:solidFill>
              </a:rPr>
              <a:t> Health Care</a:t>
            </a:r>
            <a:endParaRPr lang="nl-BE" dirty="0">
              <a:solidFill>
                <a:schemeClr val="bg1"/>
              </a:solidFill>
            </a:endParaRPr>
          </a:p>
          <a:p>
            <a:pPr lvl="1"/>
            <a:r>
              <a:rPr lang="nl-BE" dirty="0" err="1" smtClean="0">
                <a:solidFill>
                  <a:schemeClr val="bg1"/>
                </a:solidFill>
              </a:rPr>
              <a:t>Created</a:t>
            </a:r>
            <a:r>
              <a:rPr lang="nl-BE" dirty="0" smtClean="0">
                <a:solidFill>
                  <a:schemeClr val="bg1"/>
                </a:solidFill>
              </a:rPr>
              <a:t> adequate information </a:t>
            </a:r>
            <a:r>
              <a:rPr lang="nl-BE" dirty="0" err="1" smtClean="0">
                <a:solidFill>
                  <a:schemeClr val="bg1"/>
                </a:solidFill>
              </a:rPr>
              <a:t>channel</a:t>
            </a:r>
            <a:r>
              <a:rPr lang="nl-BE" b="1" dirty="0" smtClean="0">
                <a:solidFill>
                  <a:schemeClr val="bg1"/>
                </a:solidFill>
              </a:rPr>
              <a:t> (</a:t>
            </a:r>
            <a:r>
              <a:rPr lang="nl-BE" b="1" dirty="0" err="1" smtClean="0">
                <a:solidFill>
                  <a:schemeClr val="bg1"/>
                </a:solidFill>
              </a:rPr>
              <a:t>what</a:t>
            </a:r>
            <a:r>
              <a:rPr lang="nl-BE" b="1" dirty="0" smtClean="0">
                <a:solidFill>
                  <a:schemeClr val="bg1"/>
                </a:solidFill>
              </a:rPr>
              <a:t> is </a:t>
            </a:r>
            <a:r>
              <a:rPr lang="nl-BE" b="1" dirty="0" err="1" smtClean="0">
                <a:solidFill>
                  <a:schemeClr val="bg1"/>
                </a:solidFill>
              </a:rPr>
              <a:t>that</a:t>
            </a:r>
            <a:r>
              <a:rPr lang="nl-BE" b="1" dirty="0" smtClean="0">
                <a:solidFill>
                  <a:schemeClr val="bg1"/>
                </a:solidFill>
              </a:rPr>
              <a:t> ?)</a:t>
            </a:r>
            <a:endParaRPr lang="nl-BE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dirty="0" err="1">
                <a:solidFill>
                  <a:schemeClr val="bg1"/>
                </a:solidFill>
              </a:rPr>
              <a:t>Agree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sharing</a:t>
            </a:r>
            <a:r>
              <a:rPr lang="nl-BE" dirty="0">
                <a:solidFill>
                  <a:schemeClr val="bg1"/>
                </a:solidFill>
              </a:rPr>
              <a:t> information in </a:t>
            </a:r>
            <a:r>
              <a:rPr lang="nl-BE" b="1" dirty="0" err="1">
                <a:solidFill>
                  <a:schemeClr val="bg1"/>
                </a:solidFill>
              </a:rPr>
              <a:t>both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directions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endParaRPr lang="nl-BE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>
                <a:solidFill>
                  <a:schemeClr val="bg1"/>
                </a:solidFill>
              </a:rPr>
              <a:t>Make </a:t>
            </a:r>
            <a:r>
              <a:rPr lang="nl-BE" b="1" dirty="0" err="1" smtClean="0">
                <a:solidFill>
                  <a:schemeClr val="bg1"/>
                </a:solidFill>
              </a:rPr>
              <a:t>clear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rules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for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confidentiality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ànd</a:t>
            </a:r>
            <a:r>
              <a:rPr lang="nl-BE" b="1" dirty="0" smtClean="0">
                <a:solidFill>
                  <a:schemeClr val="bg1"/>
                </a:solidFill>
              </a:rPr>
              <a:t> transfer </a:t>
            </a:r>
            <a:r>
              <a:rPr lang="nl-BE" dirty="0" smtClean="0">
                <a:solidFill>
                  <a:schemeClr val="bg1"/>
                </a:solidFill>
              </a:rPr>
              <a:t>of </a:t>
            </a:r>
            <a:r>
              <a:rPr lang="nl-BE" b="1" dirty="0" err="1" smtClean="0">
                <a:solidFill>
                  <a:schemeClr val="bg1"/>
                </a:solidFill>
              </a:rPr>
              <a:t>other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dirty="0" smtClean="0">
                <a:solidFill>
                  <a:schemeClr val="bg1"/>
                </a:solidFill>
              </a:rPr>
              <a:t>information </a:t>
            </a:r>
          </a:p>
          <a:p>
            <a:pPr marL="914400" lvl="1" indent="-514350"/>
            <a:r>
              <a:rPr lang="nl-BE" dirty="0" err="1" smtClean="0">
                <a:solidFill>
                  <a:schemeClr val="bg1"/>
                </a:solidFill>
              </a:rPr>
              <a:t>Attendance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after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referral</a:t>
            </a:r>
            <a:r>
              <a:rPr lang="nl-BE" dirty="0" smtClean="0">
                <a:solidFill>
                  <a:schemeClr val="bg1"/>
                </a:solidFill>
              </a:rPr>
              <a:t> / non </a:t>
            </a:r>
            <a:r>
              <a:rPr lang="nl-BE" dirty="0" err="1">
                <a:solidFill>
                  <a:schemeClr val="bg1"/>
                </a:solidFill>
              </a:rPr>
              <a:t>attendance</a:t>
            </a:r>
            <a:r>
              <a:rPr lang="nl-BE" dirty="0">
                <a:solidFill>
                  <a:schemeClr val="bg1"/>
                </a:solidFill>
              </a:rPr>
              <a:t> </a:t>
            </a:r>
            <a:endParaRPr lang="nl-BE" dirty="0" smtClean="0">
              <a:solidFill>
                <a:schemeClr val="bg1"/>
              </a:solidFill>
            </a:endParaRPr>
          </a:p>
          <a:p>
            <a:pPr marL="914400" lvl="1" indent="-514350"/>
            <a:r>
              <a:rPr lang="nl-BE" dirty="0" err="1" smtClean="0">
                <a:solidFill>
                  <a:schemeClr val="bg1"/>
                </a:solidFill>
              </a:rPr>
              <a:t>Involved</a:t>
            </a:r>
            <a:r>
              <a:rPr lang="nl-BE" dirty="0" smtClean="0">
                <a:solidFill>
                  <a:schemeClr val="bg1"/>
                </a:solidFill>
              </a:rPr>
              <a:t> services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further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referral</a:t>
            </a:r>
            <a:endParaRPr lang="nl-BE" dirty="0" smtClean="0">
              <a:solidFill>
                <a:schemeClr val="bg1"/>
              </a:solidFill>
            </a:endParaRPr>
          </a:p>
          <a:p>
            <a:pPr marL="914400" lvl="1" indent="-514350"/>
            <a:r>
              <a:rPr lang="nl-BE" dirty="0" smtClean="0">
                <a:solidFill>
                  <a:schemeClr val="bg1"/>
                </a:solidFill>
              </a:rPr>
              <a:t>Information </a:t>
            </a:r>
            <a:r>
              <a:rPr lang="nl-BE" dirty="0" err="1" smtClean="0">
                <a:solidFill>
                  <a:schemeClr val="bg1"/>
                </a:solidFill>
              </a:rPr>
              <a:t>essential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for</a:t>
            </a:r>
            <a:r>
              <a:rPr lang="nl-BE" dirty="0" smtClean="0">
                <a:solidFill>
                  <a:schemeClr val="bg1"/>
                </a:solidFill>
              </a:rPr>
              <a:t> care</a:t>
            </a:r>
          </a:p>
          <a:p>
            <a:pPr marL="914400" lvl="1" indent="-514350"/>
            <a:r>
              <a:rPr lang="nl-BE" dirty="0" err="1" smtClean="0">
                <a:solidFill>
                  <a:schemeClr val="bg1"/>
                </a:solidFill>
              </a:rPr>
              <a:t>Not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only</a:t>
            </a:r>
            <a:r>
              <a:rPr lang="nl-BE" dirty="0" smtClean="0">
                <a:solidFill>
                  <a:schemeClr val="bg1"/>
                </a:solidFill>
              </a:rPr>
              <a:t> intake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release </a:t>
            </a:r>
            <a:r>
              <a:rPr lang="nl-BE" dirty="0" err="1" smtClean="0">
                <a:solidFill>
                  <a:schemeClr val="bg1"/>
                </a:solidFill>
              </a:rPr>
              <a:t>notes</a:t>
            </a:r>
            <a:endParaRPr lang="nl-BE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>
                <a:solidFill>
                  <a:schemeClr val="bg1"/>
                </a:solidFill>
              </a:rPr>
              <a:t>Document </a:t>
            </a:r>
            <a:r>
              <a:rPr lang="nl-BE" dirty="0" smtClean="0">
                <a:solidFill>
                  <a:schemeClr val="bg1"/>
                </a:solidFill>
              </a:rPr>
              <a:t>short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long term </a:t>
            </a:r>
            <a:r>
              <a:rPr lang="nl-BE" dirty="0" err="1" smtClean="0">
                <a:solidFill>
                  <a:schemeClr val="bg1"/>
                </a:solidFill>
              </a:rPr>
              <a:t>protective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effects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outcome</a:t>
            </a:r>
            <a:endParaRPr lang="nl-BE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5618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604" y="0"/>
            <a:ext cx="8640960" cy="1143000"/>
          </a:xfrm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accent1"/>
                </a:solidFill>
              </a:rPr>
              <a:t>Deal </a:t>
            </a:r>
            <a:r>
              <a:rPr lang="nl-BE" b="1" dirty="0" err="1" smtClean="0">
                <a:solidFill>
                  <a:schemeClr val="accent1"/>
                </a:solidFill>
              </a:rPr>
              <a:t>with</a:t>
            </a: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b="1" dirty="0" err="1" smtClean="0">
                <a:solidFill>
                  <a:schemeClr val="accent1"/>
                </a:solidFill>
              </a:rPr>
              <a:t>barriers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457400"/>
            <a:ext cx="8136904" cy="54006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b="1" dirty="0" smtClean="0">
                <a:solidFill>
                  <a:schemeClr val="bg1"/>
                </a:solidFill>
              </a:rPr>
              <a:t>Do </a:t>
            </a:r>
            <a:r>
              <a:rPr lang="nl-BE" b="1" dirty="0" err="1" smtClean="0">
                <a:solidFill>
                  <a:schemeClr val="bg1"/>
                </a:solidFill>
              </a:rPr>
              <a:t>not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blame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your</a:t>
            </a:r>
            <a:r>
              <a:rPr lang="nl-BE" b="1" dirty="0" smtClean="0">
                <a:solidFill>
                  <a:schemeClr val="bg1"/>
                </a:solidFill>
              </a:rPr>
              <a:t> HC partners, but </a:t>
            </a:r>
            <a:r>
              <a:rPr lang="nl-BE" b="1" dirty="0" err="1" smtClean="0">
                <a:solidFill>
                  <a:schemeClr val="bg1"/>
                </a:solidFill>
              </a:rPr>
              <a:t>engage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them</a:t>
            </a:r>
            <a:r>
              <a:rPr lang="nl-BE" b="1" dirty="0" smtClean="0">
                <a:solidFill>
                  <a:schemeClr val="bg1"/>
                </a:solidFill>
              </a:rPr>
              <a:t> in </a:t>
            </a:r>
            <a:r>
              <a:rPr lang="nl-BE" b="1" dirty="0" err="1" smtClean="0">
                <a:solidFill>
                  <a:schemeClr val="bg1"/>
                </a:solidFill>
              </a:rPr>
              <a:t>collaboration</a:t>
            </a:r>
            <a:r>
              <a:rPr lang="nl-BE" b="1" dirty="0" smtClean="0">
                <a:solidFill>
                  <a:schemeClr val="bg1"/>
                </a:solidFill>
              </a:rPr>
              <a:t> !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>
                <a:solidFill>
                  <a:schemeClr val="bg1"/>
                </a:solidFill>
              </a:rPr>
              <a:t>Be </a:t>
            </a:r>
            <a:r>
              <a:rPr lang="nl-BE" b="1" dirty="0" err="1">
                <a:solidFill>
                  <a:schemeClr val="bg1"/>
                </a:solidFill>
              </a:rPr>
              <a:t>aware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dirty="0">
                <a:solidFill>
                  <a:schemeClr val="bg1"/>
                </a:solidFill>
              </a:rPr>
              <a:t>of different case mix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large </a:t>
            </a:r>
            <a:r>
              <a:rPr lang="nl-BE" b="1" dirty="0" err="1" smtClean="0">
                <a:solidFill>
                  <a:schemeClr val="bg1"/>
                </a:solidFill>
              </a:rPr>
              <a:t>grey</a:t>
            </a:r>
            <a:r>
              <a:rPr lang="nl-BE" b="1" dirty="0" smtClean="0">
                <a:solidFill>
                  <a:schemeClr val="bg1"/>
                </a:solidFill>
              </a:rPr>
              <a:t> zone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>
                <a:solidFill>
                  <a:schemeClr val="bg1"/>
                </a:solidFill>
              </a:rPr>
              <a:t>Empower</a:t>
            </a:r>
            <a:r>
              <a:rPr lang="nl-BE" dirty="0" smtClean="0">
                <a:solidFill>
                  <a:schemeClr val="bg1"/>
                </a:solidFill>
              </a:rPr>
              <a:t> health care services </a:t>
            </a:r>
            <a:r>
              <a:rPr lang="nl-BE" dirty="0" err="1" smtClean="0">
                <a:solidFill>
                  <a:schemeClr val="bg1"/>
                </a:solidFill>
              </a:rPr>
              <a:t>by</a:t>
            </a:r>
            <a:r>
              <a:rPr lang="nl-BE" dirty="0" smtClean="0">
                <a:solidFill>
                  <a:schemeClr val="bg1"/>
                </a:solidFill>
              </a:rPr>
              <a:t> feedback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support 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>
                <a:solidFill>
                  <a:schemeClr val="bg1"/>
                </a:solidFill>
              </a:rPr>
              <a:t>Create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space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for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anonymous</a:t>
            </a:r>
            <a:r>
              <a:rPr lang="nl-BE" dirty="0" smtClean="0">
                <a:solidFill>
                  <a:schemeClr val="bg1"/>
                </a:solidFill>
              </a:rPr>
              <a:t>  24h (?) &amp; urgent (?) </a:t>
            </a:r>
            <a:r>
              <a:rPr lang="nl-BE" dirty="0" err="1" smtClean="0">
                <a:solidFill>
                  <a:schemeClr val="bg1"/>
                </a:solidFill>
              </a:rPr>
              <a:t>advice</a:t>
            </a:r>
            <a:endParaRPr lang="nl-BE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>
                <a:solidFill>
                  <a:schemeClr val="bg1"/>
                </a:solidFill>
              </a:rPr>
              <a:t>Define</a:t>
            </a:r>
            <a:r>
              <a:rPr lang="nl-BE" dirty="0" smtClean="0">
                <a:solidFill>
                  <a:schemeClr val="bg1"/>
                </a:solidFill>
              </a:rPr>
              <a:t> a </a:t>
            </a:r>
            <a:r>
              <a:rPr lang="nl-BE" b="1" dirty="0" smtClean="0">
                <a:solidFill>
                  <a:schemeClr val="bg1"/>
                </a:solidFill>
              </a:rPr>
              <a:t>consensus </a:t>
            </a:r>
            <a:r>
              <a:rPr lang="nl-BE" b="1" dirty="0" err="1" smtClean="0">
                <a:solidFill>
                  <a:schemeClr val="bg1"/>
                </a:solidFill>
              </a:rPr>
              <a:t>based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and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feasible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pathway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casemanagement </a:t>
            </a:r>
            <a:r>
              <a:rPr lang="nl-BE" b="1" dirty="0" err="1" smtClean="0">
                <a:solidFill>
                  <a:schemeClr val="bg1"/>
                </a:solidFill>
              </a:rPr>
              <a:t>including</a:t>
            </a:r>
            <a:r>
              <a:rPr lang="nl-BE" b="1" dirty="0" smtClean="0">
                <a:solidFill>
                  <a:schemeClr val="bg1"/>
                </a:solidFill>
              </a:rPr>
              <a:t> Health Care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>
                <a:solidFill>
                  <a:schemeClr val="bg1"/>
                </a:solidFill>
              </a:rPr>
              <a:t>Promote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structural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embedding</a:t>
            </a:r>
            <a:r>
              <a:rPr lang="nl-BE" b="1" dirty="0">
                <a:solidFill>
                  <a:schemeClr val="bg1"/>
                </a:solidFill>
              </a:rPr>
              <a:t> of HC </a:t>
            </a:r>
            <a:r>
              <a:rPr lang="nl-BE" dirty="0">
                <a:solidFill>
                  <a:schemeClr val="bg1"/>
                </a:solidFill>
              </a:rPr>
              <a:t>in the </a:t>
            </a:r>
            <a:r>
              <a:rPr lang="nl-BE" dirty="0" err="1" smtClean="0">
                <a:solidFill>
                  <a:schemeClr val="bg1"/>
                </a:solidFill>
              </a:rPr>
              <a:t>process</a:t>
            </a:r>
            <a:r>
              <a:rPr lang="nl-BE" dirty="0" smtClean="0">
                <a:solidFill>
                  <a:schemeClr val="bg1"/>
                </a:solidFill>
              </a:rPr>
              <a:t> &amp; FJC </a:t>
            </a:r>
            <a:r>
              <a:rPr lang="nl-BE" b="1" dirty="0" smtClean="0">
                <a:solidFill>
                  <a:schemeClr val="bg1"/>
                </a:solidFill>
              </a:rPr>
              <a:t>(</a:t>
            </a:r>
            <a:r>
              <a:rPr lang="nl-BE" b="1" dirty="0" err="1" smtClean="0">
                <a:solidFill>
                  <a:schemeClr val="bg1"/>
                </a:solidFill>
              </a:rPr>
              <a:t>discuss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how</a:t>
            </a:r>
            <a:r>
              <a:rPr lang="nl-BE" b="1" dirty="0" smtClean="0">
                <a:solidFill>
                  <a:schemeClr val="bg1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/>
              <a:t>Management</a:t>
            </a:r>
            <a:endParaRPr lang="nl-BE" b="1" dirty="0"/>
          </a:p>
          <a:p>
            <a:pPr lvl="1"/>
            <a:r>
              <a:rPr lang="nl-BE" dirty="0" smtClean="0"/>
              <a:t>Accessibility  </a:t>
            </a:r>
            <a:r>
              <a:rPr lang="nl-BE" dirty="0"/>
              <a:t>of </a:t>
            </a:r>
            <a:r>
              <a:rPr lang="nl-BE" dirty="0" smtClean="0"/>
              <a:t>services </a:t>
            </a:r>
            <a:r>
              <a:rPr lang="nl-BE" dirty="0" err="1" smtClean="0"/>
              <a:t>for</a:t>
            </a:r>
            <a:r>
              <a:rPr lang="nl-BE" dirty="0" smtClean="0"/>
              <a:t> HCP</a:t>
            </a:r>
            <a:endParaRPr lang="nl-BE" dirty="0"/>
          </a:p>
          <a:p>
            <a:pPr lvl="1"/>
            <a:r>
              <a:rPr lang="nl-BE" dirty="0" smtClean="0"/>
              <a:t>Multi </a:t>
            </a:r>
            <a:r>
              <a:rPr lang="nl-BE" dirty="0" err="1" smtClean="0"/>
              <a:t>Sectorial</a:t>
            </a:r>
            <a:r>
              <a:rPr lang="nl-BE" dirty="0" smtClean="0"/>
              <a:t> </a:t>
            </a:r>
            <a:r>
              <a:rPr lang="nl-BE" dirty="0" err="1" smtClean="0"/>
              <a:t>protocols</a:t>
            </a:r>
            <a:r>
              <a:rPr lang="nl-BE" dirty="0" smtClean="0"/>
              <a:t> </a:t>
            </a:r>
            <a:r>
              <a:rPr lang="nl-BE" dirty="0" err="1" smtClean="0"/>
              <a:t>should</a:t>
            </a:r>
            <a:r>
              <a:rPr lang="nl-BE" dirty="0" smtClean="0"/>
              <a:t> </a:t>
            </a:r>
            <a:r>
              <a:rPr lang="nl-BE" dirty="0" err="1" smtClean="0"/>
              <a:t>include</a:t>
            </a:r>
            <a:r>
              <a:rPr lang="nl-BE" dirty="0" smtClean="0"/>
              <a:t> Health Care Sector</a:t>
            </a:r>
            <a:endParaRPr lang="nl-BE" dirty="0"/>
          </a:p>
          <a:p>
            <a:pPr lvl="1"/>
            <a:r>
              <a:rPr lang="nl-BE" dirty="0" err="1"/>
              <a:t>Created</a:t>
            </a:r>
            <a:r>
              <a:rPr lang="nl-BE" dirty="0"/>
              <a:t> adequate information </a:t>
            </a:r>
            <a:r>
              <a:rPr lang="nl-BE" dirty="0" err="1"/>
              <a:t>channel</a:t>
            </a:r>
            <a:r>
              <a:rPr lang="nl-BE" b="1" dirty="0"/>
              <a:t> </a:t>
            </a:r>
            <a:r>
              <a:rPr lang="nl-BE" b="1" dirty="0" smtClean="0"/>
              <a:t>			</a:t>
            </a:r>
            <a:r>
              <a:rPr lang="nl-BE" b="1" dirty="0" smtClean="0">
                <a:solidFill>
                  <a:schemeClr val="accent1"/>
                </a:solidFill>
              </a:rPr>
              <a:t>(</a:t>
            </a:r>
            <a:r>
              <a:rPr lang="nl-BE" b="1" dirty="0" err="1" smtClean="0">
                <a:solidFill>
                  <a:schemeClr val="accent1"/>
                </a:solidFill>
              </a:rPr>
              <a:t>use</a:t>
            </a:r>
            <a:r>
              <a:rPr lang="nl-BE" b="1" dirty="0" smtClean="0">
                <a:solidFill>
                  <a:schemeClr val="accent1"/>
                </a:solidFill>
              </a:rPr>
              <a:t> IT?)</a:t>
            </a:r>
            <a:endParaRPr lang="nl-BE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b="1" dirty="0" err="1"/>
              <a:t>Agree</a:t>
            </a:r>
            <a:r>
              <a:rPr lang="nl-BE" b="1" dirty="0"/>
              <a:t> </a:t>
            </a:r>
            <a:r>
              <a:rPr lang="nl-BE" b="1" dirty="0" err="1"/>
              <a:t>sharing</a:t>
            </a:r>
            <a:r>
              <a:rPr lang="nl-BE" b="1" dirty="0"/>
              <a:t> information in </a:t>
            </a:r>
            <a:r>
              <a:rPr lang="nl-BE" b="1" dirty="0" err="1">
                <a:solidFill>
                  <a:schemeClr val="accent5">
                    <a:lumMod val="75000"/>
                  </a:schemeClr>
                </a:solidFill>
              </a:rPr>
              <a:t>both</a:t>
            </a:r>
            <a:r>
              <a:rPr lang="nl-BE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directions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nl-BE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/>
              <a:t>Consensus </a:t>
            </a:r>
            <a:r>
              <a:rPr lang="nl-BE" b="1" dirty="0" err="1" smtClean="0"/>
              <a:t>about</a:t>
            </a:r>
            <a:r>
              <a:rPr lang="nl-BE" b="1" dirty="0" smtClean="0"/>
              <a:t> </a:t>
            </a:r>
            <a:r>
              <a:rPr lang="nl-BE" b="1" dirty="0" err="1" smtClean="0"/>
              <a:t>confidentiality</a:t>
            </a:r>
            <a:r>
              <a:rPr lang="nl-BE" b="1" dirty="0"/>
              <a:t> </a:t>
            </a:r>
            <a:r>
              <a:rPr lang="nl-BE" b="1" dirty="0" err="1"/>
              <a:t>rules</a:t>
            </a:r>
            <a:r>
              <a:rPr lang="nl-BE" b="1" dirty="0"/>
              <a:t> </a:t>
            </a:r>
            <a:r>
              <a:rPr lang="nl-BE" b="1" dirty="0" smtClean="0"/>
              <a:t>&amp; transfer of information</a:t>
            </a:r>
            <a:r>
              <a:rPr lang="nl-BE" dirty="0" smtClean="0"/>
              <a:t> </a:t>
            </a:r>
          </a:p>
          <a:p>
            <a:pPr marL="914400" lvl="1" indent="-514350"/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Attendance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after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referral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/ non </a:t>
            </a:r>
            <a:r>
              <a:rPr lang="nl-BE" b="1" dirty="0" err="1">
                <a:solidFill>
                  <a:schemeClr val="accent5">
                    <a:lumMod val="75000"/>
                  </a:schemeClr>
                </a:solidFill>
              </a:rPr>
              <a:t>attendance</a:t>
            </a:r>
            <a:r>
              <a:rPr lang="nl-BE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nl-BE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514350"/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Involved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services 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further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referral</a:t>
            </a:r>
            <a:endParaRPr lang="nl-BE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514350"/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Information 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essential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care</a:t>
            </a:r>
          </a:p>
          <a:p>
            <a:pPr marL="914400" lvl="1" indent="-514350"/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only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intake 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nl-BE" b="1" dirty="0" smtClean="0">
                <a:solidFill>
                  <a:schemeClr val="accent5">
                    <a:lumMod val="75000"/>
                  </a:schemeClr>
                </a:solidFill>
              </a:rPr>
              <a:t> release </a:t>
            </a:r>
            <a:r>
              <a:rPr lang="nl-BE" b="1" dirty="0" err="1" smtClean="0">
                <a:solidFill>
                  <a:schemeClr val="accent5">
                    <a:lumMod val="75000"/>
                  </a:schemeClr>
                </a:solidFill>
              </a:rPr>
              <a:t>notes</a:t>
            </a:r>
            <a:endParaRPr lang="nl-BE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/>
              <a:t>Document short </a:t>
            </a:r>
            <a:r>
              <a:rPr lang="nl-BE" b="1" dirty="0" err="1" smtClean="0"/>
              <a:t>and</a:t>
            </a:r>
            <a:r>
              <a:rPr lang="nl-BE" b="1" dirty="0" smtClean="0"/>
              <a:t> long term </a:t>
            </a:r>
            <a:r>
              <a:rPr lang="nl-BE" b="1" dirty="0" err="1" smtClean="0"/>
              <a:t>protective</a:t>
            </a:r>
            <a:r>
              <a:rPr lang="nl-BE" b="1" dirty="0" smtClean="0"/>
              <a:t> </a:t>
            </a:r>
            <a:r>
              <a:rPr lang="nl-BE" b="1" dirty="0" err="1" smtClean="0"/>
              <a:t>effects</a:t>
            </a:r>
            <a:r>
              <a:rPr lang="nl-BE" b="1" dirty="0" smtClean="0"/>
              <a:t> </a:t>
            </a:r>
            <a:r>
              <a:rPr lang="nl-BE" b="1" dirty="0" err="1" smtClean="0"/>
              <a:t>and</a:t>
            </a:r>
            <a:r>
              <a:rPr lang="nl-BE" b="1" dirty="0" smtClean="0"/>
              <a:t> </a:t>
            </a:r>
            <a:r>
              <a:rPr lang="nl-BE" b="1" dirty="0" err="1" smtClean="0"/>
              <a:t>outcome</a:t>
            </a:r>
            <a:endParaRPr lang="nl-BE" b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5618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040" y="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nl-BE" b="1" dirty="0" err="1" smtClean="0">
                <a:solidFill>
                  <a:schemeClr val="accent1"/>
                </a:solidFill>
              </a:rPr>
              <a:t>Conclusion</a:t>
            </a:r>
            <a:r>
              <a:rPr lang="nl-BE" b="1" dirty="0" smtClean="0">
                <a:solidFill>
                  <a:schemeClr val="accent1"/>
                </a:solidFill>
              </a:rPr>
              <a:t>: </a:t>
            </a:r>
            <a:br>
              <a:rPr lang="nl-BE" b="1" dirty="0" smtClean="0">
                <a:solidFill>
                  <a:schemeClr val="accent1"/>
                </a:solidFill>
              </a:rPr>
            </a:br>
            <a:r>
              <a:rPr lang="nl-BE" b="1" dirty="0" smtClean="0">
                <a:solidFill>
                  <a:schemeClr val="accent1"/>
                </a:solidFill>
              </a:rPr>
              <a:t>10 </a:t>
            </a:r>
            <a:r>
              <a:rPr lang="nl-BE" b="1" dirty="0" err="1" smtClean="0">
                <a:solidFill>
                  <a:schemeClr val="accent1"/>
                </a:solidFill>
              </a:rPr>
              <a:t>opportunities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457400"/>
            <a:ext cx="8136904" cy="54006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b="1" dirty="0" err="1" smtClean="0"/>
              <a:t>Engage</a:t>
            </a:r>
            <a:r>
              <a:rPr lang="nl-BE" b="1" dirty="0" smtClean="0"/>
              <a:t> HC in </a:t>
            </a:r>
            <a:r>
              <a:rPr lang="nl-BE" b="1" dirty="0" err="1" smtClean="0"/>
              <a:t>positive</a:t>
            </a:r>
            <a:r>
              <a:rPr lang="nl-BE" b="1" dirty="0" smtClean="0"/>
              <a:t> </a:t>
            </a:r>
            <a:r>
              <a:rPr lang="nl-BE" b="1" dirty="0" err="1" smtClean="0"/>
              <a:t>collaboration</a:t>
            </a:r>
            <a:r>
              <a:rPr lang="nl-BE" b="1" dirty="0" smtClean="0"/>
              <a:t> !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/>
              <a:t>Be </a:t>
            </a:r>
            <a:r>
              <a:rPr lang="nl-BE" b="1" dirty="0" err="1"/>
              <a:t>aware</a:t>
            </a:r>
            <a:r>
              <a:rPr lang="nl-BE" b="1" dirty="0"/>
              <a:t> </a:t>
            </a:r>
            <a:r>
              <a:rPr lang="nl-BE" dirty="0"/>
              <a:t>of different case mix 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Empower</a:t>
            </a:r>
            <a:r>
              <a:rPr lang="nl-BE" dirty="0" smtClean="0"/>
              <a:t> health care services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Create</a:t>
            </a:r>
            <a:r>
              <a:rPr lang="nl-BE" dirty="0" smtClean="0"/>
              <a:t> </a:t>
            </a:r>
            <a:r>
              <a:rPr lang="nl-BE" dirty="0" err="1" smtClean="0"/>
              <a:t>space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anonymous</a:t>
            </a:r>
            <a:r>
              <a:rPr lang="nl-BE" dirty="0" smtClean="0"/>
              <a:t> </a:t>
            </a:r>
            <a:r>
              <a:rPr lang="nl-BE" dirty="0" err="1" smtClean="0"/>
              <a:t>advice</a:t>
            </a:r>
            <a:endParaRPr lang="nl-BE" b="1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Define</a:t>
            </a:r>
            <a:r>
              <a:rPr lang="nl-BE" dirty="0" smtClean="0"/>
              <a:t> a </a:t>
            </a:r>
            <a:r>
              <a:rPr lang="nl-BE" b="1" dirty="0" smtClean="0"/>
              <a:t>consensus </a:t>
            </a:r>
            <a:r>
              <a:rPr lang="nl-BE" b="1" dirty="0" err="1" smtClean="0"/>
              <a:t>based</a:t>
            </a:r>
            <a:r>
              <a:rPr lang="nl-BE" b="1" dirty="0" smtClean="0"/>
              <a:t> </a:t>
            </a:r>
            <a:r>
              <a:rPr lang="nl-BE" b="1" dirty="0" err="1" smtClean="0"/>
              <a:t>pathway</a:t>
            </a:r>
            <a:r>
              <a:rPr lang="nl-BE" b="1" dirty="0" smtClean="0"/>
              <a:t> </a:t>
            </a:r>
            <a:r>
              <a:rPr lang="nl-BE" b="1" dirty="0" err="1" smtClean="0"/>
              <a:t>including</a:t>
            </a:r>
            <a:r>
              <a:rPr lang="nl-BE" b="1" dirty="0" smtClean="0"/>
              <a:t> Health Care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Promote</a:t>
            </a:r>
            <a:r>
              <a:rPr lang="nl-BE" dirty="0"/>
              <a:t> </a:t>
            </a:r>
            <a:r>
              <a:rPr lang="nl-BE" b="1" dirty="0" err="1"/>
              <a:t>structural</a:t>
            </a:r>
            <a:r>
              <a:rPr lang="nl-BE" b="1" dirty="0"/>
              <a:t> </a:t>
            </a:r>
            <a:r>
              <a:rPr lang="nl-BE" b="1" dirty="0" err="1"/>
              <a:t>embedding</a:t>
            </a:r>
            <a:r>
              <a:rPr lang="nl-BE" b="1" dirty="0"/>
              <a:t> of </a:t>
            </a:r>
            <a:r>
              <a:rPr lang="nl-BE" b="1" dirty="0" smtClean="0"/>
              <a:t>HC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/>
              <a:t>Management</a:t>
            </a:r>
            <a:endParaRPr lang="nl-BE" b="1" dirty="0"/>
          </a:p>
          <a:p>
            <a:pPr lvl="1"/>
            <a:r>
              <a:rPr lang="nl-BE" dirty="0" smtClean="0"/>
              <a:t>Accessibility  </a:t>
            </a:r>
            <a:r>
              <a:rPr lang="nl-BE" dirty="0" err="1" smtClean="0"/>
              <a:t>for</a:t>
            </a:r>
            <a:r>
              <a:rPr lang="nl-BE" dirty="0" smtClean="0"/>
              <a:t> HCP</a:t>
            </a:r>
            <a:endParaRPr lang="nl-BE" dirty="0"/>
          </a:p>
          <a:p>
            <a:pPr lvl="1"/>
            <a:r>
              <a:rPr lang="nl-BE" dirty="0" err="1" smtClean="0"/>
              <a:t>Tasks</a:t>
            </a:r>
            <a:r>
              <a:rPr lang="nl-BE" dirty="0" smtClean="0"/>
              <a:t> </a:t>
            </a:r>
            <a:r>
              <a:rPr lang="nl-BE" dirty="0" err="1" smtClean="0"/>
              <a:t>agreements</a:t>
            </a:r>
            <a:r>
              <a:rPr lang="nl-BE" dirty="0" smtClean="0"/>
              <a:t> </a:t>
            </a:r>
            <a:r>
              <a:rPr lang="nl-BE" dirty="0" err="1" smtClean="0"/>
              <a:t>should</a:t>
            </a:r>
            <a:r>
              <a:rPr lang="nl-BE" dirty="0" smtClean="0"/>
              <a:t> </a:t>
            </a:r>
            <a:r>
              <a:rPr lang="nl-BE" dirty="0" err="1" smtClean="0"/>
              <a:t>include</a:t>
            </a:r>
            <a:r>
              <a:rPr lang="nl-BE" dirty="0" smtClean="0"/>
              <a:t> Health Care</a:t>
            </a:r>
            <a:endParaRPr lang="nl-BE" dirty="0"/>
          </a:p>
          <a:p>
            <a:pPr lvl="1"/>
            <a:r>
              <a:rPr lang="nl-BE" dirty="0" err="1" smtClean="0"/>
              <a:t>Create</a:t>
            </a:r>
            <a:r>
              <a:rPr lang="nl-BE" dirty="0" smtClean="0"/>
              <a:t> adequate information </a:t>
            </a:r>
            <a:r>
              <a:rPr lang="nl-BE" dirty="0" err="1" smtClean="0"/>
              <a:t>channel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Agree</a:t>
            </a:r>
            <a:r>
              <a:rPr lang="nl-BE" dirty="0"/>
              <a:t> </a:t>
            </a:r>
            <a:r>
              <a:rPr lang="nl-BE" b="1" dirty="0" err="1"/>
              <a:t>sharing</a:t>
            </a:r>
            <a:r>
              <a:rPr lang="nl-BE" dirty="0"/>
              <a:t> information in </a:t>
            </a:r>
            <a:r>
              <a:rPr lang="nl-BE" b="1" dirty="0" err="1"/>
              <a:t>both</a:t>
            </a:r>
            <a:r>
              <a:rPr lang="nl-BE" b="1" dirty="0"/>
              <a:t> </a:t>
            </a:r>
            <a:r>
              <a:rPr lang="nl-BE" b="1" dirty="0" err="1" smtClean="0"/>
              <a:t>directions</a:t>
            </a:r>
            <a:r>
              <a:rPr lang="nl-BE" b="1" dirty="0" smtClean="0"/>
              <a:t> </a:t>
            </a:r>
            <a:endParaRPr lang="nl-BE" b="1" dirty="0"/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/>
              <a:t>Make </a:t>
            </a:r>
            <a:r>
              <a:rPr lang="nl-BE" b="1" dirty="0" err="1" smtClean="0"/>
              <a:t>clear</a:t>
            </a:r>
            <a:r>
              <a:rPr lang="nl-BE" b="1" dirty="0" smtClean="0"/>
              <a:t> </a:t>
            </a:r>
            <a:r>
              <a:rPr lang="nl-BE" b="1" dirty="0" err="1" smtClean="0"/>
              <a:t>rules</a:t>
            </a:r>
            <a:r>
              <a:rPr lang="nl-BE" b="1" dirty="0" smtClean="0"/>
              <a:t> </a:t>
            </a:r>
            <a:r>
              <a:rPr lang="nl-BE" b="1" dirty="0" err="1" smtClean="0"/>
              <a:t>for</a:t>
            </a:r>
            <a:r>
              <a:rPr lang="nl-BE" b="1" dirty="0" smtClean="0"/>
              <a:t> </a:t>
            </a:r>
            <a:r>
              <a:rPr lang="nl-BE" b="1" dirty="0" err="1" smtClean="0"/>
              <a:t>confidentiality</a:t>
            </a:r>
            <a:r>
              <a:rPr lang="nl-BE" b="1" dirty="0" smtClean="0"/>
              <a:t> , but </a:t>
            </a:r>
            <a:r>
              <a:rPr lang="nl-BE" b="1" dirty="0" err="1" smtClean="0"/>
              <a:t>always</a:t>
            </a:r>
            <a:r>
              <a:rPr lang="nl-BE" b="1" dirty="0" smtClean="0"/>
              <a:t> </a:t>
            </a:r>
            <a:r>
              <a:rPr lang="nl-BE" b="1" dirty="0" err="1" smtClean="0"/>
              <a:t>communicate</a:t>
            </a:r>
            <a:r>
              <a:rPr lang="nl-BE" b="1" dirty="0" smtClean="0"/>
              <a:t>:</a:t>
            </a:r>
            <a:endParaRPr lang="nl-BE" dirty="0" smtClean="0"/>
          </a:p>
          <a:p>
            <a:pPr marL="914400" lvl="1" indent="-514350"/>
            <a:r>
              <a:rPr lang="nl-BE" dirty="0" err="1" smtClean="0"/>
              <a:t>Attendance</a:t>
            </a:r>
            <a:r>
              <a:rPr lang="nl-BE" dirty="0" smtClean="0"/>
              <a:t> </a:t>
            </a:r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referral</a:t>
            </a:r>
            <a:r>
              <a:rPr lang="nl-BE" dirty="0" smtClean="0"/>
              <a:t> / non </a:t>
            </a:r>
            <a:r>
              <a:rPr lang="nl-BE" dirty="0" err="1"/>
              <a:t>attendance</a:t>
            </a:r>
            <a:r>
              <a:rPr lang="nl-BE" dirty="0"/>
              <a:t> </a:t>
            </a:r>
            <a:endParaRPr lang="nl-BE" dirty="0" smtClean="0"/>
          </a:p>
          <a:p>
            <a:pPr marL="914400" lvl="1" indent="-514350"/>
            <a:r>
              <a:rPr lang="nl-BE" dirty="0" err="1" smtClean="0"/>
              <a:t>Involved</a:t>
            </a:r>
            <a:r>
              <a:rPr lang="nl-BE" dirty="0" smtClean="0"/>
              <a:t> services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further</a:t>
            </a:r>
            <a:r>
              <a:rPr lang="nl-BE" dirty="0" smtClean="0"/>
              <a:t> </a:t>
            </a:r>
            <a:r>
              <a:rPr lang="nl-BE" dirty="0" err="1" smtClean="0"/>
              <a:t>referral</a:t>
            </a:r>
            <a:endParaRPr lang="nl-BE" dirty="0" smtClean="0"/>
          </a:p>
          <a:p>
            <a:pPr marL="914400" lvl="1" indent="-514350"/>
            <a:r>
              <a:rPr lang="nl-BE" dirty="0" smtClean="0"/>
              <a:t>Information </a:t>
            </a:r>
            <a:r>
              <a:rPr lang="nl-BE" dirty="0" err="1" smtClean="0"/>
              <a:t>essential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care</a:t>
            </a:r>
          </a:p>
          <a:p>
            <a:pPr marL="914400" lvl="1" indent="-514350"/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r>
              <a:rPr lang="nl-BE" dirty="0" smtClean="0"/>
              <a:t> intake </a:t>
            </a:r>
            <a:r>
              <a:rPr lang="nl-BE" dirty="0" err="1" smtClean="0"/>
              <a:t>and</a:t>
            </a:r>
            <a:r>
              <a:rPr lang="nl-BE" dirty="0" smtClean="0"/>
              <a:t> release </a:t>
            </a:r>
            <a:r>
              <a:rPr lang="nl-BE" dirty="0" err="1" smtClean="0"/>
              <a:t>notes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/>
              <a:t>Document </a:t>
            </a:r>
            <a:r>
              <a:rPr lang="nl-BE" dirty="0" smtClean="0"/>
              <a:t>short </a:t>
            </a:r>
            <a:r>
              <a:rPr lang="nl-BE" dirty="0" err="1" smtClean="0"/>
              <a:t>and</a:t>
            </a:r>
            <a:r>
              <a:rPr lang="nl-BE" dirty="0" smtClean="0"/>
              <a:t> long term </a:t>
            </a:r>
            <a:r>
              <a:rPr lang="nl-BE" dirty="0" err="1" smtClean="0"/>
              <a:t>effects</a:t>
            </a:r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56184" cy="115212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6249"/>
            <a:ext cx="1451681" cy="12589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5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073" y="332656"/>
            <a:ext cx="7240905" cy="332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5" dirty="0">
                <a:solidFill>
                  <a:srgbClr val="F64616"/>
                </a:solidFill>
                <a:latin typeface="Calibri"/>
                <a:cs typeface="Calibri"/>
              </a:rPr>
              <a:t>DANK </a:t>
            </a:r>
            <a:r>
              <a:rPr sz="3600" b="1" dirty="0">
                <a:solidFill>
                  <a:srgbClr val="F64616"/>
                </a:solidFill>
                <a:latin typeface="Calibri"/>
                <a:cs typeface="Calibri"/>
              </a:rPr>
              <a:t>U</a:t>
            </a:r>
            <a:r>
              <a:rPr sz="3600" b="1" spc="-90" dirty="0">
                <a:solidFill>
                  <a:srgbClr val="F64616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64616"/>
                </a:solidFill>
                <a:latin typeface="Calibri"/>
                <a:cs typeface="Calibri"/>
              </a:rPr>
              <a:t>WEL!</a:t>
            </a:r>
            <a:endParaRPr sz="3600" dirty="0">
              <a:latin typeface="Calibri"/>
              <a:cs typeface="Calibri"/>
            </a:endParaRPr>
          </a:p>
          <a:p>
            <a:pPr marL="3671570">
              <a:lnSpc>
                <a:spcPct val="100000"/>
              </a:lnSpc>
            </a:pPr>
            <a:r>
              <a:rPr sz="3600" b="1" spc="-10" dirty="0">
                <a:solidFill>
                  <a:srgbClr val="4F81BC"/>
                </a:solidFill>
                <a:latin typeface="Calibri"/>
                <a:cs typeface="Calibri"/>
              </a:rPr>
              <a:t>TEŞEKKÜR</a:t>
            </a:r>
            <a:r>
              <a:rPr sz="3600" b="1" spc="-8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F81BC"/>
                </a:solidFill>
                <a:latin typeface="Calibri"/>
                <a:cs typeface="Calibri"/>
              </a:rPr>
              <a:t>EDERIM</a:t>
            </a:r>
            <a:endParaRPr sz="3600" dirty="0">
              <a:latin typeface="Calibri"/>
              <a:cs typeface="Calibri"/>
            </a:endParaRPr>
          </a:p>
          <a:p>
            <a:pPr marL="1842135" marR="1883410" indent="-915035">
              <a:lnSpc>
                <a:spcPct val="200100"/>
              </a:lnSpc>
            </a:pPr>
            <a:r>
              <a:rPr sz="3600" b="1" spc="5" dirty="0">
                <a:solidFill>
                  <a:srgbClr val="9BBA58"/>
                </a:solidFill>
                <a:latin typeface="Calibri"/>
                <a:cs typeface="Calibri"/>
              </a:rPr>
              <a:t>THANK </a:t>
            </a:r>
            <a:r>
              <a:rPr sz="3600" b="1" spc="-50" dirty="0">
                <a:solidFill>
                  <a:srgbClr val="9BBA58"/>
                </a:solidFill>
                <a:latin typeface="Calibri"/>
                <a:cs typeface="Calibri"/>
              </a:rPr>
              <a:t>YOU </a:t>
            </a:r>
            <a:r>
              <a:rPr sz="3600" b="1" dirty="0">
                <a:solidFill>
                  <a:srgbClr val="9BBA58"/>
                </a:solidFill>
                <a:latin typeface="Calibri"/>
                <a:cs typeface="Calibri"/>
              </a:rPr>
              <a:t>SO </a:t>
            </a:r>
            <a:r>
              <a:rPr sz="3600" b="1" spc="-5" dirty="0">
                <a:solidFill>
                  <a:srgbClr val="9BBA58"/>
                </a:solidFill>
                <a:latin typeface="Calibri"/>
                <a:cs typeface="Calibri"/>
              </a:rPr>
              <a:t>MUCH  </a:t>
            </a:r>
            <a:r>
              <a:rPr sz="3600" b="1" spc="-10" dirty="0">
                <a:solidFill>
                  <a:srgbClr val="585858"/>
                </a:solidFill>
                <a:latin typeface="Calibri"/>
                <a:cs typeface="Calibri"/>
              </a:rPr>
              <a:t>MUCHAS</a:t>
            </a:r>
            <a:r>
              <a:rPr sz="36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585858"/>
                </a:solidFill>
                <a:latin typeface="Calibri"/>
                <a:cs typeface="Calibri"/>
              </a:rPr>
              <a:t>GRACIAS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073" y="3865568"/>
            <a:ext cx="206502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Ε</a:t>
            </a:r>
            <a:r>
              <a:rPr sz="3600" spc="10" dirty="0">
                <a:latin typeface="Calibri"/>
                <a:cs typeface="Calibri"/>
              </a:rPr>
              <a:t>Υ</a:t>
            </a:r>
            <a:r>
              <a:rPr sz="3600" dirty="0">
                <a:latin typeface="Calibri"/>
                <a:cs typeface="Calibri"/>
              </a:rPr>
              <a:t>ΧΑ</a:t>
            </a:r>
            <a:r>
              <a:rPr sz="3600" spc="10" dirty="0">
                <a:latin typeface="Calibri"/>
                <a:cs typeface="Calibri"/>
              </a:rPr>
              <a:t>Ρ</a:t>
            </a:r>
            <a:r>
              <a:rPr sz="3600" dirty="0">
                <a:latin typeface="Calibri"/>
                <a:cs typeface="Calibri"/>
              </a:rPr>
              <a:t>ΙΣΤΩ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1779" y="3865568"/>
            <a:ext cx="520255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72030" algn="l"/>
              </a:tabLst>
            </a:pPr>
            <a:r>
              <a:rPr sz="3600" spc="-5" dirty="0">
                <a:solidFill>
                  <a:srgbClr val="C0504D"/>
                </a:solidFill>
                <a:latin typeface="Calibri"/>
                <a:cs typeface="Calibri"/>
              </a:rPr>
              <a:t>OBRIGADO	</a:t>
            </a:r>
            <a:r>
              <a:rPr sz="3600" spc="-80" dirty="0">
                <a:latin typeface="Calibri"/>
                <a:cs typeface="Calibri"/>
              </a:rPr>
              <a:t>TACK </a:t>
            </a:r>
            <a:r>
              <a:rPr sz="3600" spc="-20" dirty="0">
                <a:latin typeface="Calibri"/>
                <a:cs typeface="Calibri"/>
              </a:rPr>
              <a:t>SÅ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MYCKE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232" y="4653136"/>
            <a:ext cx="782972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62910" algn="l"/>
                <a:tab pos="4586605" algn="l"/>
              </a:tabLst>
            </a:pPr>
            <a:r>
              <a:rPr lang="nl-BE" sz="3600" spc="-5" dirty="0" smtClean="0">
                <a:solidFill>
                  <a:srgbClr val="B3A1C6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B3A1C6"/>
                </a:solidFill>
                <a:latin typeface="Calibri"/>
                <a:cs typeface="Calibri"/>
              </a:rPr>
              <a:t>	</a:t>
            </a:r>
            <a:r>
              <a:rPr sz="3600" b="1" spc="-105" dirty="0">
                <a:latin typeface="Calibri"/>
                <a:cs typeface="Calibri"/>
              </a:rPr>
              <a:t>TAG	</a:t>
            </a:r>
            <a:r>
              <a:rPr sz="3600" b="1" spc="-10" dirty="0">
                <a:solidFill>
                  <a:srgbClr val="F79546"/>
                </a:solidFill>
                <a:latin typeface="Calibri"/>
                <a:cs typeface="Calibri"/>
              </a:rPr>
              <a:t>MERCI</a:t>
            </a:r>
            <a:r>
              <a:rPr sz="3600" b="1" spc="-7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79546"/>
                </a:solidFill>
                <a:latin typeface="Calibri"/>
                <a:cs typeface="Calibri"/>
              </a:rPr>
              <a:t>BIEN</a:t>
            </a:r>
            <a:endParaRPr sz="36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89276" y="5690904"/>
            <a:ext cx="1920239" cy="111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" y="5690904"/>
            <a:ext cx="1656184" cy="11521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80" y="5718220"/>
            <a:ext cx="1305227" cy="11319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Travel\Documents\2 DEC\efjc awer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28" y="5718220"/>
            <a:ext cx="3058900" cy="1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465424"/>
              </p:ext>
            </p:extLst>
          </p:nvPr>
        </p:nvGraphicFramePr>
        <p:xfrm>
          <a:off x="3269660" y="260648"/>
          <a:ext cx="4428082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16824" y="5300181"/>
            <a:ext cx="2779955" cy="697756"/>
          </a:xfrm>
        </p:spPr>
        <p:txBody>
          <a:bodyPr>
            <a:noAutofit/>
          </a:bodyPr>
          <a:lstStyle/>
          <a:p>
            <a:pPr algn="ctr"/>
            <a:r>
              <a:rPr lang="nl-BE" sz="2400" b="1" dirty="0" smtClean="0"/>
              <a:t>4) ARRANGE </a:t>
            </a:r>
          </a:p>
          <a:p>
            <a:pPr algn="ctr"/>
            <a:r>
              <a:rPr lang="nl-BE" sz="2400" b="1" dirty="0" smtClean="0"/>
              <a:t>Safety &amp; </a:t>
            </a:r>
          </a:p>
          <a:p>
            <a:pPr algn="ctr"/>
            <a:r>
              <a:rPr lang="nl-BE" sz="2400" b="1" dirty="0" smtClean="0"/>
              <a:t>Active follow Up</a:t>
            </a:r>
            <a:endParaRPr lang="nl-BE" sz="2400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7055768" y="413887"/>
            <a:ext cx="4176464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 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</a:t>
            </a: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2915816" y="413887"/>
            <a:ext cx="4318746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 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nl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</a:t>
            </a: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6372199" y="5085184"/>
            <a:ext cx="2771801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400" dirty="0" smtClean="0"/>
              <a:t> 3</a:t>
            </a:r>
            <a:r>
              <a:rPr lang="nl-BE" sz="2800" dirty="0" smtClean="0"/>
              <a:t>) </a:t>
            </a:r>
            <a:r>
              <a:rPr lang="nl-BE" sz="2400" dirty="0" smtClean="0"/>
              <a:t>ASSIST</a:t>
            </a:r>
            <a:endParaRPr lang="nl-BE" sz="2400" dirty="0"/>
          </a:p>
          <a:p>
            <a:pPr algn="ctr"/>
            <a:r>
              <a:rPr lang="nl-BE" sz="2400" dirty="0" err="1" smtClean="0"/>
              <a:t>Acknowlegde</a:t>
            </a:r>
            <a:r>
              <a:rPr lang="nl-BE" sz="2400" dirty="0" smtClean="0"/>
              <a:t>, </a:t>
            </a:r>
          </a:p>
          <a:p>
            <a:pPr algn="ctr"/>
            <a:r>
              <a:rPr lang="nl-BE" sz="2400" dirty="0" err="1" smtClean="0"/>
              <a:t>Advice</a:t>
            </a:r>
            <a:r>
              <a:rPr lang="nl-BE" sz="2400" dirty="0" smtClean="0"/>
              <a:t> &amp; </a:t>
            </a:r>
            <a:r>
              <a:rPr lang="nl-BE" sz="2400" dirty="0" err="1" smtClean="0"/>
              <a:t>Agree</a:t>
            </a:r>
            <a:endParaRPr lang="nl-BE" sz="2400" dirty="0"/>
          </a:p>
        </p:txBody>
      </p:sp>
      <p:sp>
        <p:nvSpPr>
          <p:cNvPr id="9" name="Rechthoek 8"/>
          <p:cNvSpPr/>
          <p:nvPr/>
        </p:nvSpPr>
        <p:spPr>
          <a:xfrm>
            <a:off x="-53736" y="1325486"/>
            <a:ext cx="47344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u="sng" dirty="0" smtClean="0">
                <a:solidFill>
                  <a:schemeClr val="accent1"/>
                </a:solidFill>
              </a:rPr>
              <a:t>Well fare &amp; </a:t>
            </a:r>
          </a:p>
          <a:p>
            <a:pPr lvl="0"/>
            <a:r>
              <a:rPr lang="en-GB" sz="3200" u="sng" dirty="0" smtClean="0">
                <a:solidFill>
                  <a:schemeClr val="accent1"/>
                </a:solidFill>
              </a:rPr>
              <a:t>Protection sector: </a:t>
            </a:r>
          </a:p>
          <a:p>
            <a:pPr lvl="0"/>
            <a:r>
              <a:rPr lang="en-GB" sz="3200" dirty="0" smtClean="0">
                <a:solidFill>
                  <a:schemeClr val="accent1"/>
                </a:solidFill>
              </a:rPr>
              <a:t>   ‘Ask &amp; refer’</a:t>
            </a:r>
          </a:p>
          <a:p>
            <a:pPr lvl="0"/>
            <a:r>
              <a:rPr lang="en-GB" sz="3200" dirty="0" smtClean="0">
                <a:solidFill>
                  <a:schemeClr val="accent1"/>
                </a:solidFill>
              </a:rPr>
              <a:t>Does not work!</a:t>
            </a:r>
          </a:p>
          <a:p>
            <a:pPr lvl="0"/>
            <a:endParaRPr lang="en-GB" sz="3200" u="sng" dirty="0" smtClean="0">
              <a:solidFill>
                <a:schemeClr val="accent1"/>
              </a:solidFill>
            </a:endParaRPr>
          </a:p>
          <a:p>
            <a:pPr lvl="0"/>
            <a:r>
              <a:rPr lang="en-GB" sz="3200" u="sng" dirty="0" smtClean="0">
                <a:solidFill>
                  <a:schemeClr val="accent1"/>
                </a:solidFill>
              </a:rPr>
              <a:t>Health Care : </a:t>
            </a:r>
          </a:p>
          <a:p>
            <a:pPr lvl="0"/>
            <a:r>
              <a:rPr lang="en-GB" sz="3200" dirty="0" smtClean="0">
                <a:solidFill>
                  <a:schemeClr val="accent1"/>
                </a:solidFill>
              </a:rPr>
              <a:t>Leave medical</a:t>
            </a:r>
          </a:p>
          <a:p>
            <a:pPr lvl="0"/>
            <a:r>
              <a:rPr lang="en-GB" sz="3200" dirty="0" smtClean="0">
                <a:solidFill>
                  <a:schemeClr val="accent1"/>
                </a:solidFill>
              </a:rPr>
              <a:t>Diagnostic thinking</a:t>
            </a:r>
            <a:endParaRPr lang="en-GB" sz="3200" dirty="0">
              <a:solidFill>
                <a:schemeClr val="accent1"/>
              </a:solidFill>
            </a:endParaRPr>
          </a:p>
          <a:p>
            <a:pPr lvl="0"/>
            <a:endParaRPr lang="nl-BE" sz="2800" dirty="0">
              <a:solidFill>
                <a:schemeClr val="accent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75738" cy="8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Health Care: </a:t>
            </a:r>
            <a:r>
              <a:rPr lang="nl-BE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pay</a:t>
            </a:r>
            <a:r>
              <a:rPr lang="nl-BE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more attention </a:t>
            </a:r>
            <a:r>
              <a:rPr lang="nl-BE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u="sng" dirty="0" smtClean="0">
                <a:solidFill>
                  <a:schemeClr val="accent1"/>
                </a:solidFill>
              </a:rPr>
              <a:t>context &amp; </a:t>
            </a:r>
            <a:r>
              <a:rPr lang="nl-BE" u="sng" dirty="0" err="1" smtClean="0">
                <a:solidFill>
                  <a:schemeClr val="accent1"/>
                </a:solidFill>
              </a:rPr>
              <a:t>vulnerability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Donot</a:t>
            </a:r>
            <a:r>
              <a:rPr lang="nl-BE" dirty="0" smtClean="0"/>
              <a:t> focus on </a:t>
            </a:r>
            <a:r>
              <a:rPr lang="nl-BE" dirty="0" err="1" smtClean="0"/>
              <a:t>one</a:t>
            </a:r>
            <a:r>
              <a:rPr lang="nl-BE" dirty="0" smtClean="0"/>
              <a:t> </a:t>
            </a:r>
            <a:r>
              <a:rPr lang="nl-BE" dirty="0" err="1" smtClean="0"/>
              <a:t>medical</a:t>
            </a:r>
            <a:r>
              <a:rPr lang="nl-BE" dirty="0" smtClean="0"/>
              <a:t> issue!</a:t>
            </a:r>
            <a:endParaRPr lang="nl-B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8473830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835696" y="386712"/>
            <a:ext cx="5472608" cy="900000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chemeClr val="accent1"/>
                </a:solidFill>
              </a:rPr>
              <a:t>Ten </a:t>
            </a:r>
            <a:r>
              <a:rPr lang="nl-BE" dirty="0" err="1" smtClean="0">
                <a:solidFill>
                  <a:schemeClr val="accent1"/>
                </a:solidFill>
              </a:rPr>
              <a:t>suggestions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to</a:t>
            </a:r>
            <a:r>
              <a:rPr lang="nl-BE" dirty="0" smtClean="0">
                <a:solidFill>
                  <a:schemeClr val="accent1"/>
                </a:solidFill>
              </a:rPr>
              <a:t/>
            </a:r>
            <a:br>
              <a:rPr lang="nl-BE" dirty="0" smtClean="0">
                <a:solidFill>
                  <a:schemeClr val="accent1"/>
                </a:solidFill>
              </a:rPr>
            </a:br>
            <a:r>
              <a:rPr lang="nl-BE" dirty="0" smtClean="0">
                <a:solidFill>
                  <a:schemeClr val="accent1"/>
                </a:solidFill>
              </a:rPr>
              <a:t> health care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67544" y="1935048"/>
            <a:ext cx="8899860" cy="489654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Be </a:t>
            </a:r>
            <a:r>
              <a:rPr lang="nl-BE" dirty="0" err="1" smtClean="0"/>
              <a:t>aware</a:t>
            </a:r>
            <a:r>
              <a:rPr lang="nl-BE" dirty="0" smtClean="0"/>
              <a:t> of </a:t>
            </a:r>
            <a:r>
              <a:rPr lang="nl-BE" dirty="0" err="1" smtClean="0"/>
              <a:t>prevalence</a:t>
            </a:r>
            <a:r>
              <a:rPr lang="nl-BE" dirty="0" smtClean="0"/>
              <a:t> of FV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its</a:t>
            </a:r>
            <a:r>
              <a:rPr lang="nl-BE" dirty="0" smtClean="0"/>
              <a:t> </a:t>
            </a:r>
            <a:r>
              <a:rPr lang="nl-BE" dirty="0" err="1" smtClean="0"/>
              <a:t>many</a:t>
            </a:r>
            <a:r>
              <a:rPr lang="nl-BE" dirty="0" smtClean="0"/>
              <a:t> </a:t>
            </a:r>
            <a:r>
              <a:rPr lang="nl-BE" dirty="0" err="1" smtClean="0"/>
              <a:t>presentations</a:t>
            </a:r>
            <a:r>
              <a:rPr lang="nl-BE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Listen </a:t>
            </a:r>
            <a:r>
              <a:rPr lang="nl-BE" dirty="0" err="1" smtClean="0"/>
              <a:t>to</a:t>
            </a:r>
            <a:r>
              <a:rPr lang="nl-BE" dirty="0" smtClean="0"/>
              <a:t> vague indirect </a:t>
            </a:r>
            <a:r>
              <a:rPr lang="nl-BE" dirty="0" err="1" smtClean="0"/>
              <a:t>signals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Focus </a:t>
            </a:r>
            <a:r>
              <a:rPr lang="nl-BE" dirty="0" err="1"/>
              <a:t>discussion</a:t>
            </a:r>
            <a:r>
              <a:rPr lang="nl-BE" dirty="0"/>
              <a:t> on </a:t>
            </a:r>
            <a:r>
              <a:rPr lang="nl-BE" dirty="0" smtClean="0"/>
              <a:t>violent events (</a:t>
            </a:r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introduction</a:t>
            </a:r>
            <a:r>
              <a:rPr lang="nl-BE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Inquire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Ideas</a:t>
            </a:r>
            <a:r>
              <a:rPr lang="nl-BE" dirty="0" smtClean="0"/>
              <a:t> , concerns , </a:t>
            </a:r>
            <a:r>
              <a:rPr lang="nl-BE" dirty="0" err="1" smtClean="0"/>
              <a:t>needs</a:t>
            </a:r>
            <a:r>
              <a:rPr lang="nl-BE" dirty="0" smtClean="0"/>
              <a:t> &amp; </a:t>
            </a:r>
            <a:r>
              <a:rPr lang="nl-BE" dirty="0" err="1" smtClean="0"/>
              <a:t>expectations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Consider</a:t>
            </a:r>
            <a:r>
              <a:rPr lang="nl-BE" dirty="0" smtClean="0"/>
              <a:t> context </a:t>
            </a:r>
            <a:r>
              <a:rPr lang="nl-BE" dirty="0" err="1" smtClean="0"/>
              <a:t>complaints</a:t>
            </a:r>
            <a:r>
              <a:rPr lang="nl-BE" dirty="0" smtClean="0"/>
              <a:t> (</a:t>
            </a:r>
            <a:r>
              <a:rPr lang="nl-BE" dirty="0" err="1" smtClean="0"/>
              <a:t>vulnerability,intersectionality</a:t>
            </a:r>
            <a:r>
              <a:rPr lang="nl-B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Aim</a:t>
            </a:r>
            <a:r>
              <a:rPr lang="nl-BE" dirty="0" smtClean="0"/>
              <a:t> common </a:t>
            </a:r>
            <a:r>
              <a:rPr lang="nl-BE" dirty="0" err="1" smtClean="0"/>
              <a:t>understanding</a:t>
            </a:r>
            <a:r>
              <a:rPr lang="nl-BE" dirty="0" smtClean="0"/>
              <a:t> of </a:t>
            </a:r>
            <a:r>
              <a:rPr lang="nl-BE" dirty="0" err="1" smtClean="0"/>
              <a:t>thoughts</a:t>
            </a:r>
            <a:r>
              <a:rPr lang="nl-BE" dirty="0" smtClean="0"/>
              <a:t>, </a:t>
            </a:r>
            <a:r>
              <a:rPr lang="nl-BE" dirty="0" err="1" smtClean="0"/>
              <a:t>emotions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behaviors</a:t>
            </a:r>
            <a:r>
              <a:rPr lang="nl-BE" dirty="0" smtClean="0"/>
              <a:t> of the </a:t>
            </a:r>
            <a:r>
              <a:rPr lang="nl-BE" dirty="0" err="1" smtClean="0"/>
              <a:t>client</a:t>
            </a:r>
            <a:r>
              <a:rPr lang="nl-BE" dirty="0" smtClean="0"/>
              <a:t> system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Empower</a:t>
            </a:r>
            <a:r>
              <a:rPr lang="nl-BE" dirty="0" smtClean="0"/>
              <a:t> </a:t>
            </a:r>
            <a:r>
              <a:rPr lang="nl-BE" dirty="0" err="1" smtClean="0"/>
              <a:t>clients</a:t>
            </a:r>
            <a:r>
              <a:rPr lang="nl-BE" dirty="0" smtClean="0"/>
              <a:t>’ </a:t>
            </a:r>
            <a:r>
              <a:rPr lang="nl-BE" dirty="0" err="1" smtClean="0"/>
              <a:t>autonomy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coping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Audit </a:t>
            </a:r>
            <a:r>
              <a:rPr lang="nl-BE" dirty="0" err="1" smtClean="0"/>
              <a:t>practice</a:t>
            </a:r>
            <a:r>
              <a:rPr lang="nl-BE" dirty="0" smtClean="0"/>
              <a:t> </a:t>
            </a:r>
            <a:r>
              <a:rPr lang="nl-BE" dirty="0" err="1" smtClean="0"/>
              <a:t>task</a:t>
            </a:r>
            <a:r>
              <a:rPr lang="nl-BE" dirty="0" smtClean="0"/>
              <a:t> </a:t>
            </a:r>
            <a:r>
              <a:rPr lang="nl-BE" dirty="0" err="1" smtClean="0"/>
              <a:t>definitions</a:t>
            </a:r>
            <a:r>
              <a:rPr lang="nl-BE" dirty="0" smtClean="0"/>
              <a:t>, </a:t>
            </a:r>
            <a:r>
              <a:rPr lang="nl-BE" dirty="0" err="1" smtClean="0"/>
              <a:t>distribution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management 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Discuss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agree</a:t>
            </a:r>
            <a:r>
              <a:rPr lang="nl-BE" dirty="0" smtClean="0"/>
              <a:t> </a:t>
            </a:r>
            <a:r>
              <a:rPr lang="nl-BE" dirty="0" err="1" smtClean="0"/>
              <a:t>carepathway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sectors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Agree</a:t>
            </a:r>
            <a:r>
              <a:rPr lang="nl-BE" dirty="0" smtClean="0"/>
              <a:t> on </a:t>
            </a:r>
            <a:r>
              <a:rPr lang="nl-BE" dirty="0" err="1" smtClean="0"/>
              <a:t>what</a:t>
            </a:r>
            <a:r>
              <a:rPr lang="nl-BE" dirty="0" smtClean="0"/>
              <a:t> information </a:t>
            </a:r>
            <a:r>
              <a:rPr lang="nl-BE" dirty="0" err="1" smtClean="0"/>
              <a:t>to</a:t>
            </a:r>
            <a:r>
              <a:rPr lang="nl-BE" dirty="0" smtClean="0"/>
              <a:t> share in </a:t>
            </a:r>
            <a:r>
              <a:rPr lang="nl-BE" dirty="0" err="1" smtClean="0"/>
              <a:t>both</a:t>
            </a:r>
            <a:r>
              <a:rPr lang="nl-BE" dirty="0" smtClean="0"/>
              <a:t> </a:t>
            </a:r>
            <a:r>
              <a:rPr lang="nl-BE" dirty="0" err="1" smtClean="0"/>
              <a:t>directions</a:t>
            </a:r>
            <a:r>
              <a:rPr lang="nl-BE" dirty="0" smtClean="0"/>
              <a:t> 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56184" cy="115212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6249"/>
            <a:ext cx="1451681" cy="12589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6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nl-BE" b="1" dirty="0" smtClean="0">
                <a:solidFill>
                  <a:schemeClr val="accent1"/>
                </a:solidFill>
              </a:rPr>
              <a:t>Health care </a:t>
            </a:r>
            <a:r>
              <a:rPr lang="nl-BE" b="1" dirty="0" err="1" smtClean="0">
                <a:solidFill>
                  <a:schemeClr val="accent1"/>
                </a:solidFill>
              </a:rPr>
              <a:t>capacity</a:t>
            </a:r>
            <a:r>
              <a:rPr lang="nl-BE" b="1" dirty="0" smtClean="0">
                <a:solidFill>
                  <a:schemeClr val="accent1"/>
                </a:solidFill>
              </a:rPr>
              <a:t> building</a:t>
            </a:r>
            <a:endParaRPr lang="nl-BE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8062"/>
            <a:ext cx="72771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7" y="1772816"/>
            <a:ext cx="92297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3528" y="2780928"/>
            <a:ext cx="4896544" cy="1940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/>
          <p:cNvSpPr/>
          <p:nvPr/>
        </p:nvSpPr>
        <p:spPr>
          <a:xfrm>
            <a:off x="323528" y="1916832"/>
            <a:ext cx="12961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tekst 5"/>
          <p:cNvSpPr txBox="1">
            <a:spLocks/>
          </p:cNvSpPr>
          <p:nvPr/>
        </p:nvSpPr>
        <p:spPr>
          <a:xfrm>
            <a:off x="185530" y="2677302"/>
            <a:ext cx="5034541" cy="63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u="sng" dirty="0" err="1" smtClean="0"/>
              <a:t>Based</a:t>
            </a:r>
            <a:r>
              <a:rPr lang="nl-BE" u="sng" dirty="0" smtClean="0"/>
              <a:t> on </a:t>
            </a:r>
            <a:r>
              <a:rPr lang="nl-BE" u="sng" dirty="0" err="1" smtClean="0"/>
              <a:t>earlier</a:t>
            </a:r>
            <a:r>
              <a:rPr lang="nl-BE" u="sng" dirty="0" smtClean="0"/>
              <a:t> </a:t>
            </a:r>
            <a:r>
              <a:rPr lang="nl-BE" u="sng" dirty="0" err="1" smtClean="0"/>
              <a:t>experiences</a:t>
            </a:r>
            <a:r>
              <a:rPr lang="nl-BE" dirty="0" smtClean="0"/>
              <a:t>:</a:t>
            </a:r>
          </a:p>
          <a:p>
            <a:pPr marL="0" indent="0">
              <a:buNone/>
            </a:pPr>
            <a:r>
              <a:rPr lang="nl-BE" dirty="0" smtClean="0"/>
              <a:t>IMPLEMENT (WAVE 2015-16)</a:t>
            </a:r>
            <a:br>
              <a:rPr lang="nl-BE" dirty="0" smtClean="0"/>
            </a:br>
            <a:r>
              <a:rPr lang="nl-BE" dirty="0" smtClean="0"/>
              <a:t>&amp; UNFPA (2014 – 2015)</a:t>
            </a:r>
            <a:endParaRPr lang="nl-B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9" y="5186035"/>
            <a:ext cx="915351" cy="7938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9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953251" cy="562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6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584" y="203364"/>
            <a:ext cx="7679055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R="3175" algn="ctr">
              <a:lnSpc>
                <a:spcPct val="100000"/>
              </a:lnSpc>
            </a:pPr>
            <a:r>
              <a:rPr lang="nl-BE" sz="4400" b="1" spc="-10" dirty="0" err="1" smtClean="0">
                <a:solidFill>
                  <a:srgbClr val="000000"/>
                </a:solidFill>
                <a:latin typeface="Calibri"/>
                <a:cs typeface="Calibri"/>
              </a:rPr>
              <a:t>Stepped</a:t>
            </a:r>
            <a:r>
              <a:rPr lang="nl-BE" sz="4400" b="1" spc="-10" dirty="0" smtClean="0">
                <a:solidFill>
                  <a:srgbClr val="000000"/>
                </a:solidFill>
                <a:latin typeface="Calibri"/>
                <a:cs typeface="Calibri"/>
              </a:rPr>
              <a:t> care </a:t>
            </a:r>
            <a:r>
              <a:rPr lang="nl-BE" sz="4400" b="1" spc="-10" dirty="0" err="1" smtClean="0">
                <a:solidFill>
                  <a:srgbClr val="000000"/>
                </a:solidFill>
                <a:latin typeface="Calibri"/>
                <a:cs typeface="Calibri"/>
              </a:rPr>
              <a:t>multi</a:t>
            </a:r>
            <a:r>
              <a:rPr lang="nl-BE" sz="4400" b="1" spc="-10" dirty="0" smtClean="0">
                <a:solidFill>
                  <a:srgbClr val="000000"/>
                </a:solidFill>
                <a:latin typeface="Calibri"/>
                <a:cs typeface="Calibri"/>
              </a:rPr>
              <a:t> sector </a:t>
            </a:r>
            <a:r>
              <a:rPr lang="nl-BE" sz="4400" b="1" spc="-10" dirty="0" err="1" smtClean="0">
                <a:solidFill>
                  <a:srgbClr val="000000"/>
                </a:solidFill>
                <a:latin typeface="Calibri"/>
                <a:cs typeface="Calibri"/>
              </a:rPr>
              <a:t>communication</a:t>
            </a:r>
            <a:r>
              <a:rPr lang="nl-BE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nl-BE" b="1" spc="-10" dirty="0" err="1" smtClean="0">
                <a:solidFill>
                  <a:srgbClr val="000000"/>
                </a:solidFill>
                <a:latin typeface="Calibri"/>
                <a:cs typeface="Calibri"/>
              </a:rPr>
              <a:t>principles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56792"/>
            <a:ext cx="5932170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9590" indent="-516890">
              <a:lnSpc>
                <a:spcPct val="100000"/>
              </a:lnSpc>
              <a:buAutoNum type="arabicPeriod"/>
              <a:tabLst>
                <a:tab pos="530225" algn="l"/>
              </a:tabLst>
            </a:pPr>
            <a:r>
              <a:rPr sz="3000" spc="-10" dirty="0">
                <a:latin typeface="Calibri"/>
                <a:cs typeface="Calibri"/>
              </a:rPr>
              <a:t>Describe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signals</a:t>
            </a:r>
            <a:endParaRPr sz="3000" dirty="0">
              <a:latin typeface="Calibri"/>
              <a:cs typeface="Calibri"/>
            </a:endParaRPr>
          </a:p>
          <a:p>
            <a:pPr marL="529590" indent="-516890">
              <a:lnSpc>
                <a:spcPct val="100000"/>
              </a:lnSpc>
              <a:buAutoNum type="arabicPeriod"/>
              <a:tabLst>
                <a:tab pos="530225" algn="l"/>
              </a:tabLst>
            </a:pPr>
            <a:r>
              <a:rPr sz="3000" spc="-10" dirty="0">
                <a:latin typeface="Calibri"/>
                <a:cs typeface="Calibri"/>
              </a:rPr>
              <a:t>Concert with </a:t>
            </a:r>
            <a:r>
              <a:rPr sz="3000" spc="-25" dirty="0">
                <a:latin typeface="Calibri"/>
                <a:cs typeface="Calibri"/>
              </a:rPr>
              <a:t>carers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spc="-10" dirty="0">
                <a:latin typeface="Calibri"/>
                <a:cs typeface="Calibri"/>
              </a:rPr>
              <a:t>own</a:t>
            </a:r>
            <a:r>
              <a:rPr sz="3000" spc="1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setting</a:t>
            </a:r>
            <a:endParaRPr sz="3000" dirty="0">
              <a:latin typeface="Calibri"/>
              <a:cs typeface="Calibri"/>
            </a:endParaRPr>
          </a:p>
          <a:p>
            <a:pPr marL="529590" indent="-516890">
              <a:lnSpc>
                <a:spcPct val="100000"/>
              </a:lnSpc>
              <a:buAutoNum type="arabicPeriod"/>
              <a:tabLst>
                <a:tab pos="530225" algn="l"/>
              </a:tabLst>
            </a:pPr>
            <a:r>
              <a:rPr sz="3000" spc="-10" dirty="0">
                <a:latin typeface="Calibri"/>
                <a:cs typeface="Calibri"/>
              </a:rPr>
              <a:t>Consult </a:t>
            </a:r>
            <a:r>
              <a:rPr sz="3000" spc="-5" dirty="0">
                <a:latin typeface="Calibri"/>
                <a:cs typeface="Calibri"/>
              </a:rPr>
              <a:t>advisory- </a:t>
            </a:r>
            <a:r>
              <a:rPr lang="nl-BE" sz="3000" dirty="0" smtClean="0">
                <a:latin typeface="Calibri"/>
                <a:cs typeface="Calibri"/>
              </a:rPr>
              <a:t>or</a:t>
            </a:r>
            <a:r>
              <a:rPr sz="3000" spc="50" dirty="0" smtClean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reportcenter</a:t>
            </a:r>
            <a:endParaRPr sz="3000" dirty="0">
              <a:latin typeface="Calibri"/>
              <a:cs typeface="Calibri"/>
            </a:endParaRPr>
          </a:p>
          <a:p>
            <a:pPr marL="529590" indent="-516890">
              <a:lnSpc>
                <a:spcPct val="100000"/>
              </a:lnSpc>
              <a:buAutoNum type="arabicPeriod"/>
              <a:tabLst>
                <a:tab pos="530225" algn="l"/>
              </a:tabLst>
            </a:pPr>
            <a:r>
              <a:rPr sz="3000" spc="-15" dirty="0">
                <a:latin typeface="Calibri"/>
                <a:cs typeface="Calibri"/>
              </a:rPr>
              <a:t>Discuss </a:t>
            </a:r>
            <a:r>
              <a:rPr lang="nl-BE" sz="3000" b="1" spc="-15" dirty="0" smtClean="0">
                <a:solidFill>
                  <a:srgbClr val="00B050"/>
                </a:solidFill>
                <a:latin typeface="Calibri"/>
                <a:cs typeface="Calibri"/>
              </a:rPr>
              <a:t>ICE </a:t>
            </a:r>
            <a:r>
              <a:rPr lang="nl-BE" sz="3000" b="1" spc="-15" dirty="0" smtClean="0">
                <a:solidFill>
                  <a:srgbClr val="7030A0"/>
                </a:solidFill>
                <a:latin typeface="Calibri"/>
                <a:cs typeface="Calibri"/>
              </a:rPr>
              <a:t>IA</a:t>
            </a:r>
            <a:r>
              <a:rPr lang="nl-BE" sz="3000" spc="-15" dirty="0" smtClean="0">
                <a:latin typeface="Calibri"/>
                <a:cs typeface="Calibri"/>
              </a:rPr>
              <a:t> </a:t>
            </a:r>
            <a:r>
              <a:rPr sz="3000" spc="-10" dirty="0" smtClean="0">
                <a:latin typeface="Calibri"/>
                <a:cs typeface="Calibri"/>
              </a:rPr>
              <a:t>with</a:t>
            </a:r>
            <a:r>
              <a:rPr sz="3000" spc="45" dirty="0" smtClean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client</a:t>
            </a:r>
            <a:endParaRPr sz="3000" dirty="0">
              <a:latin typeface="Calibri"/>
              <a:cs typeface="Calibri"/>
            </a:endParaRPr>
          </a:p>
          <a:p>
            <a:pPr marL="529590" indent="-516890">
              <a:lnSpc>
                <a:spcPct val="100000"/>
              </a:lnSpc>
              <a:buAutoNum type="arabicPeriod"/>
              <a:tabLst>
                <a:tab pos="530225" algn="l"/>
              </a:tabLst>
            </a:pPr>
            <a:r>
              <a:rPr sz="3000" spc="-20" dirty="0" smtClean="0">
                <a:latin typeface="Calibri"/>
                <a:cs typeface="Calibri"/>
              </a:rPr>
              <a:t>Weigh</a:t>
            </a:r>
            <a:r>
              <a:rPr lang="nl-BE" sz="3000" spc="-20" dirty="0" smtClean="0">
                <a:latin typeface="Calibri"/>
                <a:cs typeface="Calibri"/>
              </a:rPr>
              <a:t> risk</a:t>
            </a:r>
            <a:r>
              <a:rPr sz="3000" spc="-60" dirty="0" smtClean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violence</a:t>
            </a:r>
            <a:endParaRPr sz="3000" dirty="0">
              <a:latin typeface="Calibri"/>
              <a:cs typeface="Calibri"/>
            </a:endParaRPr>
          </a:p>
          <a:p>
            <a:pPr marL="529590" indent="-516890">
              <a:lnSpc>
                <a:spcPct val="100000"/>
              </a:lnSpc>
              <a:buAutoNum type="arabicPeriod"/>
              <a:tabLst>
                <a:tab pos="530225" algn="l"/>
              </a:tabLst>
            </a:pPr>
            <a:r>
              <a:rPr sz="3000" spc="-10" dirty="0">
                <a:latin typeface="Calibri"/>
                <a:cs typeface="Calibri"/>
              </a:rPr>
              <a:t>Decide </a:t>
            </a:r>
            <a:r>
              <a:rPr lang="nl-BE" sz="3000" spc="-10" dirty="0" err="1" smtClean="0">
                <a:latin typeface="Calibri"/>
                <a:cs typeface="Calibri"/>
              </a:rPr>
              <a:t>how</a:t>
            </a:r>
            <a:r>
              <a:rPr lang="nl-BE" sz="3000" spc="-10" dirty="0" smtClean="0">
                <a:latin typeface="Calibri"/>
                <a:cs typeface="Calibri"/>
              </a:rPr>
              <a:t> </a:t>
            </a:r>
            <a:r>
              <a:rPr sz="3000" spc="-20" dirty="0" smtClean="0">
                <a:latin typeface="Calibri"/>
                <a:cs typeface="Calibri"/>
              </a:rPr>
              <a:t>to </a:t>
            </a:r>
            <a:r>
              <a:rPr sz="3000" spc="-20" dirty="0">
                <a:latin typeface="Calibri"/>
                <a:cs typeface="Calibri"/>
              </a:rPr>
              <a:t>assist </a:t>
            </a:r>
            <a:endParaRPr lang="nl-BE" sz="3000" spc="-20" dirty="0" smtClean="0">
              <a:latin typeface="Calibri"/>
              <a:cs typeface="Calibri"/>
            </a:endParaRPr>
          </a:p>
          <a:p>
            <a:pPr marL="529590" indent="-516890">
              <a:lnSpc>
                <a:spcPct val="100000"/>
              </a:lnSpc>
              <a:buAutoNum type="arabicPeriod"/>
              <a:tabLst>
                <a:tab pos="530225" algn="l"/>
              </a:tabLst>
            </a:pPr>
            <a:r>
              <a:rPr lang="nl-BE" sz="3000" spc="-20" dirty="0" err="1" smtClean="0">
                <a:latin typeface="Calibri"/>
                <a:cs typeface="Calibri"/>
              </a:rPr>
              <a:t>Securing</a:t>
            </a:r>
            <a:r>
              <a:rPr lang="nl-BE" sz="3000" spc="-20" dirty="0" smtClean="0">
                <a:latin typeface="Calibri"/>
                <a:cs typeface="Calibri"/>
              </a:rPr>
              <a:t> </a:t>
            </a:r>
            <a:r>
              <a:rPr lang="nl-BE" sz="3000" spc="-20" dirty="0" err="1" smtClean="0">
                <a:latin typeface="Calibri"/>
                <a:cs typeface="Calibri"/>
              </a:rPr>
              <a:t>safety</a:t>
            </a:r>
            <a:endParaRPr lang="nl-BE" sz="3000" spc="-20" dirty="0" smtClean="0">
              <a:latin typeface="Calibri"/>
              <a:cs typeface="Calibri"/>
            </a:endParaRPr>
          </a:p>
          <a:p>
            <a:pPr marL="529590" indent="-516890">
              <a:lnSpc>
                <a:spcPct val="100000"/>
              </a:lnSpc>
              <a:buAutoNum type="arabicPeriod"/>
              <a:tabLst>
                <a:tab pos="530225" algn="l"/>
              </a:tabLst>
            </a:pPr>
            <a:r>
              <a:rPr lang="nl-BE" sz="3000" spc="-5" dirty="0" err="1" smtClean="0">
                <a:latin typeface="Calibri"/>
                <a:cs typeface="Calibri"/>
              </a:rPr>
              <a:t>And</a:t>
            </a:r>
            <a:r>
              <a:rPr lang="nl-BE" sz="3000" spc="-5" dirty="0" smtClean="0">
                <a:latin typeface="Calibri"/>
                <a:cs typeface="Calibri"/>
              </a:rPr>
              <a:t>/</a:t>
            </a:r>
            <a:r>
              <a:rPr sz="3000" spc="-5" dirty="0" smtClean="0">
                <a:latin typeface="Calibri"/>
                <a:cs typeface="Calibri"/>
              </a:rPr>
              <a:t>or</a:t>
            </a:r>
            <a:r>
              <a:rPr sz="3000" spc="75" dirty="0" smtClean="0">
                <a:latin typeface="Calibri"/>
                <a:cs typeface="Calibri"/>
              </a:rPr>
              <a:t> </a:t>
            </a:r>
            <a:r>
              <a:rPr sz="3000" spc="-10" dirty="0" smtClean="0">
                <a:latin typeface="Calibri"/>
                <a:cs typeface="Calibri"/>
              </a:rPr>
              <a:t>report</a:t>
            </a:r>
            <a:endParaRPr lang="nl-BE" sz="3000" spc="-10" dirty="0" smtClean="0">
              <a:latin typeface="Calibri"/>
              <a:cs typeface="Calibri"/>
            </a:endParaRPr>
          </a:p>
          <a:p>
            <a:pPr marL="529590" indent="-516890">
              <a:lnSpc>
                <a:spcPct val="100000"/>
              </a:lnSpc>
              <a:buAutoNum type="arabicPeriod"/>
              <a:tabLst>
                <a:tab pos="530225" algn="l"/>
              </a:tabLst>
            </a:pPr>
            <a:r>
              <a:rPr lang="nl-BE" sz="3000" spc="-10" dirty="0" smtClean="0">
                <a:latin typeface="Calibri"/>
                <a:cs typeface="Calibri"/>
              </a:rPr>
              <a:t>Active Follow-up</a:t>
            </a:r>
          </a:p>
          <a:p>
            <a:pPr marL="529590" indent="-516890">
              <a:lnSpc>
                <a:spcPct val="100000"/>
              </a:lnSpc>
              <a:buAutoNum type="arabicPeriod"/>
              <a:tabLst>
                <a:tab pos="530225" algn="l"/>
              </a:tabLst>
            </a:pPr>
            <a:r>
              <a:rPr lang="nl-BE" sz="3000" spc="-10" dirty="0" err="1" smtClean="0">
                <a:latin typeface="Calibri"/>
                <a:cs typeface="Calibri"/>
              </a:rPr>
              <a:t>Arrange</a:t>
            </a:r>
            <a:r>
              <a:rPr lang="nl-BE" sz="3000" spc="-10" dirty="0" smtClean="0">
                <a:latin typeface="Calibri"/>
                <a:cs typeface="Calibri"/>
              </a:rPr>
              <a:t> </a:t>
            </a:r>
            <a:r>
              <a:rPr lang="nl-BE" sz="3000" spc="-10" dirty="0" err="1" smtClean="0">
                <a:latin typeface="Calibri"/>
                <a:cs typeface="Calibri"/>
              </a:rPr>
              <a:t>protection</a:t>
            </a:r>
            <a:r>
              <a:rPr lang="nl-BE" sz="3000" spc="-10" dirty="0" smtClean="0">
                <a:latin typeface="Calibri"/>
                <a:cs typeface="Calibri"/>
              </a:rPr>
              <a:t> 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8414" y="1597725"/>
            <a:ext cx="3000130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ASK</a:t>
            </a:r>
            <a:endParaRPr sz="3000" dirty="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DISCUSS  </a:t>
            </a:r>
            <a:r>
              <a:rPr sz="3000" spc="-6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000" spc="-2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3000" spc="-22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endParaRPr sz="3000" dirty="0">
              <a:latin typeface="Calibri"/>
              <a:cs typeface="Calibri"/>
            </a:endParaRPr>
          </a:p>
          <a:p>
            <a:pPr marL="12700" marR="676910" algn="just">
              <a:lnSpc>
                <a:spcPct val="100000"/>
              </a:lnSpc>
            </a:pPr>
            <a:r>
              <a:rPr sz="3000" spc="-15" dirty="0" smtClean="0">
                <a:solidFill>
                  <a:srgbClr val="4F81BC"/>
                </a:solidFill>
                <a:latin typeface="Calibri"/>
                <a:cs typeface="Calibri"/>
              </a:rPr>
              <a:t>AGREE</a:t>
            </a:r>
            <a:r>
              <a:rPr lang="nl-BE" sz="3000" spc="-15" dirty="0" smtClean="0">
                <a:solidFill>
                  <a:srgbClr val="4F81BC"/>
                </a:solidFill>
                <a:latin typeface="Calibri"/>
                <a:cs typeface="Calibri"/>
              </a:rPr>
              <a:t>/ADVICE</a:t>
            </a:r>
            <a:r>
              <a:rPr sz="3000" spc="-15" dirty="0" smtClean="0">
                <a:solidFill>
                  <a:srgbClr val="4F81BC"/>
                </a:solidFill>
                <a:latin typeface="Calibri"/>
                <a:cs typeface="Calibri"/>
              </a:rPr>
              <a:t> 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ASS</a:t>
            </a:r>
            <a:r>
              <a:rPr sz="3000" spc="-3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SS  </a:t>
            </a:r>
            <a:endParaRPr lang="nl-BE" sz="3000" spc="-10" dirty="0" smtClean="0">
              <a:solidFill>
                <a:srgbClr val="4F81BC"/>
              </a:solidFill>
              <a:latin typeface="Calibri"/>
              <a:cs typeface="Calibri"/>
            </a:endParaRPr>
          </a:p>
          <a:p>
            <a:pPr marL="12700" marR="676910" algn="just">
              <a:lnSpc>
                <a:spcPct val="100000"/>
              </a:lnSpc>
            </a:pPr>
            <a:r>
              <a:rPr sz="3000" spc="-15" dirty="0" smtClean="0">
                <a:solidFill>
                  <a:srgbClr val="4F81BC"/>
                </a:solidFill>
                <a:latin typeface="Calibri"/>
                <a:cs typeface="Calibri"/>
              </a:rPr>
              <a:t>ASSIST</a:t>
            </a:r>
            <a:r>
              <a:rPr lang="nl-BE" sz="3000" spc="-15" dirty="0" smtClean="0">
                <a:solidFill>
                  <a:srgbClr val="4F81BC"/>
                </a:solidFill>
                <a:latin typeface="Calibri"/>
                <a:cs typeface="Calibri"/>
              </a:rPr>
              <a:t>: </a:t>
            </a:r>
            <a:r>
              <a:rPr lang="nl-BE" sz="3000" spc="-15" dirty="0" err="1" smtClean="0">
                <a:solidFill>
                  <a:srgbClr val="4F81BC"/>
                </a:solidFill>
                <a:latin typeface="Calibri"/>
                <a:cs typeface="Calibri"/>
              </a:rPr>
              <a:t>needs</a:t>
            </a:r>
            <a:r>
              <a:rPr lang="nl-BE" sz="3000" spc="-15" dirty="0" smtClean="0">
                <a:solidFill>
                  <a:srgbClr val="4F81BC"/>
                </a:solidFill>
                <a:latin typeface="Calibri"/>
                <a:cs typeface="Calibri"/>
              </a:rPr>
              <a:t>  &amp; </a:t>
            </a:r>
            <a:r>
              <a:rPr lang="nl-BE" sz="3000" spc="-15" dirty="0" err="1" smtClean="0">
                <a:solidFill>
                  <a:srgbClr val="4F81BC"/>
                </a:solidFill>
                <a:latin typeface="Calibri"/>
                <a:cs typeface="Calibri"/>
              </a:rPr>
              <a:t>safety</a:t>
            </a:r>
            <a:endParaRPr sz="3000" dirty="0">
              <a:latin typeface="Calibri"/>
              <a:cs typeface="Calibri"/>
            </a:endParaRPr>
          </a:p>
          <a:p>
            <a:pPr marL="12700" marR="63500" indent="342900">
              <a:lnSpc>
                <a:spcPct val="100000"/>
              </a:lnSpc>
            </a:pP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REPORT 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ASSURE</a:t>
            </a:r>
            <a:r>
              <a:rPr sz="3000" spc="-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5" dirty="0" smtClean="0">
                <a:solidFill>
                  <a:srgbClr val="4F81BC"/>
                </a:solidFill>
                <a:latin typeface="Calibri"/>
                <a:cs typeface="Calibri"/>
              </a:rPr>
              <a:t>FU</a:t>
            </a:r>
            <a:endParaRPr lang="nl-BE" sz="3000" spc="-15" dirty="0" smtClean="0">
              <a:solidFill>
                <a:srgbClr val="4F81BC"/>
              </a:solidFill>
              <a:latin typeface="Calibri"/>
              <a:cs typeface="Calibri"/>
            </a:endParaRPr>
          </a:p>
          <a:p>
            <a:pPr marL="12700" marR="63500" indent="342900">
              <a:lnSpc>
                <a:spcPct val="100000"/>
              </a:lnSpc>
            </a:pPr>
            <a:r>
              <a:rPr lang="nl-BE" sz="3000" spc="-15" dirty="0" smtClean="0">
                <a:solidFill>
                  <a:srgbClr val="4F81BC"/>
                </a:solidFill>
                <a:latin typeface="Calibri"/>
                <a:cs typeface="Calibri"/>
              </a:rPr>
              <a:t>&amp; SAFETY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275856" y="6289473"/>
            <a:ext cx="2895600" cy="56852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Adapted from the 'Dutch reporting code' </a:t>
            </a:r>
            <a:endParaRPr lang="nl-B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604" y="0"/>
            <a:ext cx="8640960" cy="1143000"/>
          </a:xfrm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chemeClr val="accent1"/>
                </a:solidFill>
              </a:rPr>
              <a:t>LEAVE SILLO THINKING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457400"/>
            <a:ext cx="8136904" cy="54006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b="1" dirty="0" smtClean="0"/>
              <a:t>Do </a:t>
            </a:r>
            <a:r>
              <a:rPr lang="nl-BE" b="1" dirty="0" err="1" smtClean="0"/>
              <a:t>not</a:t>
            </a:r>
            <a:r>
              <a:rPr lang="nl-BE" b="1" dirty="0" smtClean="0"/>
              <a:t> </a:t>
            </a:r>
            <a:r>
              <a:rPr lang="nl-BE" b="1" dirty="0" err="1" smtClean="0"/>
              <a:t>blame</a:t>
            </a:r>
            <a:r>
              <a:rPr lang="nl-BE" b="1" dirty="0" smtClean="0"/>
              <a:t> </a:t>
            </a:r>
            <a:r>
              <a:rPr lang="nl-BE" b="1" dirty="0" err="1" smtClean="0"/>
              <a:t>your</a:t>
            </a:r>
            <a:r>
              <a:rPr lang="nl-BE" b="1" dirty="0" smtClean="0"/>
              <a:t> </a:t>
            </a:r>
            <a:r>
              <a:rPr lang="nl-BE" b="1" dirty="0" err="1" smtClean="0"/>
              <a:t>possible</a:t>
            </a:r>
            <a:r>
              <a:rPr lang="nl-BE" b="1" dirty="0" smtClean="0"/>
              <a:t> partners, but </a:t>
            </a:r>
            <a:r>
              <a:rPr lang="nl-BE" b="1" dirty="0" err="1" smtClean="0"/>
              <a:t>engage</a:t>
            </a:r>
            <a:r>
              <a:rPr lang="nl-BE" b="1" dirty="0" smtClean="0"/>
              <a:t> in </a:t>
            </a:r>
            <a:r>
              <a:rPr lang="nl-BE" b="1" dirty="0" err="1" smtClean="0"/>
              <a:t>collaboration</a:t>
            </a:r>
            <a:r>
              <a:rPr lang="nl-BE" b="1" dirty="0" smtClean="0"/>
              <a:t> !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>
                <a:solidFill>
                  <a:schemeClr val="bg1"/>
                </a:solidFill>
              </a:rPr>
              <a:t>Be </a:t>
            </a:r>
            <a:r>
              <a:rPr lang="nl-BE" b="1" dirty="0" err="1">
                <a:solidFill>
                  <a:schemeClr val="bg1"/>
                </a:solidFill>
              </a:rPr>
              <a:t>aware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dirty="0">
                <a:solidFill>
                  <a:schemeClr val="bg1"/>
                </a:solidFill>
              </a:rPr>
              <a:t>of </a:t>
            </a:r>
            <a:r>
              <a:rPr lang="nl-BE" b="1" dirty="0">
                <a:solidFill>
                  <a:schemeClr val="bg1"/>
                </a:solidFill>
              </a:rPr>
              <a:t>different case mix </a:t>
            </a:r>
            <a:r>
              <a:rPr lang="nl-BE" b="1" dirty="0" err="1">
                <a:solidFill>
                  <a:schemeClr val="bg1"/>
                </a:solidFill>
              </a:rPr>
              <a:t>and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smtClean="0">
                <a:solidFill>
                  <a:schemeClr val="bg1"/>
                </a:solidFill>
              </a:rPr>
              <a:t>large </a:t>
            </a:r>
            <a:r>
              <a:rPr lang="nl-BE" b="1" dirty="0" err="1" smtClean="0">
                <a:solidFill>
                  <a:schemeClr val="bg1"/>
                </a:solidFill>
              </a:rPr>
              <a:t>grey</a:t>
            </a:r>
            <a:r>
              <a:rPr lang="nl-BE" b="1" dirty="0" smtClean="0">
                <a:solidFill>
                  <a:schemeClr val="bg1"/>
                </a:solidFill>
              </a:rPr>
              <a:t> zone</a:t>
            </a:r>
          </a:p>
          <a:p>
            <a:pPr marL="0" indent="0">
              <a:buNone/>
            </a:pPr>
            <a:r>
              <a:rPr lang="nl-BE" b="1" dirty="0" smtClean="0">
                <a:solidFill>
                  <a:schemeClr val="bg1"/>
                </a:solidFill>
              </a:rPr>
              <a:t>t 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>
                <a:solidFill>
                  <a:schemeClr val="bg1"/>
                </a:solidFill>
              </a:rPr>
              <a:t>Create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space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for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anonymous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advice</a:t>
            </a:r>
            <a:r>
              <a:rPr lang="nl-BE" dirty="0" smtClean="0">
                <a:solidFill>
                  <a:schemeClr val="bg1"/>
                </a:solidFill>
              </a:rPr>
              <a:t> 24h (?) &amp; urgent (?) 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>
                <a:solidFill>
                  <a:schemeClr val="bg1"/>
                </a:solidFill>
              </a:rPr>
              <a:t>Define</a:t>
            </a:r>
            <a:r>
              <a:rPr lang="nl-BE" dirty="0" smtClean="0">
                <a:solidFill>
                  <a:schemeClr val="bg1"/>
                </a:solidFill>
              </a:rPr>
              <a:t> a </a:t>
            </a:r>
            <a:r>
              <a:rPr lang="nl-BE" b="1" dirty="0" smtClean="0">
                <a:solidFill>
                  <a:schemeClr val="bg1"/>
                </a:solidFill>
              </a:rPr>
              <a:t>consensus </a:t>
            </a:r>
            <a:r>
              <a:rPr lang="nl-BE" b="1" dirty="0" err="1" smtClean="0">
                <a:solidFill>
                  <a:schemeClr val="bg1"/>
                </a:solidFill>
              </a:rPr>
              <a:t>based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and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feasible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pathway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casemanagement </a:t>
            </a:r>
            <a:r>
              <a:rPr lang="nl-BE" b="1" dirty="0" err="1" smtClean="0">
                <a:solidFill>
                  <a:schemeClr val="bg1"/>
                </a:solidFill>
              </a:rPr>
              <a:t>including</a:t>
            </a:r>
            <a:r>
              <a:rPr lang="nl-BE" b="1" dirty="0" smtClean="0">
                <a:solidFill>
                  <a:schemeClr val="bg1"/>
                </a:solidFill>
              </a:rPr>
              <a:t> Health Care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>
                <a:solidFill>
                  <a:schemeClr val="bg1"/>
                </a:solidFill>
              </a:rPr>
              <a:t>Promote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structural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embedding</a:t>
            </a:r>
            <a:r>
              <a:rPr lang="nl-BE" b="1" dirty="0">
                <a:solidFill>
                  <a:schemeClr val="bg1"/>
                </a:solidFill>
              </a:rPr>
              <a:t> of HC </a:t>
            </a:r>
            <a:r>
              <a:rPr lang="nl-BE" dirty="0">
                <a:solidFill>
                  <a:schemeClr val="bg1"/>
                </a:solidFill>
              </a:rPr>
              <a:t>in the </a:t>
            </a:r>
            <a:r>
              <a:rPr lang="nl-BE" dirty="0" err="1" smtClean="0">
                <a:solidFill>
                  <a:schemeClr val="bg1"/>
                </a:solidFill>
              </a:rPr>
              <a:t>process</a:t>
            </a:r>
            <a:r>
              <a:rPr lang="nl-BE" dirty="0" smtClean="0">
                <a:solidFill>
                  <a:schemeClr val="bg1"/>
                </a:solidFill>
              </a:rPr>
              <a:t> &amp; FJC </a:t>
            </a:r>
            <a:r>
              <a:rPr lang="nl-BE" b="1" dirty="0" smtClean="0">
                <a:solidFill>
                  <a:schemeClr val="bg1"/>
                </a:solidFill>
              </a:rPr>
              <a:t>(</a:t>
            </a:r>
            <a:r>
              <a:rPr lang="nl-BE" b="1" dirty="0" err="1" smtClean="0">
                <a:solidFill>
                  <a:schemeClr val="bg1"/>
                </a:solidFill>
              </a:rPr>
              <a:t>discuss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how</a:t>
            </a:r>
            <a:r>
              <a:rPr lang="nl-BE" b="1" dirty="0" smtClean="0">
                <a:solidFill>
                  <a:schemeClr val="bg1"/>
                </a:solidFill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>
                <a:solidFill>
                  <a:schemeClr val="bg1"/>
                </a:solidFill>
              </a:rPr>
              <a:t>Management</a:t>
            </a:r>
            <a:endParaRPr lang="nl-BE" b="1" dirty="0">
              <a:solidFill>
                <a:schemeClr val="bg1"/>
              </a:solidFill>
            </a:endParaRPr>
          </a:p>
          <a:p>
            <a:pPr lvl="1"/>
            <a:r>
              <a:rPr lang="nl-BE" dirty="0" smtClean="0">
                <a:solidFill>
                  <a:schemeClr val="bg1"/>
                </a:solidFill>
              </a:rPr>
              <a:t>Accessibility  </a:t>
            </a:r>
            <a:r>
              <a:rPr lang="nl-BE" dirty="0">
                <a:solidFill>
                  <a:schemeClr val="bg1"/>
                </a:solidFill>
              </a:rPr>
              <a:t>of </a:t>
            </a:r>
            <a:r>
              <a:rPr lang="nl-BE" dirty="0" smtClean="0">
                <a:solidFill>
                  <a:schemeClr val="bg1"/>
                </a:solidFill>
              </a:rPr>
              <a:t>services </a:t>
            </a:r>
            <a:r>
              <a:rPr lang="nl-BE" dirty="0" err="1" smtClean="0">
                <a:solidFill>
                  <a:schemeClr val="bg1"/>
                </a:solidFill>
              </a:rPr>
              <a:t>for</a:t>
            </a:r>
            <a:r>
              <a:rPr lang="nl-BE" dirty="0" smtClean="0">
                <a:solidFill>
                  <a:schemeClr val="bg1"/>
                </a:solidFill>
              </a:rPr>
              <a:t> HCP</a:t>
            </a:r>
            <a:endParaRPr lang="nl-BE" dirty="0">
              <a:solidFill>
                <a:schemeClr val="bg1"/>
              </a:solidFill>
            </a:endParaRPr>
          </a:p>
          <a:p>
            <a:pPr lvl="1"/>
            <a:r>
              <a:rPr lang="nl-BE" dirty="0" err="1" smtClean="0">
                <a:solidFill>
                  <a:schemeClr val="bg1"/>
                </a:solidFill>
              </a:rPr>
              <a:t>Tasks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distribution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agreement </a:t>
            </a:r>
            <a:r>
              <a:rPr lang="nl-BE" dirty="0" err="1" smtClean="0">
                <a:solidFill>
                  <a:schemeClr val="bg1"/>
                </a:solidFill>
              </a:rPr>
              <a:t>with</a:t>
            </a:r>
            <a:r>
              <a:rPr lang="nl-BE" dirty="0" smtClean="0">
                <a:solidFill>
                  <a:schemeClr val="bg1"/>
                </a:solidFill>
              </a:rPr>
              <a:t> sectors </a:t>
            </a:r>
            <a:r>
              <a:rPr lang="nl-BE" dirty="0" err="1" smtClean="0">
                <a:solidFill>
                  <a:schemeClr val="bg1"/>
                </a:solidFill>
              </a:rPr>
              <a:t>should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includ</a:t>
            </a:r>
            <a:r>
              <a:rPr lang="nl-BE" dirty="0" smtClean="0">
                <a:solidFill>
                  <a:schemeClr val="bg1"/>
                </a:solidFill>
              </a:rPr>
              <a:t> Health Care</a:t>
            </a:r>
            <a:endParaRPr lang="nl-BE" dirty="0">
              <a:solidFill>
                <a:schemeClr val="bg1"/>
              </a:solidFill>
            </a:endParaRPr>
          </a:p>
          <a:p>
            <a:pPr lvl="1"/>
            <a:r>
              <a:rPr lang="nl-BE" dirty="0" err="1" smtClean="0">
                <a:solidFill>
                  <a:schemeClr val="bg1"/>
                </a:solidFill>
              </a:rPr>
              <a:t>Created</a:t>
            </a:r>
            <a:r>
              <a:rPr lang="nl-BE" dirty="0" smtClean="0">
                <a:solidFill>
                  <a:schemeClr val="bg1"/>
                </a:solidFill>
              </a:rPr>
              <a:t> adequate information </a:t>
            </a:r>
            <a:r>
              <a:rPr lang="nl-BE" dirty="0" err="1" smtClean="0">
                <a:solidFill>
                  <a:schemeClr val="bg1"/>
                </a:solidFill>
              </a:rPr>
              <a:t>channel</a:t>
            </a:r>
            <a:r>
              <a:rPr lang="nl-BE" b="1" dirty="0" smtClean="0">
                <a:solidFill>
                  <a:schemeClr val="bg1"/>
                </a:solidFill>
              </a:rPr>
              <a:t> (</a:t>
            </a:r>
            <a:r>
              <a:rPr lang="nl-BE" b="1" dirty="0" err="1" smtClean="0">
                <a:solidFill>
                  <a:schemeClr val="bg1"/>
                </a:solidFill>
              </a:rPr>
              <a:t>what</a:t>
            </a:r>
            <a:r>
              <a:rPr lang="nl-BE" b="1" dirty="0" smtClean="0">
                <a:solidFill>
                  <a:schemeClr val="bg1"/>
                </a:solidFill>
              </a:rPr>
              <a:t> is </a:t>
            </a:r>
            <a:r>
              <a:rPr lang="nl-BE" b="1" dirty="0" err="1" smtClean="0">
                <a:solidFill>
                  <a:schemeClr val="bg1"/>
                </a:solidFill>
              </a:rPr>
              <a:t>that</a:t>
            </a:r>
            <a:r>
              <a:rPr lang="nl-BE" b="1" dirty="0" smtClean="0">
                <a:solidFill>
                  <a:schemeClr val="bg1"/>
                </a:solidFill>
              </a:rPr>
              <a:t> ?)</a:t>
            </a:r>
            <a:endParaRPr lang="nl-BE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dirty="0" err="1">
                <a:solidFill>
                  <a:schemeClr val="bg1"/>
                </a:solidFill>
              </a:rPr>
              <a:t>Agree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sharing</a:t>
            </a:r>
            <a:r>
              <a:rPr lang="nl-BE" dirty="0">
                <a:solidFill>
                  <a:schemeClr val="bg1"/>
                </a:solidFill>
              </a:rPr>
              <a:t> information in </a:t>
            </a:r>
            <a:r>
              <a:rPr lang="nl-BE" b="1" dirty="0" err="1">
                <a:solidFill>
                  <a:schemeClr val="bg1"/>
                </a:solidFill>
              </a:rPr>
              <a:t>both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directions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endParaRPr lang="nl-BE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>
                <a:solidFill>
                  <a:schemeClr val="bg1"/>
                </a:solidFill>
              </a:rPr>
              <a:t>Make </a:t>
            </a:r>
            <a:r>
              <a:rPr lang="nl-BE" b="1" dirty="0" err="1" smtClean="0">
                <a:solidFill>
                  <a:schemeClr val="bg1"/>
                </a:solidFill>
              </a:rPr>
              <a:t>clear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rules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for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confidentiality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ànd</a:t>
            </a:r>
            <a:r>
              <a:rPr lang="nl-BE" b="1" dirty="0" smtClean="0">
                <a:solidFill>
                  <a:schemeClr val="bg1"/>
                </a:solidFill>
              </a:rPr>
              <a:t> transfer </a:t>
            </a:r>
            <a:r>
              <a:rPr lang="nl-BE" dirty="0" smtClean="0">
                <a:solidFill>
                  <a:schemeClr val="bg1"/>
                </a:solidFill>
              </a:rPr>
              <a:t>of </a:t>
            </a:r>
            <a:r>
              <a:rPr lang="nl-BE" b="1" dirty="0" err="1" smtClean="0">
                <a:solidFill>
                  <a:schemeClr val="bg1"/>
                </a:solidFill>
              </a:rPr>
              <a:t>other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dirty="0" smtClean="0">
                <a:solidFill>
                  <a:schemeClr val="bg1"/>
                </a:solidFill>
              </a:rPr>
              <a:t>information </a:t>
            </a:r>
          </a:p>
          <a:p>
            <a:pPr marL="914400" lvl="1" indent="-514350"/>
            <a:r>
              <a:rPr lang="nl-BE" dirty="0" err="1" smtClean="0">
                <a:solidFill>
                  <a:schemeClr val="bg1"/>
                </a:solidFill>
              </a:rPr>
              <a:t>Attendance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after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referral</a:t>
            </a:r>
            <a:r>
              <a:rPr lang="nl-BE" dirty="0" smtClean="0">
                <a:solidFill>
                  <a:schemeClr val="bg1"/>
                </a:solidFill>
              </a:rPr>
              <a:t> / non </a:t>
            </a:r>
            <a:r>
              <a:rPr lang="nl-BE" dirty="0" err="1">
                <a:solidFill>
                  <a:schemeClr val="bg1"/>
                </a:solidFill>
              </a:rPr>
              <a:t>attendance</a:t>
            </a:r>
            <a:r>
              <a:rPr lang="nl-BE" dirty="0">
                <a:solidFill>
                  <a:schemeClr val="bg1"/>
                </a:solidFill>
              </a:rPr>
              <a:t> </a:t>
            </a:r>
            <a:endParaRPr lang="nl-BE" dirty="0" smtClean="0">
              <a:solidFill>
                <a:schemeClr val="bg1"/>
              </a:solidFill>
            </a:endParaRPr>
          </a:p>
          <a:p>
            <a:pPr marL="914400" lvl="1" indent="-514350"/>
            <a:r>
              <a:rPr lang="nl-BE" dirty="0" err="1" smtClean="0">
                <a:solidFill>
                  <a:schemeClr val="bg1"/>
                </a:solidFill>
              </a:rPr>
              <a:t>Involved</a:t>
            </a:r>
            <a:r>
              <a:rPr lang="nl-BE" dirty="0" smtClean="0">
                <a:solidFill>
                  <a:schemeClr val="bg1"/>
                </a:solidFill>
              </a:rPr>
              <a:t> services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further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referral</a:t>
            </a:r>
            <a:endParaRPr lang="nl-BE" dirty="0" smtClean="0">
              <a:solidFill>
                <a:schemeClr val="bg1"/>
              </a:solidFill>
            </a:endParaRPr>
          </a:p>
          <a:p>
            <a:pPr marL="914400" lvl="1" indent="-514350"/>
            <a:r>
              <a:rPr lang="nl-BE" dirty="0" smtClean="0">
                <a:solidFill>
                  <a:schemeClr val="bg1"/>
                </a:solidFill>
              </a:rPr>
              <a:t>Information </a:t>
            </a:r>
            <a:r>
              <a:rPr lang="nl-BE" dirty="0" err="1" smtClean="0">
                <a:solidFill>
                  <a:schemeClr val="bg1"/>
                </a:solidFill>
              </a:rPr>
              <a:t>essential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for</a:t>
            </a:r>
            <a:r>
              <a:rPr lang="nl-BE" dirty="0" smtClean="0">
                <a:solidFill>
                  <a:schemeClr val="bg1"/>
                </a:solidFill>
              </a:rPr>
              <a:t> care</a:t>
            </a:r>
          </a:p>
          <a:p>
            <a:pPr marL="914400" lvl="1" indent="-514350"/>
            <a:r>
              <a:rPr lang="nl-BE" dirty="0" err="1" smtClean="0">
                <a:solidFill>
                  <a:schemeClr val="bg1"/>
                </a:solidFill>
              </a:rPr>
              <a:t>Not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only</a:t>
            </a:r>
            <a:r>
              <a:rPr lang="nl-BE" dirty="0" smtClean="0">
                <a:solidFill>
                  <a:schemeClr val="bg1"/>
                </a:solidFill>
              </a:rPr>
              <a:t> intake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release </a:t>
            </a:r>
            <a:r>
              <a:rPr lang="nl-BE" dirty="0" err="1" smtClean="0">
                <a:solidFill>
                  <a:schemeClr val="bg1"/>
                </a:solidFill>
              </a:rPr>
              <a:t>notes</a:t>
            </a:r>
            <a:endParaRPr lang="nl-BE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b="1" dirty="0" smtClean="0">
                <a:solidFill>
                  <a:schemeClr val="bg1"/>
                </a:solidFill>
              </a:rPr>
              <a:t>Document </a:t>
            </a:r>
            <a:r>
              <a:rPr lang="nl-BE" dirty="0" smtClean="0">
                <a:solidFill>
                  <a:schemeClr val="bg1"/>
                </a:solidFill>
              </a:rPr>
              <a:t>short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long term </a:t>
            </a:r>
            <a:r>
              <a:rPr lang="nl-BE" dirty="0" err="1" smtClean="0">
                <a:solidFill>
                  <a:schemeClr val="bg1"/>
                </a:solidFill>
              </a:rPr>
              <a:t>protective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effects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and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outcome</a:t>
            </a:r>
            <a:endParaRPr lang="nl-BE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56184" cy="115212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914">
            <a:off x="2212208" y="1966485"/>
            <a:ext cx="6228036" cy="486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56" y="4140977"/>
            <a:ext cx="1080444" cy="57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45098"/>
            <a:ext cx="1202528" cy="127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1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2111" y="964691"/>
            <a:ext cx="5760720" cy="5546090"/>
          </a:xfrm>
          <a:custGeom>
            <a:avLst/>
            <a:gdLst/>
            <a:ahLst/>
            <a:cxnLst/>
            <a:rect l="l" t="t" r="r" b="b"/>
            <a:pathLst>
              <a:path w="5760720" h="5546090">
                <a:moveTo>
                  <a:pt x="0" y="5545836"/>
                </a:moveTo>
                <a:lnTo>
                  <a:pt x="2880360" y="0"/>
                </a:lnTo>
                <a:lnTo>
                  <a:pt x="5760720" y="5545836"/>
                </a:lnTo>
                <a:lnTo>
                  <a:pt x="0" y="5545836"/>
                </a:lnTo>
                <a:close/>
              </a:path>
            </a:pathLst>
          </a:custGeom>
          <a:ln w="27431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7115" y="4366259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432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6108" y="2135123"/>
            <a:ext cx="1160780" cy="0"/>
          </a:xfrm>
          <a:custGeom>
            <a:avLst/>
            <a:gdLst/>
            <a:ahLst/>
            <a:cxnLst/>
            <a:rect l="l" t="t" r="r" b="b"/>
            <a:pathLst>
              <a:path w="1160779">
                <a:moveTo>
                  <a:pt x="0" y="0"/>
                </a:moveTo>
                <a:lnTo>
                  <a:pt x="1160271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982980"/>
            <a:ext cx="2880360" cy="5527675"/>
          </a:xfrm>
          <a:custGeom>
            <a:avLst/>
            <a:gdLst/>
            <a:ahLst/>
            <a:cxnLst/>
            <a:rect l="l" t="t" r="r" b="b"/>
            <a:pathLst>
              <a:path w="2880359" h="5527675">
                <a:moveTo>
                  <a:pt x="1440180" y="0"/>
                </a:moveTo>
                <a:lnTo>
                  <a:pt x="0" y="5527548"/>
                </a:lnTo>
                <a:lnTo>
                  <a:pt x="2880359" y="5527548"/>
                </a:lnTo>
                <a:lnTo>
                  <a:pt x="1440180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5152" y="982980"/>
            <a:ext cx="2880360" cy="5527675"/>
          </a:xfrm>
          <a:custGeom>
            <a:avLst/>
            <a:gdLst/>
            <a:ahLst/>
            <a:cxnLst/>
            <a:rect l="l" t="t" r="r" b="b"/>
            <a:pathLst>
              <a:path w="2880359" h="5527675">
                <a:moveTo>
                  <a:pt x="0" y="5527548"/>
                </a:moveTo>
                <a:lnTo>
                  <a:pt x="1440180" y="0"/>
                </a:lnTo>
                <a:lnTo>
                  <a:pt x="2880359" y="5527548"/>
                </a:lnTo>
                <a:lnTo>
                  <a:pt x="0" y="5527548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138" y="871775"/>
            <a:ext cx="6985961" cy="3520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</a:pPr>
            <a:r>
              <a:rPr lang="nl-BE" sz="2400" spc="-20" dirty="0" smtClean="0">
                <a:latin typeface="Calibri"/>
                <a:cs typeface="Calibri"/>
              </a:rPr>
              <a:t>		</a:t>
            </a:r>
            <a:r>
              <a:rPr sz="2400" spc="-20" dirty="0" smtClean="0">
                <a:latin typeface="Calibri"/>
                <a:cs typeface="Calibri"/>
              </a:rPr>
              <a:t>TOP </a:t>
            </a:r>
            <a:r>
              <a:rPr sz="2400" spc="-5" dirty="0">
                <a:latin typeface="Calibri"/>
                <a:cs typeface="Calibri"/>
              </a:rPr>
              <a:t>OF ICEBERG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LAW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lang="nl-BE" sz="2400" spc="-5" dirty="0" smtClean="0">
                <a:latin typeface="Calibri"/>
                <a:cs typeface="Calibri"/>
              </a:rPr>
              <a:t>		</a:t>
            </a:r>
            <a:r>
              <a:rPr sz="2400" spc="-5" dirty="0" smtClean="0">
                <a:latin typeface="Calibri"/>
                <a:cs typeface="Calibri"/>
              </a:rPr>
              <a:t>ENFORCEMENT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 marR="3637279">
              <a:lnSpc>
                <a:spcPct val="110100"/>
              </a:lnSpc>
            </a:pPr>
            <a:r>
              <a:rPr lang="nl-BE" sz="2400" dirty="0" smtClean="0">
                <a:latin typeface="Calibri"/>
                <a:cs typeface="Calibri"/>
              </a:rPr>
              <a:t>	</a:t>
            </a:r>
          </a:p>
          <a:p>
            <a:pPr marL="12700" marR="3637279">
              <a:lnSpc>
                <a:spcPct val="110100"/>
              </a:lnSpc>
            </a:pPr>
            <a:r>
              <a:rPr lang="nl-BE" sz="2400" dirty="0">
                <a:latin typeface="Calibri"/>
                <a:cs typeface="Calibri"/>
              </a:rPr>
              <a:t>	</a:t>
            </a:r>
            <a:r>
              <a:rPr sz="2400" dirty="0" smtClean="0">
                <a:latin typeface="Calibri"/>
                <a:cs typeface="Calibri"/>
              </a:rPr>
              <a:t>MIDDLE </a:t>
            </a:r>
            <a:r>
              <a:rPr sz="2400" dirty="0">
                <a:latin typeface="Calibri"/>
                <a:cs typeface="Calibri"/>
              </a:rPr>
              <a:t>:  </a:t>
            </a:r>
            <a:r>
              <a:rPr lang="nl-BE" sz="2400" dirty="0" smtClean="0">
                <a:latin typeface="Calibri"/>
                <a:cs typeface="Calibri"/>
              </a:rPr>
              <a:t>	</a:t>
            </a:r>
            <a:r>
              <a:rPr sz="2400" spc="5" dirty="0" smtClean="0">
                <a:latin typeface="Calibri"/>
                <a:cs typeface="Calibri"/>
              </a:rPr>
              <a:t>SPECIAL</a:t>
            </a:r>
            <a:r>
              <a:rPr lang="nl-BE" sz="2400" spc="5" dirty="0" smtClean="0">
                <a:latin typeface="Calibri"/>
                <a:cs typeface="Calibri"/>
              </a:rPr>
              <a:t>ISED </a:t>
            </a:r>
            <a:r>
              <a:rPr sz="2400" spc="5" dirty="0" smtClean="0">
                <a:latin typeface="Calibri"/>
                <a:cs typeface="Calibri"/>
              </a:rPr>
              <a:t>CARE</a:t>
            </a:r>
            <a:endParaRPr lang="nl-BE" sz="2400" spc="5" dirty="0" smtClean="0">
              <a:latin typeface="Calibri"/>
              <a:cs typeface="Calibri"/>
            </a:endParaRPr>
          </a:p>
          <a:p>
            <a:pPr marL="12700" marR="3637279">
              <a:lnSpc>
                <a:spcPct val="110100"/>
              </a:lnSpc>
            </a:pPr>
            <a:r>
              <a:rPr lang="nl-BE" sz="2400" spc="5" dirty="0" smtClean="0">
                <a:latin typeface="Calibri"/>
                <a:cs typeface="Calibri"/>
              </a:rPr>
              <a:t>	MENTAL CARE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</a:pPr>
            <a:r>
              <a:rPr lang="nl-BE" sz="2400" spc="-10" dirty="0" smtClean="0">
                <a:latin typeface="Calibri"/>
                <a:cs typeface="Calibri"/>
              </a:rPr>
              <a:t>	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711" y="4720732"/>
            <a:ext cx="2199640" cy="149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100"/>
              </a:lnSpc>
            </a:pPr>
            <a:r>
              <a:rPr sz="2400" spc="-20" dirty="0">
                <a:latin typeface="Calibri"/>
                <a:cs typeface="Calibri"/>
              </a:rPr>
              <a:t>BOTTOM </a:t>
            </a:r>
            <a:r>
              <a:rPr sz="2400" dirty="0">
                <a:latin typeface="Calibri"/>
                <a:cs typeface="Calibri"/>
              </a:rPr>
              <a:t>:  </a:t>
            </a:r>
            <a:r>
              <a:rPr sz="2400" spc="-5" dirty="0">
                <a:latin typeface="Calibri"/>
                <a:cs typeface="Calibri"/>
              </a:rPr>
              <a:t>PRIMARY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  <a:p>
            <a:pPr marL="12700" marR="290830">
              <a:lnSpc>
                <a:spcPts val="2590"/>
              </a:lnSpc>
              <a:spcBef>
                <a:spcPts val="40"/>
              </a:spcBef>
            </a:pPr>
            <a:r>
              <a:rPr sz="2400" spc="5" dirty="0">
                <a:latin typeface="Calibri"/>
                <a:cs typeface="Calibri"/>
              </a:rPr>
              <a:t>CARE &amp;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SOCIAL  </a:t>
            </a:r>
            <a:r>
              <a:rPr sz="2400" spc="-15" dirty="0">
                <a:latin typeface="Calibri"/>
                <a:cs typeface="Calibri"/>
              </a:rPr>
              <a:t>WELFARE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321308" y="692696"/>
            <a:ext cx="8229600" cy="914886"/>
          </a:xfrm>
        </p:spPr>
        <p:txBody>
          <a:bodyPr>
            <a:normAutofit fontScale="90000"/>
          </a:bodyPr>
          <a:lstStyle/>
          <a:p>
            <a:r>
              <a:rPr lang="nl-BE" sz="2700" b="1" dirty="0" smtClean="0">
                <a:solidFill>
                  <a:schemeClr val="accent1"/>
                </a:solidFill>
              </a:rPr>
              <a:t>2. Be </a:t>
            </a:r>
            <a:r>
              <a:rPr lang="nl-BE" sz="2700" b="1" dirty="0" err="1">
                <a:solidFill>
                  <a:schemeClr val="accent1"/>
                </a:solidFill>
              </a:rPr>
              <a:t>aware</a:t>
            </a:r>
            <a:r>
              <a:rPr lang="nl-BE" sz="2700" b="1" dirty="0">
                <a:solidFill>
                  <a:schemeClr val="accent1"/>
                </a:solidFill>
              </a:rPr>
              <a:t> </a:t>
            </a:r>
            <a:r>
              <a:rPr lang="nl-BE" sz="2700" dirty="0">
                <a:solidFill>
                  <a:schemeClr val="accent1"/>
                </a:solidFill>
              </a:rPr>
              <a:t>of </a:t>
            </a:r>
            <a:r>
              <a:rPr lang="nl-BE" sz="2700" b="1" dirty="0">
                <a:solidFill>
                  <a:schemeClr val="accent1"/>
                </a:solidFill>
              </a:rPr>
              <a:t>different case mix </a:t>
            </a:r>
            <a:r>
              <a:rPr lang="nl-BE" sz="2700" b="1" dirty="0" err="1">
                <a:solidFill>
                  <a:schemeClr val="accent1"/>
                </a:solidFill>
              </a:rPr>
              <a:t>and</a:t>
            </a:r>
            <a:r>
              <a:rPr lang="nl-BE" sz="2700" b="1" dirty="0">
                <a:solidFill>
                  <a:schemeClr val="accent1"/>
                </a:solidFill>
              </a:rPr>
              <a:t> large </a:t>
            </a:r>
            <a:r>
              <a:rPr lang="nl-BE" sz="2700" b="1" dirty="0" err="1">
                <a:solidFill>
                  <a:schemeClr val="accent1"/>
                </a:solidFill>
              </a:rPr>
              <a:t>grey</a:t>
            </a:r>
            <a:r>
              <a:rPr lang="nl-BE" sz="2700" b="1" dirty="0">
                <a:solidFill>
                  <a:schemeClr val="accent1"/>
                </a:solidFill>
              </a:rPr>
              <a:t> zone</a:t>
            </a:r>
            <a:r>
              <a:rPr lang="nl-BE" sz="2700" b="1" dirty="0"/>
              <a:t/>
            </a:r>
            <a:br>
              <a:rPr lang="nl-BE" sz="2700" b="1" dirty="0"/>
            </a:br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5618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622</Words>
  <Application>Microsoft Macintosh PowerPoint</Application>
  <PresentationFormat>Diavoorstelling (4:3)</PresentationFormat>
  <Paragraphs>156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Calibri</vt:lpstr>
      <vt:lpstr>Times New Roman</vt:lpstr>
      <vt:lpstr>Arial</vt:lpstr>
      <vt:lpstr>Kantoorthema</vt:lpstr>
      <vt:lpstr> 10 opportunities to engage health care  Leo Pas, MD</vt:lpstr>
      <vt:lpstr>PowerPoint-presentatie</vt:lpstr>
      <vt:lpstr> Health Care: pay more attention to context &amp; vulnerability Donot focus on one medical issue!</vt:lpstr>
      <vt:lpstr>Ten suggestions to  health care</vt:lpstr>
      <vt:lpstr>Health care capacity building</vt:lpstr>
      <vt:lpstr>PowerPoint-presentatie</vt:lpstr>
      <vt:lpstr>Stepped care multi sector communication principles</vt:lpstr>
      <vt:lpstr>LEAVE SILLO THINKING</vt:lpstr>
      <vt:lpstr>2. Be aware of different case mix and large grey zone  </vt:lpstr>
      <vt:lpstr>Structure communication</vt:lpstr>
      <vt:lpstr>Deal with barriers</vt:lpstr>
      <vt:lpstr>Conclusion:  10 opportunities</vt:lpstr>
      <vt:lpstr>PowerPoint-presentatie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 and assessment</dc:title>
  <dc:creator>Travel</dc:creator>
  <cp:lastModifiedBy>Microsoft Office-gebruiker</cp:lastModifiedBy>
  <cp:revision>160</cp:revision>
  <dcterms:created xsi:type="dcterms:W3CDTF">2017-11-12T16:33:54Z</dcterms:created>
  <dcterms:modified xsi:type="dcterms:W3CDTF">2018-01-20T16:35:28Z</dcterms:modified>
</cp:coreProperties>
</file>