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handoutMasterIdLst>
    <p:handoutMasterId r:id="rId22"/>
  </p:handoutMasterIdLst>
  <p:sldIdLst>
    <p:sldId id="256" r:id="rId4"/>
    <p:sldId id="455" r:id="rId5"/>
    <p:sldId id="467" r:id="rId6"/>
    <p:sldId id="470" r:id="rId7"/>
    <p:sldId id="471" r:id="rId8"/>
    <p:sldId id="472" r:id="rId9"/>
    <p:sldId id="473" r:id="rId10"/>
    <p:sldId id="474" r:id="rId11"/>
    <p:sldId id="466" r:id="rId12"/>
    <p:sldId id="424" r:id="rId13"/>
    <p:sldId id="460" r:id="rId14"/>
    <p:sldId id="465" r:id="rId15"/>
    <p:sldId id="475" r:id="rId16"/>
    <p:sldId id="476" r:id="rId17"/>
    <p:sldId id="478" r:id="rId18"/>
    <p:sldId id="479" r:id="rId19"/>
    <p:sldId id="480" r:id="rId20"/>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charset="0"/>
        <a:ea typeface="+mn-ea"/>
        <a:cs typeface="+mn-cs"/>
      </a:defRPr>
    </a:lvl1pPr>
    <a:lvl2pPr marL="457200" algn="l" rtl="0" fontAlgn="base">
      <a:spcBef>
        <a:spcPct val="0"/>
      </a:spcBef>
      <a:spcAft>
        <a:spcPct val="0"/>
      </a:spcAft>
      <a:defRPr sz="1200" kern="1200">
        <a:solidFill>
          <a:srgbClr val="0F5494"/>
        </a:solidFill>
        <a:latin typeface="Verdana" charset="0"/>
        <a:ea typeface="+mn-ea"/>
        <a:cs typeface="+mn-cs"/>
      </a:defRPr>
    </a:lvl2pPr>
    <a:lvl3pPr marL="914400" algn="l" rtl="0" fontAlgn="base">
      <a:spcBef>
        <a:spcPct val="0"/>
      </a:spcBef>
      <a:spcAft>
        <a:spcPct val="0"/>
      </a:spcAft>
      <a:defRPr sz="1200" kern="1200">
        <a:solidFill>
          <a:srgbClr val="0F5494"/>
        </a:solidFill>
        <a:latin typeface="Verdana" charset="0"/>
        <a:ea typeface="+mn-ea"/>
        <a:cs typeface="+mn-cs"/>
      </a:defRPr>
    </a:lvl3pPr>
    <a:lvl4pPr marL="1371600" algn="l" rtl="0" fontAlgn="base">
      <a:spcBef>
        <a:spcPct val="0"/>
      </a:spcBef>
      <a:spcAft>
        <a:spcPct val="0"/>
      </a:spcAft>
      <a:defRPr sz="1200" kern="1200">
        <a:solidFill>
          <a:srgbClr val="0F5494"/>
        </a:solidFill>
        <a:latin typeface="Verdana" charset="0"/>
        <a:ea typeface="+mn-ea"/>
        <a:cs typeface="+mn-cs"/>
      </a:defRPr>
    </a:lvl4pPr>
    <a:lvl5pPr marL="1828800" algn="l" rtl="0" fontAlgn="base">
      <a:spcBef>
        <a:spcPct val="0"/>
      </a:spcBef>
      <a:spcAft>
        <a:spcPct val="0"/>
      </a:spcAft>
      <a:defRPr sz="1200" kern="1200">
        <a:solidFill>
          <a:srgbClr val="0F5494"/>
        </a:solidFill>
        <a:latin typeface="Verdana" charset="0"/>
        <a:ea typeface="+mn-ea"/>
        <a:cs typeface="+mn-cs"/>
      </a:defRPr>
    </a:lvl5pPr>
    <a:lvl6pPr marL="2286000" algn="l" defTabSz="914400" rtl="0" eaLnBrk="1" latinLnBrk="0" hangingPunct="1">
      <a:defRPr sz="1200" kern="1200">
        <a:solidFill>
          <a:srgbClr val="0F5494"/>
        </a:solidFill>
        <a:latin typeface="Verdana" charset="0"/>
        <a:ea typeface="+mn-ea"/>
        <a:cs typeface="+mn-cs"/>
      </a:defRPr>
    </a:lvl6pPr>
    <a:lvl7pPr marL="2743200" algn="l" defTabSz="914400" rtl="0" eaLnBrk="1" latinLnBrk="0" hangingPunct="1">
      <a:defRPr sz="1200" kern="1200">
        <a:solidFill>
          <a:srgbClr val="0F5494"/>
        </a:solidFill>
        <a:latin typeface="Verdana" charset="0"/>
        <a:ea typeface="+mn-ea"/>
        <a:cs typeface="+mn-cs"/>
      </a:defRPr>
    </a:lvl7pPr>
    <a:lvl8pPr marL="3200400" algn="l" defTabSz="914400" rtl="0" eaLnBrk="1" latinLnBrk="0" hangingPunct="1">
      <a:defRPr sz="1200" kern="1200">
        <a:solidFill>
          <a:srgbClr val="0F5494"/>
        </a:solidFill>
        <a:latin typeface="Verdana" charset="0"/>
        <a:ea typeface="+mn-ea"/>
        <a:cs typeface="+mn-cs"/>
      </a:defRPr>
    </a:lvl8pPr>
    <a:lvl9pPr marL="3657600" algn="l" defTabSz="914400" rtl="0" eaLnBrk="1" latinLnBrk="0" hangingPunct="1">
      <a:defRPr sz="1200" kern="1200">
        <a:solidFill>
          <a:srgbClr val="0F5494"/>
        </a:solidFill>
        <a:latin typeface="Verdan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a:srgbClr val="0F5494"/>
    <a:srgbClr val="BDDEFF"/>
    <a:srgbClr val="FB3C2D"/>
    <a:srgbClr val="2D5EC1"/>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2500" autoAdjust="0"/>
  </p:normalViewPr>
  <p:slideViewPr>
    <p:cSldViewPr>
      <p:cViewPr>
        <p:scale>
          <a:sx n="107" d="100"/>
          <a:sy n="107" d="100"/>
        </p:scale>
        <p:origin x="1760" y="-10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FC8AB2BC-63A9-4EAC-810B-B0BBCB051D7E}">
      <dgm:prSet phldrT="[Text]" custT="1"/>
      <dgm:spPr>
        <a:solidFill>
          <a:schemeClr val="accent2"/>
        </a:solidFill>
      </dgm:spPr>
      <dgm:t>
        <a:bodyPr/>
        <a:lstStyle/>
        <a:p>
          <a:r>
            <a:rPr lang="en-US" sz="1600" b="1" dirty="0" smtClean="0"/>
            <a:t>LEGISLATION &amp; POLICIES</a:t>
          </a:r>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37A5405C-88D6-43D6-B6EB-6C30BCBC2B22}">
      <dgm:prSet phldrT="[Text]" custT="1"/>
      <dgm:spPr>
        <a:solidFill>
          <a:schemeClr val="accent2"/>
        </a:solidFill>
      </dgm:spPr>
      <dgm:t>
        <a:bodyPr/>
        <a:lstStyle/>
        <a:p>
          <a:r>
            <a:rPr lang="nb-NO" sz="1600" dirty="0" err="1" smtClean="0"/>
            <a:t>Trafficking</a:t>
          </a:r>
          <a:endParaRPr lang="nb-NO" sz="1600" dirty="0"/>
        </a:p>
      </dgm:t>
    </dgm:pt>
    <dgm:pt modelId="{6B08E71C-29F5-42D8-82EF-AB03E5D3A34F}" type="parTrans" cxnId="{DE5E58F5-F9A2-4BD3-A71D-984A48991AE5}">
      <dgm:prSet/>
      <dgm:spPr/>
      <dgm:t>
        <a:bodyPr/>
        <a:lstStyle/>
        <a:p>
          <a:endParaRPr lang="en-GB" sz="1600"/>
        </a:p>
      </dgm:t>
    </dgm:pt>
    <dgm:pt modelId="{F22A5F1E-D335-4D0C-A027-8C9E41BA4406}" type="sibTrans" cxnId="{DE5E58F5-F9A2-4BD3-A71D-984A48991AE5}">
      <dgm:prSet/>
      <dgm:spPr/>
      <dgm:t>
        <a:bodyPr/>
        <a:lstStyle/>
        <a:p>
          <a:endParaRPr lang="en-GB" sz="1600"/>
        </a:p>
      </dgm:t>
    </dgm:pt>
    <dgm:pt modelId="{2A0D9A38-7E12-449B-81B9-DD78CCB08902}">
      <dgm:prSet phldrT="[Text]" custT="1"/>
      <dgm:spPr>
        <a:solidFill>
          <a:schemeClr val="accent2"/>
        </a:solidFill>
      </dgm:spPr>
      <dgm:t>
        <a:bodyPr/>
        <a:lstStyle/>
        <a:p>
          <a:r>
            <a:rPr lang="nb-NO" sz="1600" smtClean="0"/>
            <a:t>Child abuse</a:t>
          </a:r>
          <a:endParaRPr lang="nb-NO" sz="1600" dirty="0"/>
        </a:p>
      </dgm:t>
    </dgm:pt>
    <dgm:pt modelId="{4986A442-68F4-433A-8CDD-72C2C540FF45}" type="parTrans" cxnId="{3DA90907-7E7D-492E-A6D4-9D88ABE41D2F}">
      <dgm:prSet/>
      <dgm:spPr/>
      <dgm:t>
        <a:bodyPr/>
        <a:lstStyle/>
        <a:p>
          <a:endParaRPr lang="en-GB" sz="1600"/>
        </a:p>
      </dgm:t>
    </dgm:pt>
    <dgm:pt modelId="{E8737836-BA68-4748-9E62-3A7BEDDF0D24}" type="sibTrans" cxnId="{3DA90907-7E7D-492E-A6D4-9D88ABE41D2F}">
      <dgm:prSet/>
      <dgm:spPr/>
      <dgm:t>
        <a:bodyPr/>
        <a:lstStyle/>
        <a:p>
          <a:endParaRPr lang="en-GB" sz="1600"/>
        </a:p>
      </dgm:t>
    </dgm:pt>
    <dgm:pt modelId="{14F56CD3-689D-4046-8524-39854B3A5307}">
      <dgm:prSet phldrT="[Text]" custT="1"/>
      <dgm:spPr>
        <a:solidFill>
          <a:schemeClr val="accent2"/>
        </a:solidFill>
      </dgm:spPr>
      <dgm:t>
        <a:bodyPr/>
        <a:lstStyle/>
        <a:p>
          <a:r>
            <a:rPr lang="nb-NO" sz="1600" dirty="0" smtClean="0"/>
            <a:t>European </a:t>
          </a:r>
          <a:r>
            <a:rPr lang="nb-NO" sz="1600" dirty="0" err="1" smtClean="0"/>
            <a:t>Protection</a:t>
          </a:r>
          <a:r>
            <a:rPr lang="nb-NO" sz="1600" dirty="0" smtClean="0"/>
            <a:t> </a:t>
          </a:r>
          <a:r>
            <a:rPr lang="nb-NO" sz="1600" dirty="0" err="1" smtClean="0"/>
            <a:t>Orders</a:t>
          </a:r>
          <a:endParaRPr lang="nb-NO" sz="1600" dirty="0"/>
        </a:p>
      </dgm:t>
    </dgm:pt>
    <dgm:pt modelId="{8DF11356-9C2D-4F60-9696-0F6CF66C88D5}" type="parTrans" cxnId="{8FD7E2A8-F2FD-4F4E-B3D5-0976E8426826}">
      <dgm:prSet/>
      <dgm:spPr/>
      <dgm:t>
        <a:bodyPr/>
        <a:lstStyle/>
        <a:p>
          <a:endParaRPr lang="en-GB" sz="1600"/>
        </a:p>
      </dgm:t>
    </dgm:pt>
    <dgm:pt modelId="{16D97781-3AA0-4B40-97F6-325AA6911258}" type="sibTrans" cxnId="{8FD7E2A8-F2FD-4F4E-B3D5-0976E8426826}">
      <dgm:prSet/>
      <dgm:spPr/>
      <dgm:t>
        <a:bodyPr/>
        <a:lstStyle/>
        <a:p>
          <a:endParaRPr lang="en-GB" sz="1600"/>
        </a:p>
      </dgm:t>
    </dgm:pt>
    <dgm:pt modelId="{748C2650-2C95-43B7-AFD8-9D02DAB34F12}">
      <dgm:prSet phldrT="[Text]" custT="1"/>
      <dgm:spPr>
        <a:solidFill>
          <a:schemeClr val="accent2"/>
        </a:solidFill>
      </dgm:spPr>
      <dgm:t>
        <a:bodyPr/>
        <a:lstStyle/>
        <a:p>
          <a:r>
            <a:rPr lang="nb-NO" sz="1600" dirty="0" err="1" smtClean="0"/>
            <a:t>Sexual</a:t>
          </a:r>
          <a:r>
            <a:rPr lang="nb-NO" sz="1600" dirty="0" smtClean="0"/>
            <a:t> </a:t>
          </a:r>
          <a:r>
            <a:rPr lang="nb-NO" sz="1600" dirty="0" err="1" smtClean="0"/>
            <a:t>harassment</a:t>
          </a:r>
          <a:endParaRPr lang="nb-NO" sz="1600" dirty="0"/>
        </a:p>
      </dgm:t>
    </dgm:pt>
    <dgm:pt modelId="{730687F6-9A02-4BD5-9FB2-4781AEFF5A73}" type="parTrans" cxnId="{6CEA7273-B0B6-486F-81F0-68E907938698}">
      <dgm:prSet/>
      <dgm:spPr/>
      <dgm:t>
        <a:bodyPr/>
        <a:lstStyle/>
        <a:p>
          <a:endParaRPr lang="en-GB"/>
        </a:p>
      </dgm:t>
    </dgm:pt>
    <dgm:pt modelId="{491222E0-BF1F-487D-B520-35F77DA47D5B}" type="sibTrans" cxnId="{6CEA7273-B0B6-486F-81F0-68E907938698}">
      <dgm:prSet/>
      <dgm:spPr/>
      <dgm:t>
        <a:bodyPr/>
        <a:lstStyle/>
        <a:p>
          <a:endParaRPr lang="en-GB"/>
        </a:p>
      </dgm:t>
    </dgm:pt>
    <dgm:pt modelId="{E9BC7363-A39D-4336-A235-18EA70B97466}">
      <dgm:prSet phldrT="[Text]" custT="1"/>
      <dgm:spPr>
        <a:solidFill>
          <a:schemeClr val="accent2"/>
        </a:solidFill>
      </dgm:spPr>
      <dgm:t>
        <a:bodyPr/>
        <a:lstStyle/>
        <a:p>
          <a:r>
            <a:rPr lang="en-US" sz="1600" dirty="0" smtClean="0"/>
            <a:t>Minimum rights for victims</a:t>
          </a:r>
          <a:endParaRPr lang="nb-NO" sz="1600" dirty="0"/>
        </a:p>
      </dgm:t>
    </dgm:pt>
    <dgm:pt modelId="{10769127-E1CF-470E-B3CA-64DCB4051F10}" type="sibTrans" cxnId="{AEC7EE91-1AE0-4772-8F2E-CE8FD53AC3D3}">
      <dgm:prSet/>
      <dgm:spPr/>
      <dgm:t>
        <a:bodyPr/>
        <a:lstStyle/>
        <a:p>
          <a:endParaRPr lang="nb-NO" sz="1600"/>
        </a:p>
      </dgm:t>
    </dgm:pt>
    <dgm:pt modelId="{542ECFD9-FF08-4C70-9BF0-EB2BD36EB2D5}" type="parTrans" cxnId="{AEC7EE91-1AE0-4772-8F2E-CE8FD53AC3D3}">
      <dgm:prSet/>
      <dgm:spPr/>
      <dgm:t>
        <a:bodyPr/>
        <a:lstStyle/>
        <a:p>
          <a:endParaRPr lang="nb-NO" sz="1600"/>
        </a:p>
      </dgm:t>
    </dgm:pt>
    <dgm:pt modelId="{D62A5756-9CF5-4E86-B5B9-E8B58C5B5672}">
      <dgm:prSet phldrT="[Text]" custT="1"/>
      <dgm:spPr>
        <a:solidFill>
          <a:schemeClr val="accent2"/>
        </a:solidFill>
      </dgm:spPr>
      <dgm:t>
        <a:bodyPr/>
        <a:lstStyle/>
        <a:p>
          <a:r>
            <a:rPr lang="nb-NO" sz="1600" dirty="0" smtClean="0"/>
            <a:t>EU </a:t>
          </a:r>
          <a:r>
            <a:rPr lang="nb-NO" sz="1600" dirty="0" err="1" smtClean="0"/>
            <a:t>accession</a:t>
          </a:r>
          <a:r>
            <a:rPr lang="nb-NO" sz="1600" dirty="0" smtClean="0"/>
            <a:t> to Istanbul Convention</a:t>
          </a:r>
          <a:endParaRPr lang="nb-NO" sz="1600" dirty="0"/>
        </a:p>
      </dgm:t>
    </dgm:pt>
    <dgm:pt modelId="{18E0EF8F-24FA-4E80-952B-2F191A7E442D}" type="parTrans" cxnId="{C095C038-E1AA-4107-906A-9E3908C4B53A}">
      <dgm:prSet/>
      <dgm:spPr/>
      <dgm:t>
        <a:bodyPr/>
        <a:lstStyle/>
        <a:p>
          <a:endParaRPr lang="en-GB"/>
        </a:p>
      </dgm:t>
    </dgm:pt>
    <dgm:pt modelId="{938C4CB3-18E8-4883-8319-DE045BFEFBC0}" type="sibTrans" cxnId="{C095C038-E1AA-4107-906A-9E3908C4B53A}">
      <dgm:prSet/>
      <dgm:spPr/>
      <dgm:t>
        <a:bodyPr/>
        <a:lstStyle/>
        <a:p>
          <a:endParaRPr lang="en-GB"/>
        </a:p>
      </dgm:t>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5734" custScaleY="118532" custLinFactNeighborX="-2182">
        <dgm:presLayoutVars>
          <dgm:bulletEnabled val="1"/>
        </dgm:presLayoutVars>
      </dgm:prSet>
      <dgm:spPr/>
      <dgm:t>
        <a:bodyPr/>
        <a:lstStyle/>
        <a:p>
          <a:endParaRPr lang="nb-NO"/>
        </a:p>
      </dgm:t>
    </dgm:pt>
  </dgm:ptLst>
  <dgm:cxnLst>
    <dgm:cxn modelId="{5D54B5C1-C4C9-7746-B3BF-4BB43750E34B}" type="presOf" srcId="{748C2650-2C95-43B7-AFD8-9D02DAB34F12}" destId="{2AE18F8E-56CE-42C4-94ED-3D2530C547DF}" srcOrd="0" destOrd="1" presId="urn:microsoft.com/office/officeart/2005/8/layout/process1"/>
    <dgm:cxn modelId="{F5B66C17-9257-8241-8783-CAEA984A5E22}" type="presOf" srcId="{37A5405C-88D6-43D6-B6EB-6C30BCBC2B22}" destId="{2AE18F8E-56CE-42C4-94ED-3D2530C547DF}" srcOrd="0" destOrd="2" presId="urn:microsoft.com/office/officeart/2005/8/layout/process1"/>
    <dgm:cxn modelId="{A2DEC17B-040F-1E47-919A-89D01881DF82}" type="presOf" srcId="{9A3F1435-29D6-460A-8AAF-C47F75EA5E78}" destId="{7C5F80E5-484F-48F9-B9D2-5A4ACAC02EC8}" srcOrd="0" destOrd="0" presId="urn:microsoft.com/office/officeart/2005/8/layout/process1"/>
    <dgm:cxn modelId="{F713C787-FA8C-0F4F-A5D6-DD1B225D08FA}" type="presOf" srcId="{2A0D9A38-7E12-449B-81B9-DD78CCB08902}" destId="{2AE18F8E-56CE-42C4-94ED-3D2530C547DF}" srcOrd="0" destOrd="3" presId="urn:microsoft.com/office/officeart/2005/8/layout/process1"/>
    <dgm:cxn modelId="{B627FF79-F4E6-7C41-BB1D-C48FE461594F}" type="presOf" srcId="{E9BC7363-A39D-4336-A235-18EA70B97466}" destId="{2AE18F8E-56CE-42C4-94ED-3D2530C547DF}" srcOrd="0" destOrd="4" presId="urn:microsoft.com/office/officeart/2005/8/layout/process1"/>
    <dgm:cxn modelId="{DE5E58F5-F9A2-4BD3-A71D-984A48991AE5}" srcId="{FC8AB2BC-63A9-4EAC-810B-B0BBCB051D7E}" destId="{37A5405C-88D6-43D6-B6EB-6C30BCBC2B22}" srcOrd="1" destOrd="0" parTransId="{6B08E71C-29F5-42D8-82EF-AB03E5D3A34F}" sibTransId="{F22A5F1E-D335-4D0C-A027-8C9E41BA4406}"/>
    <dgm:cxn modelId="{3DA90907-7E7D-492E-A6D4-9D88ABE41D2F}" srcId="{FC8AB2BC-63A9-4EAC-810B-B0BBCB051D7E}" destId="{2A0D9A38-7E12-449B-81B9-DD78CCB08902}" srcOrd="2" destOrd="0" parTransId="{4986A442-68F4-433A-8CDD-72C2C540FF45}" sibTransId="{E8737836-BA68-4748-9E62-3A7BEDDF0D24}"/>
    <dgm:cxn modelId="{AEC7EE91-1AE0-4772-8F2E-CE8FD53AC3D3}" srcId="{FC8AB2BC-63A9-4EAC-810B-B0BBCB051D7E}" destId="{E9BC7363-A39D-4336-A235-18EA70B97466}" srcOrd="3" destOrd="0" parTransId="{542ECFD9-FF08-4C70-9BF0-EB2BD36EB2D5}" sibTransId="{10769127-E1CF-470E-B3CA-64DCB4051F10}"/>
    <dgm:cxn modelId="{6CEA7273-B0B6-486F-81F0-68E907938698}" srcId="{FC8AB2BC-63A9-4EAC-810B-B0BBCB051D7E}" destId="{748C2650-2C95-43B7-AFD8-9D02DAB34F12}" srcOrd="0" destOrd="0" parTransId="{730687F6-9A02-4BD5-9FB2-4781AEFF5A73}" sibTransId="{491222E0-BF1F-487D-B520-35F77DA47D5B}"/>
    <dgm:cxn modelId="{985004BC-D6AD-4AA5-A25C-41E7BAC9E718}" srcId="{9A3F1435-29D6-460A-8AAF-C47F75EA5E78}" destId="{FC8AB2BC-63A9-4EAC-810B-B0BBCB051D7E}" srcOrd="0" destOrd="0" parTransId="{837C8CFE-FF3F-4421-8930-31A9CFD379FC}" sibTransId="{22B5CCD5-53B3-4128-AD04-5CB1BE60C383}"/>
    <dgm:cxn modelId="{A379058A-7E82-40FD-9D45-0B1EB71A9A5D}" type="presOf" srcId="{D62A5756-9CF5-4E86-B5B9-E8B58C5B5672}" destId="{2AE18F8E-56CE-42C4-94ED-3D2530C547DF}" srcOrd="0" destOrd="6" presId="urn:microsoft.com/office/officeart/2005/8/layout/process1"/>
    <dgm:cxn modelId="{C095C038-E1AA-4107-906A-9E3908C4B53A}" srcId="{FC8AB2BC-63A9-4EAC-810B-B0BBCB051D7E}" destId="{D62A5756-9CF5-4E86-B5B9-E8B58C5B5672}" srcOrd="5" destOrd="0" parTransId="{18E0EF8F-24FA-4E80-952B-2F191A7E442D}" sibTransId="{938C4CB3-18E8-4883-8319-DE045BFEFBC0}"/>
    <dgm:cxn modelId="{46E1263B-BA23-4545-ACEA-A3E9537FD3B9}" type="presOf" srcId="{14F56CD3-689D-4046-8524-39854B3A5307}" destId="{2AE18F8E-56CE-42C4-94ED-3D2530C547DF}" srcOrd="0" destOrd="5" presId="urn:microsoft.com/office/officeart/2005/8/layout/process1"/>
    <dgm:cxn modelId="{659CDC84-DCCD-894E-870F-F0A8ED73528C}" type="presOf" srcId="{FC8AB2BC-63A9-4EAC-810B-B0BBCB051D7E}" destId="{2AE18F8E-56CE-42C4-94ED-3D2530C547DF}" srcOrd="0" destOrd="0" presId="urn:microsoft.com/office/officeart/2005/8/layout/process1"/>
    <dgm:cxn modelId="{8FD7E2A8-F2FD-4F4E-B3D5-0976E8426826}" srcId="{FC8AB2BC-63A9-4EAC-810B-B0BBCB051D7E}" destId="{14F56CD3-689D-4046-8524-39854B3A5307}" srcOrd="4" destOrd="0" parTransId="{8DF11356-9C2D-4F60-9696-0F6CF66C88D5}" sibTransId="{16D97781-3AA0-4B40-97F6-325AA6911258}"/>
    <dgm:cxn modelId="{85EBF3A4-C94A-0544-8DD0-EDCF008D4283}"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E9BC7363-A39D-4336-A235-18EA70B97466}">
      <dgm:prSet phldrT="[Text]" custT="1"/>
      <dgm:spPr>
        <a:solidFill>
          <a:schemeClr val="accent2"/>
        </a:solidFill>
      </dgm:spPr>
      <dgm:t>
        <a:bodyPr/>
        <a:lstStyle/>
        <a:p>
          <a:r>
            <a:rPr lang="en-US" sz="1600" dirty="0" smtClean="0"/>
            <a:t>Minimum rights for victims</a:t>
          </a:r>
          <a:endParaRPr lang="nb-NO" sz="1600" dirty="0"/>
        </a:p>
      </dgm:t>
    </dgm:pt>
    <dgm:pt modelId="{542ECFD9-FF08-4C70-9BF0-EB2BD36EB2D5}" type="parTrans" cxnId="{AEC7EE91-1AE0-4772-8F2E-CE8FD53AC3D3}">
      <dgm:prSet/>
      <dgm:spPr/>
      <dgm:t>
        <a:bodyPr/>
        <a:lstStyle/>
        <a:p>
          <a:endParaRPr lang="nb-NO" sz="1600"/>
        </a:p>
      </dgm:t>
    </dgm:pt>
    <dgm:pt modelId="{10769127-E1CF-470E-B3CA-64DCB4051F10}" type="sibTrans" cxnId="{AEC7EE91-1AE0-4772-8F2E-CE8FD53AC3D3}">
      <dgm:prSet/>
      <dgm:spPr/>
      <dgm:t>
        <a:bodyPr/>
        <a:lstStyle/>
        <a:p>
          <a:endParaRPr lang="nb-NO" sz="1600"/>
        </a:p>
      </dgm:t>
    </dgm:pt>
    <dgm:pt modelId="{FC8AB2BC-63A9-4EAC-810B-B0BBCB051D7E}">
      <dgm:prSet phldrT="[Text]" custT="1"/>
      <dgm:spPr>
        <a:solidFill>
          <a:schemeClr val="accent2"/>
        </a:solidFill>
      </dgm:spPr>
      <dgm:t>
        <a:bodyPr/>
        <a:lstStyle/>
        <a:p>
          <a:r>
            <a:rPr lang="en-US" sz="1600" b="1" dirty="0" smtClean="0"/>
            <a:t>LEGISLATION &amp; POLICIES</a:t>
          </a:r>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37A5405C-88D6-43D6-B6EB-6C30BCBC2B22}">
      <dgm:prSet phldrT="[Text]" custT="1"/>
      <dgm:spPr>
        <a:solidFill>
          <a:schemeClr val="accent2"/>
        </a:solidFill>
      </dgm:spPr>
      <dgm:t>
        <a:bodyPr/>
        <a:lstStyle/>
        <a:p>
          <a:r>
            <a:rPr lang="nb-NO" sz="1600" dirty="0" err="1" smtClean="0"/>
            <a:t>Trafficking</a:t>
          </a:r>
          <a:endParaRPr lang="nb-NO" sz="1600" dirty="0"/>
        </a:p>
      </dgm:t>
    </dgm:pt>
    <dgm:pt modelId="{6B08E71C-29F5-42D8-82EF-AB03E5D3A34F}" type="parTrans" cxnId="{DE5E58F5-F9A2-4BD3-A71D-984A48991AE5}">
      <dgm:prSet/>
      <dgm:spPr/>
      <dgm:t>
        <a:bodyPr/>
        <a:lstStyle/>
        <a:p>
          <a:endParaRPr lang="en-GB" sz="1600"/>
        </a:p>
      </dgm:t>
    </dgm:pt>
    <dgm:pt modelId="{F22A5F1E-D335-4D0C-A027-8C9E41BA4406}" type="sibTrans" cxnId="{DE5E58F5-F9A2-4BD3-A71D-984A48991AE5}">
      <dgm:prSet/>
      <dgm:spPr/>
      <dgm:t>
        <a:bodyPr/>
        <a:lstStyle/>
        <a:p>
          <a:endParaRPr lang="en-GB" sz="1600"/>
        </a:p>
      </dgm:t>
    </dgm:pt>
    <dgm:pt modelId="{2A0D9A38-7E12-449B-81B9-DD78CCB08902}">
      <dgm:prSet phldrT="[Text]" custT="1"/>
      <dgm:spPr>
        <a:solidFill>
          <a:schemeClr val="accent2"/>
        </a:solidFill>
      </dgm:spPr>
      <dgm:t>
        <a:bodyPr/>
        <a:lstStyle/>
        <a:p>
          <a:r>
            <a:rPr lang="nb-NO" sz="1600" dirty="0" smtClean="0"/>
            <a:t>Child </a:t>
          </a:r>
          <a:r>
            <a:rPr lang="nb-NO" sz="1600" dirty="0" err="1" smtClean="0"/>
            <a:t>abuse</a:t>
          </a:r>
          <a:endParaRPr lang="nb-NO" sz="1600" dirty="0"/>
        </a:p>
      </dgm:t>
    </dgm:pt>
    <dgm:pt modelId="{4986A442-68F4-433A-8CDD-72C2C540FF45}" type="parTrans" cxnId="{3DA90907-7E7D-492E-A6D4-9D88ABE41D2F}">
      <dgm:prSet/>
      <dgm:spPr/>
      <dgm:t>
        <a:bodyPr/>
        <a:lstStyle/>
        <a:p>
          <a:endParaRPr lang="en-GB" sz="1600"/>
        </a:p>
      </dgm:t>
    </dgm:pt>
    <dgm:pt modelId="{E8737836-BA68-4748-9E62-3A7BEDDF0D24}" type="sibTrans" cxnId="{3DA90907-7E7D-492E-A6D4-9D88ABE41D2F}">
      <dgm:prSet/>
      <dgm:spPr/>
      <dgm:t>
        <a:bodyPr/>
        <a:lstStyle/>
        <a:p>
          <a:endParaRPr lang="en-GB" sz="1600"/>
        </a:p>
      </dgm:t>
    </dgm:pt>
    <dgm:pt modelId="{14F56CD3-689D-4046-8524-39854B3A5307}">
      <dgm:prSet phldrT="[Text]" custT="1"/>
      <dgm:spPr>
        <a:solidFill>
          <a:schemeClr val="accent2"/>
        </a:solidFill>
      </dgm:spPr>
      <dgm:t>
        <a:bodyPr/>
        <a:lstStyle/>
        <a:p>
          <a:r>
            <a:rPr lang="nb-NO" sz="1600" dirty="0" smtClean="0"/>
            <a:t>European </a:t>
          </a:r>
          <a:r>
            <a:rPr lang="nb-NO" sz="1600" dirty="0" err="1" smtClean="0"/>
            <a:t>Protection</a:t>
          </a:r>
          <a:r>
            <a:rPr lang="nb-NO" sz="1600" dirty="0" smtClean="0"/>
            <a:t> </a:t>
          </a:r>
          <a:r>
            <a:rPr lang="nb-NO" sz="1600" dirty="0" err="1" smtClean="0"/>
            <a:t>Orders</a:t>
          </a:r>
          <a:endParaRPr lang="nb-NO" sz="1600" dirty="0"/>
        </a:p>
      </dgm:t>
    </dgm:pt>
    <dgm:pt modelId="{8DF11356-9C2D-4F60-9696-0F6CF66C88D5}" type="parTrans" cxnId="{8FD7E2A8-F2FD-4F4E-B3D5-0976E8426826}">
      <dgm:prSet/>
      <dgm:spPr/>
      <dgm:t>
        <a:bodyPr/>
        <a:lstStyle/>
        <a:p>
          <a:endParaRPr lang="en-GB" sz="1600"/>
        </a:p>
      </dgm:t>
    </dgm:pt>
    <dgm:pt modelId="{16D97781-3AA0-4B40-97F6-325AA6911258}" type="sibTrans" cxnId="{8FD7E2A8-F2FD-4F4E-B3D5-0976E8426826}">
      <dgm:prSet/>
      <dgm:spPr/>
      <dgm:t>
        <a:bodyPr/>
        <a:lstStyle/>
        <a:p>
          <a:endParaRPr lang="en-GB" sz="1600"/>
        </a:p>
      </dgm:t>
    </dgm:pt>
    <dgm:pt modelId="{748C2650-2C95-43B7-AFD8-9D02DAB34F12}">
      <dgm:prSet phldrT="[Text]" custT="1"/>
      <dgm:spPr>
        <a:solidFill>
          <a:schemeClr val="accent2"/>
        </a:solidFill>
      </dgm:spPr>
      <dgm:t>
        <a:bodyPr/>
        <a:lstStyle/>
        <a:p>
          <a:r>
            <a:rPr lang="nb-NO" sz="1600" dirty="0" err="1" smtClean="0"/>
            <a:t>Sexual</a:t>
          </a:r>
          <a:r>
            <a:rPr lang="nb-NO" sz="1600" dirty="0" smtClean="0"/>
            <a:t> </a:t>
          </a:r>
          <a:r>
            <a:rPr lang="nb-NO" sz="1600" dirty="0" err="1" smtClean="0"/>
            <a:t>harassment</a:t>
          </a:r>
          <a:endParaRPr lang="nb-NO" sz="1600" dirty="0"/>
        </a:p>
      </dgm:t>
    </dgm:pt>
    <dgm:pt modelId="{730687F6-9A02-4BD5-9FB2-4781AEFF5A73}" type="parTrans" cxnId="{6CEA7273-B0B6-486F-81F0-68E907938698}">
      <dgm:prSet/>
      <dgm:spPr/>
      <dgm:t>
        <a:bodyPr/>
        <a:lstStyle/>
        <a:p>
          <a:endParaRPr lang="en-GB"/>
        </a:p>
      </dgm:t>
    </dgm:pt>
    <dgm:pt modelId="{491222E0-BF1F-487D-B520-35F77DA47D5B}" type="sibTrans" cxnId="{6CEA7273-B0B6-486F-81F0-68E907938698}">
      <dgm:prSet/>
      <dgm:spPr/>
      <dgm:t>
        <a:bodyPr/>
        <a:lstStyle/>
        <a:p>
          <a:endParaRPr lang="en-GB"/>
        </a:p>
      </dgm:t>
    </dgm:pt>
    <dgm:pt modelId="{B9C4DF4C-3441-44FF-AFD6-0391D0B4BC26}">
      <dgm:prSet phldrT="[Text]" custT="1"/>
      <dgm:spPr>
        <a:solidFill>
          <a:schemeClr val="accent2"/>
        </a:solidFill>
      </dgm:spPr>
      <dgm:t>
        <a:bodyPr/>
        <a:lstStyle/>
        <a:p>
          <a:r>
            <a:rPr lang="nb-NO" sz="1600" dirty="0" smtClean="0"/>
            <a:t>EU </a:t>
          </a:r>
          <a:r>
            <a:rPr lang="nb-NO" sz="1600" dirty="0" err="1" smtClean="0"/>
            <a:t>accession</a:t>
          </a:r>
          <a:r>
            <a:rPr lang="nb-NO" sz="1600" dirty="0" smtClean="0"/>
            <a:t> to Istanbul Convention</a:t>
          </a:r>
          <a:endParaRPr lang="nb-NO" sz="1600" dirty="0"/>
        </a:p>
      </dgm:t>
    </dgm:pt>
    <dgm:pt modelId="{0CF2C866-B71D-42FA-A75A-B282D518D8F3}" type="parTrans" cxnId="{90F59741-4E64-43BE-A72D-05218908FEFB}">
      <dgm:prSet/>
      <dgm:spPr/>
    </dgm:pt>
    <dgm:pt modelId="{47A78A4E-1D3B-448D-BA9E-054C992853B1}" type="sibTrans" cxnId="{90F59741-4E64-43BE-A72D-05218908FEFB}">
      <dgm:prSet/>
      <dgm:spPr/>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5734" custScaleY="118532" custLinFactNeighborX="-2182">
        <dgm:presLayoutVars>
          <dgm:bulletEnabled val="1"/>
        </dgm:presLayoutVars>
      </dgm:prSet>
      <dgm:spPr/>
      <dgm:t>
        <a:bodyPr/>
        <a:lstStyle/>
        <a:p>
          <a:endParaRPr lang="nb-NO"/>
        </a:p>
      </dgm:t>
    </dgm:pt>
  </dgm:ptLst>
  <dgm:cxnLst>
    <dgm:cxn modelId="{5BE2AC5B-15E7-5948-8137-0452899203CD}" type="presOf" srcId="{14F56CD3-689D-4046-8524-39854B3A5307}" destId="{2AE18F8E-56CE-42C4-94ED-3D2530C547DF}" srcOrd="0" destOrd="5" presId="urn:microsoft.com/office/officeart/2005/8/layout/process1"/>
    <dgm:cxn modelId="{E834BE21-83A8-4AB7-8836-037140C17746}" type="presOf" srcId="{B9C4DF4C-3441-44FF-AFD6-0391D0B4BC26}" destId="{2AE18F8E-56CE-42C4-94ED-3D2530C547DF}" srcOrd="0" destOrd="6" presId="urn:microsoft.com/office/officeart/2005/8/layout/process1"/>
    <dgm:cxn modelId="{F70460AF-2B7C-A84B-8D39-29D59CFC3809}" type="presOf" srcId="{9A3F1435-29D6-460A-8AAF-C47F75EA5E78}" destId="{7C5F80E5-484F-48F9-B9D2-5A4ACAC02EC8}" srcOrd="0" destOrd="0" presId="urn:microsoft.com/office/officeart/2005/8/layout/process1"/>
    <dgm:cxn modelId="{3A4418C8-235E-7647-973D-BC5C916DA63D}" type="presOf" srcId="{37A5405C-88D6-43D6-B6EB-6C30BCBC2B22}" destId="{2AE18F8E-56CE-42C4-94ED-3D2530C547DF}" srcOrd="0" destOrd="2" presId="urn:microsoft.com/office/officeart/2005/8/layout/process1"/>
    <dgm:cxn modelId="{DE5E58F5-F9A2-4BD3-A71D-984A48991AE5}" srcId="{FC8AB2BC-63A9-4EAC-810B-B0BBCB051D7E}" destId="{37A5405C-88D6-43D6-B6EB-6C30BCBC2B22}" srcOrd="1" destOrd="0" parTransId="{6B08E71C-29F5-42D8-82EF-AB03E5D3A34F}" sibTransId="{F22A5F1E-D335-4D0C-A027-8C9E41BA4406}"/>
    <dgm:cxn modelId="{3DA90907-7E7D-492E-A6D4-9D88ABE41D2F}" srcId="{FC8AB2BC-63A9-4EAC-810B-B0BBCB051D7E}" destId="{2A0D9A38-7E12-449B-81B9-DD78CCB08902}" srcOrd="2" destOrd="0" parTransId="{4986A442-68F4-433A-8CDD-72C2C540FF45}" sibTransId="{E8737836-BA68-4748-9E62-3A7BEDDF0D24}"/>
    <dgm:cxn modelId="{1ED16126-1C85-3442-97E9-BA2E2E49372D}" type="presOf" srcId="{2A0D9A38-7E12-449B-81B9-DD78CCB08902}" destId="{2AE18F8E-56CE-42C4-94ED-3D2530C547DF}" srcOrd="0" destOrd="3" presId="urn:microsoft.com/office/officeart/2005/8/layout/process1"/>
    <dgm:cxn modelId="{AEC7EE91-1AE0-4772-8F2E-CE8FD53AC3D3}" srcId="{FC8AB2BC-63A9-4EAC-810B-B0BBCB051D7E}" destId="{E9BC7363-A39D-4336-A235-18EA70B97466}" srcOrd="3" destOrd="0" parTransId="{542ECFD9-FF08-4C70-9BF0-EB2BD36EB2D5}" sibTransId="{10769127-E1CF-470E-B3CA-64DCB4051F10}"/>
    <dgm:cxn modelId="{4BCC595F-4985-0B4A-9ACC-8DEEF88D8B67}" type="presOf" srcId="{FC8AB2BC-63A9-4EAC-810B-B0BBCB051D7E}" destId="{2AE18F8E-56CE-42C4-94ED-3D2530C547DF}" srcOrd="0" destOrd="0" presId="urn:microsoft.com/office/officeart/2005/8/layout/process1"/>
    <dgm:cxn modelId="{6CEA7273-B0B6-486F-81F0-68E907938698}" srcId="{FC8AB2BC-63A9-4EAC-810B-B0BBCB051D7E}" destId="{748C2650-2C95-43B7-AFD8-9D02DAB34F12}" srcOrd="0" destOrd="0" parTransId="{730687F6-9A02-4BD5-9FB2-4781AEFF5A73}" sibTransId="{491222E0-BF1F-487D-B520-35F77DA47D5B}"/>
    <dgm:cxn modelId="{1C061448-157C-BF49-805D-C7F4A994BC00}" type="presOf" srcId="{E9BC7363-A39D-4336-A235-18EA70B97466}" destId="{2AE18F8E-56CE-42C4-94ED-3D2530C547DF}" srcOrd="0" destOrd="4" presId="urn:microsoft.com/office/officeart/2005/8/layout/process1"/>
    <dgm:cxn modelId="{985004BC-D6AD-4AA5-A25C-41E7BAC9E718}" srcId="{9A3F1435-29D6-460A-8AAF-C47F75EA5E78}" destId="{FC8AB2BC-63A9-4EAC-810B-B0BBCB051D7E}" srcOrd="0" destOrd="0" parTransId="{837C8CFE-FF3F-4421-8930-31A9CFD379FC}" sibTransId="{22B5CCD5-53B3-4128-AD04-5CB1BE60C383}"/>
    <dgm:cxn modelId="{DD91F21E-9F68-CF49-BC79-4EB9B03155E7}" type="presOf" srcId="{748C2650-2C95-43B7-AFD8-9D02DAB34F12}" destId="{2AE18F8E-56CE-42C4-94ED-3D2530C547DF}" srcOrd="0" destOrd="1" presId="urn:microsoft.com/office/officeart/2005/8/layout/process1"/>
    <dgm:cxn modelId="{90F59741-4E64-43BE-A72D-05218908FEFB}" srcId="{FC8AB2BC-63A9-4EAC-810B-B0BBCB051D7E}" destId="{B9C4DF4C-3441-44FF-AFD6-0391D0B4BC26}" srcOrd="5" destOrd="0" parTransId="{0CF2C866-B71D-42FA-A75A-B282D518D8F3}" sibTransId="{47A78A4E-1D3B-448D-BA9E-054C992853B1}"/>
    <dgm:cxn modelId="{8FD7E2A8-F2FD-4F4E-B3D5-0976E8426826}" srcId="{FC8AB2BC-63A9-4EAC-810B-B0BBCB051D7E}" destId="{14F56CD3-689D-4046-8524-39854B3A5307}" srcOrd="4" destOrd="0" parTransId="{8DF11356-9C2D-4F60-9696-0F6CF66C88D5}" sibTransId="{16D97781-3AA0-4B40-97F6-325AA6911258}"/>
    <dgm:cxn modelId="{50F5E7FD-589E-6D4C-B98E-936FC336416D}"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3_3" csCatId="accent3" phldr="1"/>
      <dgm:spPr/>
      <dgm:t>
        <a:bodyPr/>
        <a:lstStyle/>
        <a:p>
          <a:endParaRPr lang="nb-NO"/>
        </a:p>
      </dgm:t>
    </dgm:pt>
    <dgm:pt modelId="{E9BC7363-A39D-4336-A235-18EA70B97466}">
      <dgm:prSet phldrT="[Text]" custT="1"/>
      <dgm:spPr>
        <a:solidFill>
          <a:schemeClr val="accent3">
            <a:lumMod val="65000"/>
          </a:schemeClr>
        </a:solidFill>
      </dgm:spPr>
      <dgm:t>
        <a:bodyPr/>
        <a:lstStyle/>
        <a:p>
          <a:r>
            <a:rPr lang="en-US" sz="1600" dirty="0" smtClean="0"/>
            <a:t>Fundamental Rights Agency</a:t>
          </a:r>
          <a:endParaRPr lang="nb-NO" sz="1600" dirty="0"/>
        </a:p>
      </dgm:t>
    </dgm:pt>
    <dgm:pt modelId="{542ECFD9-FF08-4C70-9BF0-EB2BD36EB2D5}" type="parTrans" cxnId="{AEC7EE91-1AE0-4772-8F2E-CE8FD53AC3D3}">
      <dgm:prSet/>
      <dgm:spPr/>
      <dgm:t>
        <a:bodyPr/>
        <a:lstStyle/>
        <a:p>
          <a:endParaRPr lang="nb-NO"/>
        </a:p>
      </dgm:t>
    </dgm:pt>
    <dgm:pt modelId="{10769127-E1CF-470E-B3CA-64DCB4051F10}" type="sibTrans" cxnId="{AEC7EE91-1AE0-4772-8F2E-CE8FD53AC3D3}">
      <dgm:prSet/>
      <dgm:spPr/>
      <dgm:t>
        <a:bodyPr/>
        <a:lstStyle/>
        <a:p>
          <a:endParaRPr lang="nb-NO"/>
        </a:p>
      </dgm:t>
    </dgm:pt>
    <dgm:pt modelId="{B1E38A6D-B192-4CEC-98E7-BFF5D3264369}">
      <dgm:prSet phldrT="[Text]" custT="1"/>
      <dgm:spPr>
        <a:solidFill>
          <a:schemeClr val="accent3">
            <a:lumMod val="65000"/>
          </a:schemeClr>
        </a:solidFill>
      </dgm:spPr>
      <dgm:t>
        <a:bodyPr/>
        <a:lstStyle/>
        <a:p>
          <a:r>
            <a:rPr lang="en-US" sz="1600" dirty="0" smtClean="0"/>
            <a:t>EIGE</a:t>
          </a:r>
          <a:endParaRPr lang="nb-NO" sz="1600" dirty="0"/>
        </a:p>
      </dgm:t>
    </dgm:pt>
    <dgm:pt modelId="{BEF1C5C8-4323-4598-BE37-C7EE7270CB4D}" type="parTrans" cxnId="{608269EA-2DC8-4924-95C6-791354766B7C}">
      <dgm:prSet/>
      <dgm:spPr/>
      <dgm:t>
        <a:bodyPr/>
        <a:lstStyle/>
        <a:p>
          <a:endParaRPr lang="nb-NO"/>
        </a:p>
      </dgm:t>
    </dgm:pt>
    <dgm:pt modelId="{9C2B3A33-4293-48EA-9384-BAC7DE0A52EE}" type="sibTrans" cxnId="{608269EA-2DC8-4924-95C6-791354766B7C}">
      <dgm:prSet/>
      <dgm:spPr/>
      <dgm:t>
        <a:bodyPr/>
        <a:lstStyle/>
        <a:p>
          <a:endParaRPr lang="nb-NO"/>
        </a:p>
      </dgm:t>
    </dgm:pt>
    <dgm:pt modelId="{0686D93B-5230-4F51-9FA6-44037E5A3957}">
      <dgm:prSet phldrT="[Text]" custT="1"/>
      <dgm:spPr>
        <a:solidFill>
          <a:schemeClr val="accent3">
            <a:lumMod val="65000"/>
          </a:schemeClr>
        </a:solidFill>
      </dgm:spPr>
      <dgm:t>
        <a:bodyPr/>
        <a:lstStyle/>
        <a:p>
          <a:r>
            <a:rPr lang="en-US" sz="1600" dirty="0" smtClean="0"/>
            <a:t>Eurostat</a:t>
          </a:r>
          <a:endParaRPr lang="nb-NO" sz="1600" dirty="0"/>
        </a:p>
      </dgm:t>
    </dgm:pt>
    <dgm:pt modelId="{EA3DEBBF-0E66-40C9-9CCB-25BD0FA9D86A}" type="parTrans" cxnId="{484CBA70-A37A-41F4-9342-2100D4286439}">
      <dgm:prSet/>
      <dgm:spPr/>
      <dgm:t>
        <a:bodyPr/>
        <a:lstStyle/>
        <a:p>
          <a:endParaRPr lang="nb-NO"/>
        </a:p>
      </dgm:t>
    </dgm:pt>
    <dgm:pt modelId="{BC996DC5-074F-442D-9125-6E2CAA8B0057}" type="sibTrans" cxnId="{484CBA70-A37A-41F4-9342-2100D4286439}">
      <dgm:prSet/>
      <dgm:spPr/>
      <dgm:t>
        <a:bodyPr/>
        <a:lstStyle/>
        <a:p>
          <a:endParaRPr lang="nb-NO"/>
        </a:p>
      </dgm:t>
    </dgm:pt>
    <dgm:pt modelId="{CC06F759-04ED-4280-9535-300F5F4AE55A}">
      <dgm:prSet phldrT="[Text]" custT="1"/>
      <dgm:spPr>
        <a:solidFill>
          <a:schemeClr val="accent3">
            <a:lumMod val="65000"/>
          </a:schemeClr>
        </a:solidFill>
      </dgm:spPr>
      <dgm:t>
        <a:bodyPr/>
        <a:lstStyle/>
        <a:p>
          <a:r>
            <a:rPr lang="en-US" sz="1600" dirty="0" smtClean="0"/>
            <a:t>Member States</a:t>
          </a:r>
          <a:endParaRPr lang="nb-NO" sz="1600" dirty="0"/>
        </a:p>
      </dgm:t>
    </dgm:pt>
    <dgm:pt modelId="{75BD03E6-4767-48FF-88E3-E887782DA720}" type="parTrans" cxnId="{2FC9C18F-585D-4754-A207-DE2FFED3134F}">
      <dgm:prSet/>
      <dgm:spPr/>
      <dgm:t>
        <a:bodyPr/>
        <a:lstStyle/>
        <a:p>
          <a:endParaRPr lang="nb-NO"/>
        </a:p>
      </dgm:t>
    </dgm:pt>
    <dgm:pt modelId="{389649D2-BC7E-4EB1-9E96-668CE25337E3}" type="sibTrans" cxnId="{2FC9C18F-585D-4754-A207-DE2FFED3134F}">
      <dgm:prSet/>
      <dgm:spPr/>
      <dgm:t>
        <a:bodyPr/>
        <a:lstStyle/>
        <a:p>
          <a:endParaRPr lang="nb-NO"/>
        </a:p>
      </dgm:t>
    </dgm:pt>
    <dgm:pt modelId="{12146676-A6FE-4C95-B04C-748635E3C292}">
      <dgm:prSet phldrT="[Text]" custT="1"/>
      <dgm:spPr>
        <a:solidFill>
          <a:schemeClr val="accent3">
            <a:lumMod val="65000"/>
          </a:schemeClr>
        </a:solidFill>
      </dgm:spPr>
      <dgm:t>
        <a:bodyPr/>
        <a:lstStyle/>
        <a:p>
          <a:r>
            <a:rPr lang="en-US" sz="1600" b="1" dirty="0" smtClean="0"/>
            <a:t>DATA COLLECTION </a:t>
          </a:r>
          <a:endParaRPr lang="nb-NO" sz="1600" b="1" dirty="0"/>
        </a:p>
      </dgm:t>
    </dgm:pt>
    <dgm:pt modelId="{A98407A3-6F15-4AA7-9DD9-EE971EC62A04}" type="parTrans" cxnId="{E213CDC6-EF29-487D-B6F2-CA80FED599F5}">
      <dgm:prSet/>
      <dgm:spPr/>
      <dgm:t>
        <a:bodyPr/>
        <a:lstStyle/>
        <a:p>
          <a:endParaRPr lang="nb-NO"/>
        </a:p>
      </dgm:t>
    </dgm:pt>
    <dgm:pt modelId="{77082AF3-5AFC-424C-9BB8-3451E20B8626}" type="sibTrans" cxnId="{E213CDC6-EF29-487D-B6F2-CA80FED599F5}">
      <dgm:prSet/>
      <dgm:spPr/>
      <dgm:t>
        <a:bodyPr/>
        <a:lstStyle/>
        <a:p>
          <a:endParaRPr lang="nb-NO"/>
        </a:p>
      </dgm:t>
    </dgm:pt>
    <dgm:pt modelId="{82161F87-53CB-461B-9188-37A7A56A7E73}">
      <dgm:prSet phldrT="[Text]" custT="1"/>
      <dgm:spPr>
        <a:solidFill>
          <a:schemeClr val="accent3">
            <a:lumMod val="65000"/>
          </a:schemeClr>
        </a:solidFill>
      </dgm:spPr>
      <dgm:t>
        <a:bodyPr/>
        <a:lstStyle/>
        <a:p>
          <a:r>
            <a:rPr lang="nb-NO" sz="1600" dirty="0" smtClean="0"/>
            <a:t>Eurobarometer</a:t>
          </a:r>
          <a:endParaRPr lang="nb-NO" sz="1600" dirty="0"/>
        </a:p>
      </dgm:t>
    </dgm:pt>
    <dgm:pt modelId="{850597B4-09C2-4893-A9AF-6061650E053B}" type="parTrans" cxnId="{B4BADB41-C637-4B1E-AC82-F7F883A46010}">
      <dgm:prSet/>
      <dgm:spPr/>
      <dgm:t>
        <a:bodyPr/>
        <a:lstStyle/>
        <a:p>
          <a:endParaRPr lang="en-GB"/>
        </a:p>
      </dgm:t>
    </dgm:pt>
    <dgm:pt modelId="{6517DD01-ACC7-46D9-850A-131776E17C09}" type="sibTrans" cxnId="{B4BADB41-C637-4B1E-AC82-F7F883A46010}">
      <dgm:prSet/>
      <dgm:spPr/>
      <dgm:t>
        <a:bodyPr/>
        <a:lstStyle/>
        <a:p>
          <a:endParaRPr lang="en-GB"/>
        </a:p>
      </dgm:t>
    </dgm:pt>
    <dgm:pt modelId="{2FF3D5A9-07AE-476D-86FA-5802276C0C07}" type="pres">
      <dgm:prSet presAssocID="{9A3F1435-29D6-460A-8AAF-C47F75EA5E78}" presName="Name0" presStyleCnt="0">
        <dgm:presLayoutVars>
          <dgm:dir/>
          <dgm:resizeHandles val="exact"/>
        </dgm:presLayoutVars>
      </dgm:prSet>
      <dgm:spPr/>
      <dgm:t>
        <a:bodyPr/>
        <a:lstStyle/>
        <a:p>
          <a:endParaRPr lang="nb-NO"/>
        </a:p>
      </dgm:t>
    </dgm:pt>
    <dgm:pt modelId="{1279CA19-F433-4D84-A0E5-F844425A64F2}" type="pres">
      <dgm:prSet presAssocID="{12146676-A6FE-4C95-B04C-748635E3C292}" presName="node" presStyleLbl="node1" presStyleIdx="0" presStyleCnt="1" custScaleY="124739" custLinFactNeighborX="0" custLinFactNeighborY="4024">
        <dgm:presLayoutVars>
          <dgm:bulletEnabled val="1"/>
        </dgm:presLayoutVars>
      </dgm:prSet>
      <dgm:spPr/>
      <dgm:t>
        <a:bodyPr/>
        <a:lstStyle/>
        <a:p>
          <a:endParaRPr lang="nb-NO"/>
        </a:p>
      </dgm:t>
    </dgm:pt>
  </dgm:ptLst>
  <dgm:cxnLst>
    <dgm:cxn modelId="{5BE38F7C-727F-4943-883C-56DD8B62828A}" type="presOf" srcId="{0686D93B-5230-4F51-9FA6-44037E5A3957}" destId="{1279CA19-F433-4D84-A0E5-F844425A64F2}" srcOrd="0" destOrd="3" presId="urn:microsoft.com/office/officeart/2005/8/layout/process1"/>
    <dgm:cxn modelId="{608269EA-2DC8-4924-95C6-791354766B7C}" srcId="{12146676-A6FE-4C95-B04C-748635E3C292}" destId="{B1E38A6D-B192-4CEC-98E7-BFF5D3264369}" srcOrd="1" destOrd="0" parTransId="{BEF1C5C8-4323-4598-BE37-C7EE7270CB4D}" sibTransId="{9C2B3A33-4293-48EA-9384-BAC7DE0A52EE}"/>
    <dgm:cxn modelId="{779DED8A-6FA7-DD4B-8022-13061269CCA2}" type="presOf" srcId="{B1E38A6D-B192-4CEC-98E7-BFF5D3264369}" destId="{1279CA19-F433-4D84-A0E5-F844425A64F2}" srcOrd="0" destOrd="2" presId="urn:microsoft.com/office/officeart/2005/8/layout/process1"/>
    <dgm:cxn modelId="{2FC9C18F-585D-4754-A207-DE2FFED3134F}" srcId="{12146676-A6FE-4C95-B04C-748635E3C292}" destId="{CC06F759-04ED-4280-9535-300F5F4AE55A}" srcOrd="3" destOrd="0" parTransId="{75BD03E6-4767-48FF-88E3-E887782DA720}" sibTransId="{389649D2-BC7E-4EB1-9E96-668CE25337E3}"/>
    <dgm:cxn modelId="{0FA22057-913B-744E-ACD0-887A34732AD1}" type="presOf" srcId="{9A3F1435-29D6-460A-8AAF-C47F75EA5E78}" destId="{2FF3D5A9-07AE-476D-86FA-5802276C0C07}" srcOrd="0" destOrd="0" presId="urn:microsoft.com/office/officeart/2005/8/layout/process1"/>
    <dgm:cxn modelId="{AEC7EE91-1AE0-4772-8F2E-CE8FD53AC3D3}" srcId="{12146676-A6FE-4C95-B04C-748635E3C292}" destId="{E9BC7363-A39D-4336-A235-18EA70B97466}" srcOrd="0" destOrd="0" parTransId="{542ECFD9-FF08-4C70-9BF0-EB2BD36EB2D5}" sibTransId="{10769127-E1CF-470E-B3CA-64DCB4051F10}"/>
    <dgm:cxn modelId="{F3656DA5-18B1-474E-83CC-667D66AB5F4B}" type="presOf" srcId="{82161F87-53CB-461B-9188-37A7A56A7E73}" destId="{1279CA19-F433-4D84-A0E5-F844425A64F2}" srcOrd="0" destOrd="5" presId="urn:microsoft.com/office/officeart/2005/8/layout/process1"/>
    <dgm:cxn modelId="{E213CDC6-EF29-487D-B6F2-CA80FED599F5}" srcId="{9A3F1435-29D6-460A-8AAF-C47F75EA5E78}" destId="{12146676-A6FE-4C95-B04C-748635E3C292}" srcOrd="0" destOrd="0" parTransId="{A98407A3-6F15-4AA7-9DD9-EE971EC62A04}" sibTransId="{77082AF3-5AFC-424C-9BB8-3451E20B8626}"/>
    <dgm:cxn modelId="{71836C2C-78D4-1346-BEB9-E0F27E71751E}" type="presOf" srcId="{E9BC7363-A39D-4336-A235-18EA70B97466}" destId="{1279CA19-F433-4D84-A0E5-F844425A64F2}" srcOrd="0" destOrd="1" presId="urn:microsoft.com/office/officeart/2005/8/layout/process1"/>
    <dgm:cxn modelId="{413D6179-5162-E748-A170-848B10CCED68}" type="presOf" srcId="{12146676-A6FE-4C95-B04C-748635E3C292}" destId="{1279CA19-F433-4D84-A0E5-F844425A64F2}" srcOrd="0" destOrd="0" presId="urn:microsoft.com/office/officeart/2005/8/layout/process1"/>
    <dgm:cxn modelId="{B58A2A29-EDB9-6041-A7DE-864B37CCB71C}" type="presOf" srcId="{CC06F759-04ED-4280-9535-300F5F4AE55A}" destId="{1279CA19-F433-4D84-A0E5-F844425A64F2}" srcOrd="0" destOrd="4" presId="urn:microsoft.com/office/officeart/2005/8/layout/process1"/>
    <dgm:cxn modelId="{484CBA70-A37A-41F4-9342-2100D4286439}" srcId="{12146676-A6FE-4C95-B04C-748635E3C292}" destId="{0686D93B-5230-4F51-9FA6-44037E5A3957}" srcOrd="2" destOrd="0" parTransId="{EA3DEBBF-0E66-40C9-9CCB-25BD0FA9D86A}" sibTransId="{BC996DC5-074F-442D-9125-6E2CAA8B0057}"/>
    <dgm:cxn modelId="{B4BADB41-C637-4B1E-AC82-F7F883A46010}" srcId="{12146676-A6FE-4C95-B04C-748635E3C292}" destId="{82161F87-53CB-461B-9188-37A7A56A7E73}" srcOrd="4" destOrd="0" parTransId="{850597B4-09C2-4893-A9AF-6061650E053B}" sibTransId="{6517DD01-ACC7-46D9-850A-131776E17C09}"/>
    <dgm:cxn modelId="{17CC77AA-8C47-024B-96F3-7DD6E46A2C27}" type="presParOf" srcId="{2FF3D5A9-07AE-476D-86FA-5802276C0C07}" destId="{1279CA19-F433-4D84-A0E5-F844425A64F2}"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FC8AB2BC-63A9-4EAC-810B-B0BBCB051D7E}">
      <dgm:prSet phldrT="[Text]" custT="1"/>
      <dgm:spPr/>
      <dgm:t>
        <a:bodyPr/>
        <a:lstStyle/>
        <a:p>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9666" custScaleY="118532" custLinFactNeighborX="-216" custLinFactNeighborY="354">
        <dgm:presLayoutVars>
          <dgm:bulletEnabled val="1"/>
        </dgm:presLayoutVars>
      </dgm:prSet>
      <dgm:spPr/>
      <dgm:t>
        <a:bodyPr/>
        <a:lstStyle/>
        <a:p>
          <a:endParaRPr lang="nb-NO"/>
        </a:p>
      </dgm:t>
    </dgm:pt>
  </dgm:ptLst>
  <dgm:cxnLst>
    <dgm:cxn modelId="{4A8AB569-7DD5-394A-A03B-138590317C13}" type="presOf" srcId="{FC8AB2BC-63A9-4EAC-810B-B0BBCB051D7E}" destId="{2AE18F8E-56CE-42C4-94ED-3D2530C547DF}" srcOrd="0" destOrd="0" presId="urn:microsoft.com/office/officeart/2005/8/layout/process1"/>
    <dgm:cxn modelId="{14E2E215-0072-F64A-A6C5-583ECEC7963A}" type="presOf" srcId="{9A3F1435-29D6-460A-8AAF-C47F75EA5E78}" destId="{7C5F80E5-484F-48F9-B9D2-5A4ACAC02EC8}" srcOrd="0" destOrd="0" presId="urn:microsoft.com/office/officeart/2005/8/layout/process1"/>
    <dgm:cxn modelId="{985004BC-D6AD-4AA5-A25C-41E7BAC9E718}" srcId="{9A3F1435-29D6-460A-8AAF-C47F75EA5E78}" destId="{FC8AB2BC-63A9-4EAC-810B-B0BBCB051D7E}" srcOrd="0" destOrd="0" parTransId="{837C8CFE-FF3F-4421-8930-31A9CFD379FC}" sibTransId="{22B5CCD5-53B3-4128-AD04-5CB1BE60C383}"/>
    <dgm:cxn modelId="{3A721169-B7F7-024D-8DF8-0ED66315762D}"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5C259D-E934-4237-BBBE-9775583752F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nb-NO"/>
        </a:p>
      </dgm:t>
    </dgm:pt>
    <dgm:pt modelId="{CBDA6FE4-B1CC-48FA-83AB-224669BF6A23}">
      <dgm:prSet phldrT="[Text]"/>
      <dgm:spPr/>
      <dgm:t>
        <a:bodyPr/>
        <a:lstStyle/>
        <a:p>
          <a:r>
            <a:rPr lang="en-US" dirty="0" smtClean="0"/>
            <a:t>What is the Commission doing?</a:t>
          </a:r>
          <a:endParaRPr lang="nb-NO" dirty="0"/>
        </a:p>
      </dgm:t>
    </dgm:pt>
    <dgm:pt modelId="{865A2A92-7449-4A8C-B6D3-7C4ED3A458A1}" type="parTrans" cxnId="{03F4B342-5AD0-48D6-8E92-58BFF9A5CCB0}">
      <dgm:prSet/>
      <dgm:spPr/>
      <dgm:t>
        <a:bodyPr/>
        <a:lstStyle/>
        <a:p>
          <a:endParaRPr lang="nb-NO"/>
        </a:p>
      </dgm:t>
    </dgm:pt>
    <dgm:pt modelId="{B818CE4D-7C3D-45DD-9944-F83B6CFF0DDB}" type="sibTrans" cxnId="{03F4B342-5AD0-48D6-8E92-58BFF9A5CCB0}">
      <dgm:prSet/>
      <dgm:spPr/>
      <dgm:t>
        <a:bodyPr/>
        <a:lstStyle/>
        <a:p>
          <a:endParaRPr lang="nb-NO"/>
        </a:p>
      </dgm:t>
    </dgm:pt>
    <dgm:pt modelId="{8C1FAD14-B6FD-43AD-82A9-2570B0FBF88F}" type="pres">
      <dgm:prSet presAssocID="{7C5C259D-E934-4237-BBBE-9775583752FD}" presName="cycle" presStyleCnt="0">
        <dgm:presLayoutVars>
          <dgm:dir/>
          <dgm:resizeHandles val="exact"/>
        </dgm:presLayoutVars>
      </dgm:prSet>
      <dgm:spPr/>
      <dgm:t>
        <a:bodyPr/>
        <a:lstStyle/>
        <a:p>
          <a:endParaRPr lang="en-GB"/>
        </a:p>
      </dgm:t>
    </dgm:pt>
    <dgm:pt modelId="{72795BFB-9271-4D5F-8BD8-C66904EF031B}" type="pres">
      <dgm:prSet presAssocID="{CBDA6FE4-B1CC-48FA-83AB-224669BF6A23}" presName="node" presStyleLbl="node1" presStyleIdx="0" presStyleCnt="1" custRadScaleRad="99269" custRadScaleInc="-12">
        <dgm:presLayoutVars>
          <dgm:bulletEnabled val="1"/>
        </dgm:presLayoutVars>
      </dgm:prSet>
      <dgm:spPr/>
      <dgm:t>
        <a:bodyPr/>
        <a:lstStyle/>
        <a:p>
          <a:endParaRPr lang="nb-NO"/>
        </a:p>
      </dgm:t>
    </dgm:pt>
  </dgm:ptLst>
  <dgm:cxnLst>
    <dgm:cxn modelId="{4217E015-8D5C-AB4A-903B-27C3515C3016}" type="presOf" srcId="{7C5C259D-E934-4237-BBBE-9775583752FD}" destId="{8C1FAD14-B6FD-43AD-82A9-2570B0FBF88F}" srcOrd="0" destOrd="0" presId="urn:microsoft.com/office/officeart/2005/8/layout/cycle2"/>
    <dgm:cxn modelId="{81E58A60-1F61-004A-88F6-D82E380A47E0}" type="presOf" srcId="{CBDA6FE4-B1CC-48FA-83AB-224669BF6A23}" destId="{72795BFB-9271-4D5F-8BD8-C66904EF031B}" srcOrd="0" destOrd="0" presId="urn:microsoft.com/office/officeart/2005/8/layout/cycle2"/>
    <dgm:cxn modelId="{03F4B342-5AD0-48D6-8E92-58BFF9A5CCB0}" srcId="{7C5C259D-E934-4237-BBBE-9775583752FD}" destId="{CBDA6FE4-B1CC-48FA-83AB-224669BF6A23}" srcOrd="0" destOrd="0" parTransId="{865A2A92-7449-4A8C-B6D3-7C4ED3A458A1}" sibTransId="{B818CE4D-7C3D-45DD-9944-F83B6CFF0DDB}"/>
    <dgm:cxn modelId="{0FCD1E83-157E-994D-964D-291A29A5A225}" type="presParOf" srcId="{8C1FAD14-B6FD-43AD-82A9-2570B0FBF88F}" destId="{72795BFB-9271-4D5F-8BD8-C66904EF031B}"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657366-6085-43B7-A526-8B10BAD700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EEF1417-03BC-4DF6-B2E3-55C8BCFB593B}">
      <dgm:prSet/>
      <dgm:spPr/>
      <dgm:t>
        <a:bodyPr/>
        <a:lstStyle/>
        <a:p>
          <a:pPr rtl="0"/>
          <a:r>
            <a:rPr lang="en-GB" b="1" i="0" dirty="0" smtClean="0"/>
            <a:t>Rights, Equality and Citizenship Programme</a:t>
          </a:r>
          <a:endParaRPr lang="en-GB" dirty="0"/>
        </a:p>
      </dgm:t>
    </dgm:pt>
    <dgm:pt modelId="{3B7CD1D3-3313-4F39-A613-440EE13F02E4}" type="parTrans" cxnId="{1562B7AC-14AD-451D-B376-1781B600E83E}">
      <dgm:prSet/>
      <dgm:spPr/>
      <dgm:t>
        <a:bodyPr/>
        <a:lstStyle/>
        <a:p>
          <a:endParaRPr lang="en-GB"/>
        </a:p>
      </dgm:t>
    </dgm:pt>
    <dgm:pt modelId="{6CED80EC-0582-4E93-AD50-D71BF7738876}" type="sibTrans" cxnId="{1562B7AC-14AD-451D-B376-1781B600E83E}">
      <dgm:prSet/>
      <dgm:spPr/>
      <dgm:t>
        <a:bodyPr/>
        <a:lstStyle/>
        <a:p>
          <a:endParaRPr lang="en-GB"/>
        </a:p>
      </dgm:t>
    </dgm:pt>
    <dgm:pt modelId="{456F7A89-78CA-48AE-B16E-0D7621A01358}">
      <dgm:prSet/>
      <dgm:spPr/>
      <dgm:t>
        <a:bodyPr/>
        <a:lstStyle/>
        <a:p>
          <a:r>
            <a:rPr lang="en-GB" dirty="0" smtClean="0"/>
            <a:t>440 million euro</a:t>
          </a:r>
          <a:endParaRPr lang="en-GB" dirty="0"/>
        </a:p>
      </dgm:t>
    </dgm:pt>
    <dgm:pt modelId="{7AB770CF-D953-4C30-B2DF-7CFB8846F8F7}" type="parTrans" cxnId="{C80A5833-9951-4DDA-A9E9-D3D5F6A89D2F}">
      <dgm:prSet/>
      <dgm:spPr/>
      <dgm:t>
        <a:bodyPr/>
        <a:lstStyle/>
        <a:p>
          <a:endParaRPr lang="en-GB"/>
        </a:p>
      </dgm:t>
    </dgm:pt>
    <dgm:pt modelId="{37AB64E5-B7A9-4087-B28E-7136DEBBC742}" type="sibTrans" cxnId="{C80A5833-9951-4DDA-A9E9-D3D5F6A89D2F}">
      <dgm:prSet/>
      <dgm:spPr/>
      <dgm:t>
        <a:bodyPr/>
        <a:lstStyle/>
        <a:p>
          <a:endParaRPr lang="en-GB"/>
        </a:p>
      </dgm:t>
    </dgm:pt>
    <dgm:pt modelId="{7F044C7F-11BD-474C-B8FF-274B14361601}">
      <dgm:prSet/>
      <dgm:spPr/>
      <dgm:t>
        <a:bodyPr/>
        <a:lstStyle/>
        <a:p>
          <a:r>
            <a:rPr lang="en-GB" dirty="0" smtClean="0"/>
            <a:t>63 million euro/year</a:t>
          </a:r>
          <a:endParaRPr lang="en-GB" dirty="0"/>
        </a:p>
      </dgm:t>
    </dgm:pt>
    <dgm:pt modelId="{53983FE3-40DB-45D6-80E6-E1946C46C0B2}" type="parTrans" cxnId="{5906FE1A-362A-4391-9125-0FC183EEB017}">
      <dgm:prSet/>
      <dgm:spPr/>
      <dgm:t>
        <a:bodyPr/>
        <a:lstStyle/>
        <a:p>
          <a:endParaRPr lang="en-GB"/>
        </a:p>
      </dgm:t>
    </dgm:pt>
    <dgm:pt modelId="{74EB0C03-A748-4EE7-AC7C-F9D0E75072ED}" type="sibTrans" cxnId="{5906FE1A-362A-4391-9125-0FC183EEB017}">
      <dgm:prSet/>
      <dgm:spPr/>
      <dgm:t>
        <a:bodyPr/>
        <a:lstStyle/>
        <a:p>
          <a:endParaRPr lang="en-GB"/>
        </a:p>
      </dgm:t>
    </dgm:pt>
    <dgm:pt modelId="{A4240102-6AB2-4169-AC7E-1C2383ED8910}" type="pres">
      <dgm:prSet presAssocID="{BB657366-6085-43B7-A526-8B10BAD70019}" presName="Name0" presStyleCnt="0">
        <dgm:presLayoutVars>
          <dgm:dir/>
          <dgm:animLvl val="lvl"/>
          <dgm:resizeHandles val="exact"/>
        </dgm:presLayoutVars>
      </dgm:prSet>
      <dgm:spPr/>
      <dgm:t>
        <a:bodyPr/>
        <a:lstStyle/>
        <a:p>
          <a:endParaRPr lang="en-GB"/>
        </a:p>
      </dgm:t>
    </dgm:pt>
    <dgm:pt modelId="{E1C5EAAC-7DF6-4EBA-A7A0-A0CB6823846C}" type="pres">
      <dgm:prSet presAssocID="{EEEF1417-03BC-4DF6-B2E3-55C8BCFB593B}" presName="composite" presStyleCnt="0"/>
      <dgm:spPr/>
    </dgm:pt>
    <dgm:pt modelId="{F07A0E9D-1A3A-4CCA-A719-FE394983D0B4}" type="pres">
      <dgm:prSet presAssocID="{EEEF1417-03BC-4DF6-B2E3-55C8BCFB593B}" presName="parTx" presStyleLbl="alignNode1" presStyleIdx="0" presStyleCnt="1" custScaleY="134917" custLinFactNeighborX="-23438" custLinFactNeighborY="-8333">
        <dgm:presLayoutVars>
          <dgm:chMax val="0"/>
          <dgm:chPref val="0"/>
          <dgm:bulletEnabled val="1"/>
        </dgm:presLayoutVars>
      </dgm:prSet>
      <dgm:spPr/>
      <dgm:t>
        <a:bodyPr/>
        <a:lstStyle/>
        <a:p>
          <a:endParaRPr lang="en-GB"/>
        </a:p>
      </dgm:t>
    </dgm:pt>
    <dgm:pt modelId="{6FF46BF6-38FE-47B6-B8DC-51BE3B647D52}" type="pres">
      <dgm:prSet presAssocID="{EEEF1417-03BC-4DF6-B2E3-55C8BCFB593B}" presName="desTx" presStyleLbl="alignAccFollowNode1" presStyleIdx="0" presStyleCnt="1">
        <dgm:presLayoutVars>
          <dgm:bulletEnabled val="1"/>
        </dgm:presLayoutVars>
      </dgm:prSet>
      <dgm:spPr/>
      <dgm:t>
        <a:bodyPr/>
        <a:lstStyle/>
        <a:p>
          <a:endParaRPr lang="en-GB"/>
        </a:p>
      </dgm:t>
    </dgm:pt>
  </dgm:ptLst>
  <dgm:cxnLst>
    <dgm:cxn modelId="{C80A5833-9951-4DDA-A9E9-D3D5F6A89D2F}" srcId="{EEEF1417-03BC-4DF6-B2E3-55C8BCFB593B}" destId="{456F7A89-78CA-48AE-B16E-0D7621A01358}" srcOrd="0" destOrd="0" parTransId="{7AB770CF-D953-4C30-B2DF-7CFB8846F8F7}" sibTransId="{37AB64E5-B7A9-4087-B28E-7136DEBBC742}"/>
    <dgm:cxn modelId="{1562B7AC-14AD-451D-B376-1781B600E83E}" srcId="{BB657366-6085-43B7-A526-8B10BAD70019}" destId="{EEEF1417-03BC-4DF6-B2E3-55C8BCFB593B}" srcOrd="0" destOrd="0" parTransId="{3B7CD1D3-3313-4F39-A613-440EE13F02E4}" sibTransId="{6CED80EC-0582-4E93-AD50-D71BF7738876}"/>
    <dgm:cxn modelId="{5906FE1A-362A-4391-9125-0FC183EEB017}" srcId="{EEEF1417-03BC-4DF6-B2E3-55C8BCFB593B}" destId="{7F044C7F-11BD-474C-B8FF-274B14361601}" srcOrd="1" destOrd="0" parTransId="{53983FE3-40DB-45D6-80E6-E1946C46C0B2}" sibTransId="{74EB0C03-A748-4EE7-AC7C-F9D0E75072ED}"/>
    <dgm:cxn modelId="{3848F602-8231-4768-BAC9-B4905B55603A}" type="presOf" srcId="{7F044C7F-11BD-474C-B8FF-274B14361601}" destId="{6FF46BF6-38FE-47B6-B8DC-51BE3B647D52}" srcOrd="0" destOrd="1" presId="urn:microsoft.com/office/officeart/2005/8/layout/hList1"/>
    <dgm:cxn modelId="{9130AA5C-537F-43AD-95BC-AE069A7DB94C}" type="presOf" srcId="{EEEF1417-03BC-4DF6-B2E3-55C8BCFB593B}" destId="{F07A0E9D-1A3A-4CCA-A719-FE394983D0B4}" srcOrd="0" destOrd="0" presId="urn:microsoft.com/office/officeart/2005/8/layout/hList1"/>
    <dgm:cxn modelId="{62567262-1443-4A5A-AC9A-94CC5B541D7C}" type="presOf" srcId="{456F7A89-78CA-48AE-B16E-0D7621A01358}" destId="{6FF46BF6-38FE-47B6-B8DC-51BE3B647D52}" srcOrd="0" destOrd="0" presId="urn:microsoft.com/office/officeart/2005/8/layout/hList1"/>
    <dgm:cxn modelId="{149D8031-2411-413C-8456-3D04BEAE7FCB}" type="presOf" srcId="{BB657366-6085-43B7-A526-8B10BAD70019}" destId="{A4240102-6AB2-4169-AC7E-1C2383ED8910}" srcOrd="0" destOrd="0" presId="urn:microsoft.com/office/officeart/2005/8/layout/hList1"/>
    <dgm:cxn modelId="{A62DCD41-FD47-4F6F-BD73-4A45E8547BBB}" type="presParOf" srcId="{A4240102-6AB2-4169-AC7E-1C2383ED8910}" destId="{E1C5EAAC-7DF6-4EBA-A7A0-A0CB6823846C}" srcOrd="0" destOrd="0" presId="urn:microsoft.com/office/officeart/2005/8/layout/hList1"/>
    <dgm:cxn modelId="{22A6B545-56E6-41A5-AB32-523446E97146}" type="presParOf" srcId="{E1C5EAAC-7DF6-4EBA-A7A0-A0CB6823846C}" destId="{F07A0E9D-1A3A-4CCA-A719-FE394983D0B4}" srcOrd="0" destOrd="0" presId="urn:microsoft.com/office/officeart/2005/8/layout/hList1"/>
    <dgm:cxn modelId="{87A4C760-91CD-45AE-AC69-20DD54EDE95A}" type="presParOf" srcId="{E1C5EAAC-7DF6-4EBA-A7A0-A0CB6823846C}" destId="{6FF46BF6-38FE-47B6-B8DC-51BE3B647D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C259D-E934-4237-BBBE-9775583752F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nb-NO"/>
        </a:p>
      </dgm:t>
    </dgm:pt>
    <dgm:pt modelId="{CBDA6FE4-B1CC-48FA-83AB-224669BF6A23}">
      <dgm:prSet phldrT="[Text]"/>
      <dgm:spPr/>
      <dgm:t>
        <a:bodyPr/>
        <a:lstStyle/>
        <a:p>
          <a:r>
            <a:rPr lang="en-US" dirty="0" smtClean="0"/>
            <a:t>What is the Commission doing?</a:t>
          </a:r>
          <a:endParaRPr lang="nb-NO" dirty="0"/>
        </a:p>
      </dgm:t>
    </dgm:pt>
    <dgm:pt modelId="{865A2A92-7449-4A8C-B6D3-7C4ED3A458A1}" type="parTrans" cxnId="{03F4B342-5AD0-48D6-8E92-58BFF9A5CCB0}">
      <dgm:prSet/>
      <dgm:spPr/>
      <dgm:t>
        <a:bodyPr/>
        <a:lstStyle/>
        <a:p>
          <a:endParaRPr lang="nb-NO"/>
        </a:p>
      </dgm:t>
    </dgm:pt>
    <dgm:pt modelId="{B818CE4D-7C3D-45DD-9944-F83B6CFF0DDB}" type="sibTrans" cxnId="{03F4B342-5AD0-48D6-8E92-58BFF9A5CCB0}">
      <dgm:prSet/>
      <dgm:spPr/>
      <dgm:t>
        <a:bodyPr/>
        <a:lstStyle/>
        <a:p>
          <a:endParaRPr lang="nb-NO"/>
        </a:p>
      </dgm:t>
    </dgm:pt>
    <dgm:pt modelId="{8C1FAD14-B6FD-43AD-82A9-2570B0FBF88F}" type="pres">
      <dgm:prSet presAssocID="{7C5C259D-E934-4237-BBBE-9775583752FD}" presName="cycle" presStyleCnt="0">
        <dgm:presLayoutVars>
          <dgm:dir/>
          <dgm:resizeHandles val="exact"/>
        </dgm:presLayoutVars>
      </dgm:prSet>
      <dgm:spPr/>
      <dgm:t>
        <a:bodyPr/>
        <a:lstStyle/>
        <a:p>
          <a:endParaRPr lang="en-GB"/>
        </a:p>
      </dgm:t>
    </dgm:pt>
    <dgm:pt modelId="{72795BFB-9271-4D5F-8BD8-C66904EF031B}" type="pres">
      <dgm:prSet presAssocID="{CBDA6FE4-B1CC-48FA-83AB-224669BF6A23}" presName="node" presStyleLbl="node1" presStyleIdx="0" presStyleCnt="1" custRadScaleRad="99269" custRadScaleInc="-12">
        <dgm:presLayoutVars>
          <dgm:bulletEnabled val="1"/>
        </dgm:presLayoutVars>
      </dgm:prSet>
      <dgm:spPr/>
      <dgm:t>
        <a:bodyPr/>
        <a:lstStyle/>
        <a:p>
          <a:endParaRPr lang="nb-NO"/>
        </a:p>
      </dgm:t>
    </dgm:pt>
  </dgm:ptLst>
  <dgm:cxnLst>
    <dgm:cxn modelId="{451B562C-DEDB-B04F-A237-B3E590E72A93}" type="presOf" srcId="{7C5C259D-E934-4237-BBBE-9775583752FD}" destId="{8C1FAD14-B6FD-43AD-82A9-2570B0FBF88F}" srcOrd="0" destOrd="0" presId="urn:microsoft.com/office/officeart/2005/8/layout/cycle2"/>
    <dgm:cxn modelId="{A61652FF-771C-074F-8E4D-32B7824EB06D}" type="presOf" srcId="{CBDA6FE4-B1CC-48FA-83AB-224669BF6A23}" destId="{72795BFB-9271-4D5F-8BD8-C66904EF031B}" srcOrd="0" destOrd="0" presId="urn:microsoft.com/office/officeart/2005/8/layout/cycle2"/>
    <dgm:cxn modelId="{03F4B342-5AD0-48D6-8E92-58BFF9A5CCB0}" srcId="{7C5C259D-E934-4237-BBBE-9775583752FD}" destId="{CBDA6FE4-B1CC-48FA-83AB-224669BF6A23}" srcOrd="0" destOrd="0" parTransId="{865A2A92-7449-4A8C-B6D3-7C4ED3A458A1}" sibTransId="{B818CE4D-7C3D-45DD-9944-F83B6CFF0DDB}"/>
    <dgm:cxn modelId="{749B0360-B919-5649-9BC1-0A6DCC96BFB0}" type="presParOf" srcId="{8C1FAD14-B6FD-43AD-82A9-2570B0FBF88F}" destId="{72795BFB-9271-4D5F-8BD8-C66904EF031B}"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E9BC7363-A39D-4336-A235-18EA70B97466}">
      <dgm:prSet phldrT="[Text]" custT="1"/>
      <dgm:spPr>
        <a:solidFill>
          <a:schemeClr val="accent2"/>
        </a:solidFill>
      </dgm:spPr>
      <dgm:t>
        <a:bodyPr/>
        <a:lstStyle/>
        <a:p>
          <a:r>
            <a:rPr lang="en-US" sz="1600" dirty="0" smtClean="0"/>
            <a:t>Minimum rights for victims</a:t>
          </a:r>
          <a:endParaRPr lang="nb-NO" sz="1600" dirty="0"/>
        </a:p>
      </dgm:t>
    </dgm:pt>
    <dgm:pt modelId="{542ECFD9-FF08-4C70-9BF0-EB2BD36EB2D5}" type="parTrans" cxnId="{AEC7EE91-1AE0-4772-8F2E-CE8FD53AC3D3}">
      <dgm:prSet/>
      <dgm:spPr/>
      <dgm:t>
        <a:bodyPr/>
        <a:lstStyle/>
        <a:p>
          <a:endParaRPr lang="nb-NO" sz="1600"/>
        </a:p>
      </dgm:t>
    </dgm:pt>
    <dgm:pt modelId="{10769127-E1CF-470E-B3CA-64DCB4051F10}" type="sibTrans" cxnId="{AEC7EE91-1AE0-4772-8F2E-CE8FD53AC3D3}">
      <dgm:prSet/>
      <dgm:spPr/>
      <dgm:t>
        <a:bodyPr/>
        <a:lstStyle/>
        <a:p>
          <a:endParaRPr lang="nb-NO" sz="1600"/>
        </a:p>
      </dgm:t>
    </dgm:pt>
    <dgm:pt modelId="{FC8AB2BC-63A9-4EAC-810B-B0BBCB051D7E}">
      <dgm:prSet phldrT="[Text]" custT="1"/>
      <dgm:spPr>
        <a:solidFill>
          <a:schemeClr val="accent2"/>
        </a:solidFill>
      </dgm:spPr>
      <dgm:t>
        <a:bodyPr/>
        <a:lstStyle/>
        <a:p>
          <a:r>
            <a:rPr lang="en-US" sz="1600" b="1" dirty="0" smtClean="0"/>
            <a:t>LEGISLATION &amp; POLICIES</a:t>
          </a:r>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37A5405C-88D6-43D6-B6EB-6C30BCBC2B22}">
      <dgm:prSet phldrT="[Text]" custT="1"/>
      <dgm:spPr>
        <a:solidFill>
          <a:schemeClr val="accent2"/>
        </a:solidFill>
      </dgm:spPr>
      <dgm:t>
        <a:bodyPr/>
        <a:lstStyle/>
        <a:p>
          <a:r>
            <a:rPr lang="nb-NO" sz="1600" dirty="0" err="1" smtClean="0"/>
            <a:t>Trafficking</a:t>
          </a:r>
          <a:endParaRPr lang="nb-NO" sz="1600" dirty="0"/>
        </a:p>
      </dgm:t>
    </dgm:pt>
    <dgm:pt modelId="{6B08E71C-29F5-42D8-82EF-AB03E5D3A34F}" type="parTrans" cxnId="{DE5E58F5-F9A2-4BD3-A71D-984A48991AE5}">
      <dgm:prSet/>
      <dgm:spPr/>
      <dgm:t>
        <a:bodyPr/>
        <a:lstStyle/>
        <a:p>
          <a:endParaRPr lang="en-GB" sz="1600"/>
        </a:p>
      </dgm:t>
    </dgm:pt>
    <dgm:pt modelId="{F22A5F1E-D335-4D0C-A027-8C9E41BA4406}" type="sibTrans" cxnId="{DE5E58F5-F9A2-4BD3-A71D-984A48991AE5}">
      <dgm:prSet/>
      <dgm:spPr/>
      <dgm:t>
        <a:bodyPr/>
        <a:lstStyle/>
        <a:p>
          <a:endParaRPr lang="en-GB" sz="1600"/>
        </a:p>
      </dgm:t>
    </dgm:pt>
    <dgm:pt modelId="{2A0D9A38-7E12-449B-81B9-DD78CCB08902}">
      <dgm:prSet phldrT="[Text]" custT="1"/>
      <dgm:spPr>
        <a:solidFill>
          <a:schemeClr val="accent2"/>
        </a:solidFill>
      </dgm:spPr>
      <dgm:t>
        <a:bodyPr/>
        <a:lstStyle/>
        <a:p>
          <a:r>
            <a:rPr lang="nb-NO" sz="1600" dirty="0" smtClean="0"/>
            <a:t>Child </a:t>
          </a:r>
          <a:r>
            <a:rPr lang="nb-NO" sz="1600" dirty="0" err="1" smtClean="0"/>
            <a:t>abuse</a:t>
          </a:r>
          <a:endParaRPr lang="nb-NO" sz="1600" dirty="0"/>
        </a:p>
      </dgm:t>
    </dgm:pt>
    <dgm:pt modelId="{4986A442-68F4-433A-8CDD-72C2C540FF45}" type="parTrans" cxnId="{3DA90907-7E7D-492E-A6D4-9D88ABE41D2F}">
      <dgm:prSet/>
      <dgm:spPr/>
      <dgm:t>
        <a:bodyPr/>
        <a:lstStyle/>
        <a:p>
          <a:endParaRPr lang="en-GB" sz="1600"/>
        </a:p>
      </dgm:t>
    </dgm:pt>
    <dgm:pt modelId="{E8737836-BA68-4748-9E62-3A7BEDDF0D24}" type="sibTrans" cxnId="{3DA90907-7E7D-492E-A6D4-9D88ABE41D2F}">
      <dgm:prSet/>
      <dgm:spPr/>
      <dgm:t>
        <a:bodyPr/>
        <a:lstStyle/>
        <a:p>
          <a:endParaRPr lang="en-GB" sz="1600"/>
        </a:p>
      </dgm:t>
    </dgm:pt>
    <dgm:pt modelId="{14F56CD3-689D-4046-8524-39854B3A5307}">
      <dgm:prSet phldrT="[Text]" custT="1"/>
      <dgm:spPr>
        <a:solidFill>
          <a:schemeClr val="accent2"/>
        </a:solidFill>
      </dgm:spPr>
      <dgm:t>
        <a:bodyPr/>
        <a:lstStyle/>
        <a:p>
          <a:r>
            <a:rPr lang="nb-NO" sz="1600" dirty="0" smtClean="0"/>
            <a:t>European </a:t>
          </a:r>
          <a:r>
            <a:rPr lang="nb-NO" sz="1600" dirty="0" err="1" smtClean="0"/>
            <a:t>Protection</a:t>
          </a:r>
          <a:r>
            <a:rPr lang="nb-NO" sz="1600" dirty="0" smtClean="0"/>
            <a:t> </a:t>
          </a:r>
          <a:r>
            <a:rPr lang="nb-NO" sz="1600" dirty="0" err="1" smtClean="0"/>
            <a:t>Orders</a:t>
          </a:r>
          <a:endParaRPr lang="nb-NO" sz="1600" dirty="0"/>
        </a:p>
      </dgm:t>
    </dgm:pt>
    <dgm:pt modelId="{8DF11356-9C2D-4F60-9696-0F6CF66C88D5}" type="parTrans" cxnId="{8FD7E2A8-F2FD-4F4E-B3D5-0976E8426826}">
      <dgm:prSet/>
      <dgm:spPr/>
      <dgm:t>
        <a:bodyPr/>
        <a:lstStyle/>
        <a:p>
          <a:endParaRPr lang="en-GB" sz="1600"/>
        </a:p>
      </dgm:t>
    </dgm:pt>
    <dgm:pt modelId="{16D97781-3AA0-4B40-97F6-325AA6911258}" type="sibTrans" cxnId="{8FD7E2A8-F2FD-4F4E-B3D5-0976E8426826}">
      <dgm:prSet/>
      <dgm:spPr/>
      <dgm:t>
        <a:bodyPr/>
        <a:lstStyle/>
        <a:p>
          <a:endParaRPr lang="en-GB" sz="1600"/>
        </a:p>
      </dgm:t>
    </dgm:pt>
    <dgm:pt modelId="{748C2650-2C95-43B7-AFD8-9D02DAB34F12}">
      <dgm:prSet phldrT="[Text]" custT="1"/>
      <dgm:spPr>
        <a:solidFill>
          <a:schemeClr val="accent2"/>
        </a:solidFill>
      </dgm:spPr>
      <dgm:t>
        <a:bodyPr/>
        <a:lstStyle/>
        <a:p>
          <a:r>
            <a:rPr lang="nb-NO" sz="1600" dirty="0" err="1" smtClean="0"/>
            <a:t>Sexual</a:t>
          </a:r>
          <a:r>
            <a:rPr lang="nb-NO" sz="1600" dirty="0" smtClean="0"/>
            <a:t> </a:t>
          </a:r>
          <a:r>
            <a:rPr lang="nb-NO" sz="1600" dirty="0" err="1" smtClean="0"/>
            <a:t>harassment</a:t>
          </a:r>
          <a:endParaRPr lang="nb-NO" sz="1600" dirty="0"/>
        </a:p>
      </dgm:t>
    </dgm:pt>
    <dgm:pt modelId="{730687F6-9A02-4BD5-9FB2-4781AEFF5A73}" type="parTrans" cxnId="{6CEA7273-B0B6-486F-81F0-68E907938698}">
      <dgm:prSet/>
      <dgm:spPr/>
      <dgm:t>
        <a:bodyPr/>
        <a:lstStyle/>
        <a:p>
          <a:endParaRPr lang="en-GB"/>
        </a:p>
      </dgm:t>
    </dgm:pt>
    <dgm:pt modelId="{491222E0-BF1F-487D-B520-35F77DA47D5B}" type="sibTrans" cxnId="{6CEA7273-B0B6-486F-81F0-68E907938698}">
      <dgm:prSet/>
      <dgm:spPr/>
      <dgm:t>
        <a:bodyPr/>
        <a:lstStyle/>
        <a:p>
          <a:endParaRPr lang="en-GB"/>
        </a:p>
      </dgm:t>
    </dgm:pt>
    <dgm:pt modelId="{DC03B258-9E68-4A96-8531-E299CD6BCFEC}">
      <dgm:prSet phldrT="[Text]" custT="1"/>
      <dgm:spPr>
        <a:solidFill>
          <a:schemeClr val="accent2"/>
        </a:solidFill>
      </dgm:spPr>
      <dgm:t>
        <a:bodyPr/>
        <a:lstStyle/>
        <a:p>
          <a:r>
            <a:rPr lang="nb-NO" sz="1600" dirty="0" smtClean="0"/>
            <a:t>EU </a:t>
          </a:r>
          <a:r>
            <a:rPr lang="nb-NO" sz="1600" dirty="0" err="1" smtClean="0"/>
            <a:t>accession</a:t>
          </a:r>
          <a:r>
            <a:rPr lang="nb-NO" sz="1600" dirty="0" smtClean="0"/>
            <a:t> to Istanbul Convention</a:t>
          </a:r>
          <a:endParaRPr lang="nb-NO" sz="1600" dirty="0"/>
        </a:p>
      </dgm:t>
    </dgm:pt>
    <dgm:pt modelId="{045EE412-C376-4E5B-AB6E-867265353ABA}" type="parTrans" cxnId="{F5DA2391-2398-4910-8306-491AC64B1006}">
      <dgm:prSet/>
      <dgm:spPr/>
      <dgm:t>
        <a:bodyPr/>
        <a:lstStyle/>
        <a:p>
          <a:endParaRPr lang="en-GB"/>
        </a:p>
      </dgm:t>
    </dgm:pt>
    <dgm:pt modelId="{DC07FCDF-042B-4B7A-96B7-39B555F3F579}" type="sibTrans" cxnId="{F5DA2391-2398-4910-8306-491AC64B1006}">
      <dgm:prSet/>
      <dgm:spPr/>
      <dgm:t>
        <a:bodyPr/>
        <a:lstStyle/>
        <a:p>
          <a:endParaRPr lang="en-GB"/>
        </a:p>
      </dgm:t>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5734" custScaleY="118532" custLinFactNeighborX="827" custLinFactNeighborY="-2842">
        <dgm:presLayoutVars>
          <dgm:bulletEnabled val="1"/>
        </dgm:presLayoutVars>
      </dgm:prSet>
      <dgm:spPr/>
      <dgm:t>
        <a:bodyPr/>
        <a:lstStyle/>
        <a:p>
          <a:endParaRPr lang="nb-NO"/>
        </a:p>
      </dgm:t>
    </dgm:pt>
  </dgm:ptLst>
  <dgm:cxnLst>
    <dgm:cxn modelId="{30F40290-84D6-0548-AFA4-A027A04C21C7}" type="presOf" srcId="{2A0D9A38-7E12-449B-81B9-DD78CCB08902}" destId="{2AE18F8E-56CE-42C4-94ED-3D2530C547DF}" srcOrd="0" destOrd="3" presId="urn:microsoft.com/office/officeart/2005/8/layout/process1"/>
    <dgm:cxn modelId="{D7CB660D-8D44-8F49-9AE7-24EFF7197F01}" type="presOf" srcId="{37A5405C-88D6-43D6-B6EB-6C30BCBC2B22}" destId="{2AE18F8E-56CE-42C4-94ED-3D2530C547DF}" srcOrd="0" destOrd="2" presId="urn:microsoft.com/office/officeart/2005/8/layout/process1"/>
    <dgm:cxn modelId="{3E80D124-E49E-1446-831E-871F4BC17AC3}" type="presOf" srcId="{14F56CD3-689D-4046-8524-39854B3A5307}" destId="{2AE18F8E-56CE-42C4-94ED-3D2530C547DF}" srcOrd="0" destOrd="5" presId="urn:microsoft.com/office/officeart/2005/8/layout/process1"/>
    <dgm:cxn modelId="{DE5E58F5-F9A2-4BD3-A71D-984A48991AE5}" srcId="{FC8AB2BC-63A9-4EAC-810B-B0BBCB051D7E}" destId="{37A5405C-88D6-43D6-B6EB-6C30BCBC2B22}" srcOrd="1" destOrd="0" parTransId="{6B08E71C-29F5-42D8-82EF-AB03E5D3A34F}" sibTransId="{F22A5F1E-D335-4D0C-A027-8C9E41BA4406}"/>
    <dgm:cxn modelId="{3DA90907-7E7D-492E-A6D4-9D88ABE41D2F}" srcId="{FC8AB2BC-63A9-4EAC-810B-B0BBCB051D7E}" destId="{2A0D9A38-7E12-449B-81B9-DD78CCB08902}" srcOrd="2" destOrd="0" parTransId="{4986A442-68F4-433A-8CDD-72C2C540FF45}" sibTransId="{E8737836-BA68-4748-9E62-3A7BEDDF0D24}"/>
    <dgm:cxn modelId="{3DFB40CD-7A01-AE47-8D5B-B1762C54CD34}" type="presOf" srcId="{748C2650-2C95-43B7-AFD8-9D02DAB34F12}" destId="{2AE18F8E-56CE-42C4-94ED-3D2530C547DF}" srcOrd="0" destOrd="1" presId="urn:microsoft.com/office/officeart/2005/8/layout/process1"/>
    <dgm:cxn modelId="{AEC7EE91-1AE0-4772-8F2E-CE8FD53AC3D3}" srcId="{FC8AB2BC-63A9-4EAC-810B-B0BBCB051D7E}" destId="{E9BC7363-A39D-4336-A235-18EA70B97466}" srcOrd="3" destOrd="0" parTransId="{542ECFD9-FF08-4C70-9BF0-EB2BD36EB2D5}" sibTransId="{10769127-E1CF-470E-B3CA-64DCB4051F10}"/>
    <dgm:cxn modelId="{6CEA7273-B0B6-486F-81F0-68E907938698}" srcId="{FC8AB2BC-63A9-4EAC-810B-B0BBCB051D7E}" destId="{748C2650-2C95-43B7-AFD8-9D02DAB34F12}" srcOrd="0" destOrd="0" parTransId="{730687F6-9A02-4BD5-9FB2-4781AEFF5A73}" sibTransId="{491222E0-BF1F-487D-B520-35F77DA47D5B}"/>
    <dgm:cxn modelId="{985004BC-D6AD-4AA5-A25C-41E7BAC9E718}" srcId="{9A3F1435-29D6-460A-8AAF-C47F75EA5E78}" destId="{FC8AB2BC-63A9-4EAC-810B-B0BBCB051D7E}" srcOrd="0" destOrd="0" parTransId="{837C8CFE-FF3F-4421-8930-31A9CFD379FC}" sibTransId="{22B5CCD5-53B3-4128-AD04-5CB1BE60C383}"/>
    <dgm:cxn modelId="{78F0015C-10A7-402C-8342-605AC17C466F}" type="presOf" srcId="{DC03B258-9E68-4A96-8531-E299CD6BCFEC}" destId="{2AE18F8E-56CE-42C4-94ED-3D2530C547DF}" srcOrd="0" destOrd="6" presId="urn:microsoft.com/office/officeart/2005/8/layout/process1"/>
    <dgm:cxn modelId="{8191A9E3-3828-2747-81D3-6EE733420582}" type="presOf" srcId="{9A3F1435-29D6-460A-8AAF-C47F75EA5E78}" destId="{7C5F80E5-484F-48F9-B9D2-5A4ACAC02EC8}" srcOrd="0" destOrd="0" presId="urn:microsoft.com/office/officeart/2005/8/layout/process1"/>
    <dgm:cxn modelId="{5A3A5F58-9116-164D-BDB9-5DDB0A0841DB}" type="presOf" srcId="{FC8AB2BC-63A9-4EAC-810B-B0BBCB051D7E}" destId="{2AE18F8E-56CE-42C4-94ED-3D2530C547DF}" srcOrd="0" destOrd="0" presId="urn:microsoft.com/office/officeart/2005/8/layout/process1"/>
    <dgm:cxn modelId="{8FD7E2A8-F2FD-4F4E-B3D5-0976E8426826}" srcId="{FC8AB2BC-63A9-4EAC-810B-B0BBCB051D7E}" destId="{14F56CD3-689D-4046-8524-39854B3A5307}" srcOrd="4" destOrd="0" parTransId="{8DF11356-9C2D-4F60-9696-0F6CF66C88D5}" sibTransId="{16D97781-3AA0-4B40-97F6-325AA6911258}"/>
    <dgm:cxn modelId="{45DC32D1-093B-814E-B781-1C62EB2E6266}" type="presOf" srcId="{E9BC7363-A39D-4336-A235-18EA70B97466}" destId="{2AE18F8E-56CE-42C4-94ED-3D2530C547DF}" srcOrd="0" destOrd="4" presId="urn:microsoft.com/office/officeart/2005/8/layout/process1"/>
    <dgm:cxn modelId="{F5DA2391-2398-4910-8306-491AC64B1006}" srcId="{FC8AB2BC-63A9-4EAC-810B-B0BBCB051D7E}" destId="{DC03B258-9E68-4A96-8531-E299CD6BCFEC}" srcOrd="5" destOrd="0" parTransId="{045EE412-C376-4E5B-AB6E-867265353ABA}" sibTransId="{DC07FCDF-042B-4B7A-96B7-39B555F3F579}"/>
    <dgm:cxn modelId="{12B4BB64-20E4-2A44-B873-9E21A231DF37}"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3_3" csCatId="accent3" phldr="1"/>
      <dgm:spPr/>
      <dgm:t>
        <a:bodyPr/>
        <a:lstStyle/>
        <a:p>
          <a:endParaRPr lang="nb-NO"/>
        </a:p>
      </dgm:t>
    </dgm:pt>
    <dgm:pt modelId="{E9BC7363-A39D-4336-A235-18EA70B97466}">
      <dgm:prSet phldrT="[Text]" custT="1"/>
      <dgm:spPr>
        <a:solidFill>
          <a:schemeClr val="accent3">
            <a:lumMod val="65000"/>
          </a:schemeClr>
        </a:solidFill>
      </dgm:spPr>
      <dgm:t>
        <a:bodyPr/>
        <a:lstStyle/>
        <a:p>
          <a:r>
            <a:rPr lang="en-US" sz="1600" dirty="0" smtClean="0"/>
            <a:t>Fundamental Rights Agency</a:t>
          </a:r>
          <a:endParaRPr lang="nb-NO" sz="1600" dirty="0"/>
        </a:p>
      </dgm:t>
    </dgm:pt>
    <dgm:pt modelId="{542ECFD9-FF08-4C70-9BF0-EB2BD36EB2D5}" type="parTrans" cxnId="{AEC7EE91-1AE0-4772-8F2E-CE8FD53AC3D3}">
      <dgm:prSet/>
      <dgm:spPr/>
      <dgm:t>
        <a:bodyPr/>
        <a:lstStyle/>
        <a:p>
          <a:endParaRPr lang="nb-NO" sz="1600"/>
        </a:p>
      </dgm:t>
    </dgm:pt>
    <dgm:pt modelId="{10769127-E1CF-470E-B3CA-64DCB4051F10}" type="sibTrans" cxnId="{AEC7EE91-1AE0-4772-8F2E-CE8FD53AC3D3}">
      <dgm:prSet/>
      <dgm:spPr/>
      <dgm:t>
        <a:bodyPr/>
        <a:lstStyle/>
        <a:p>
          <a:endParaRPr lang="nb-NO" sz="1600"/>
        </a:p>
      </dgm:t>
    </dgm:pt>
    <dgm:pt modelId="{B1E38A6D-B192-4CEC-98E7-BFF5D3264369}">
      <dgm:prSet phldrT="[Text]" custT="1"/>
      <dgm:spPr>
        <a:solidFill>
          <a:schemeClr val="accent3">
            <a:lumMod val="65000"/>
          </a:schemeClr>
        </a:solidFill>
      </dgm:spPr>
      <dgm:t>
        <a:bodyPr/>
        <a:lstStyle/>
        <a:p>
          <a:r>
            <a:rPr lang="en-US" sz="1600" dirty="0" smtClean="0"/>
            <a:t>EIGE</a:t>
          </a:r>
          <a:endParaRPr lang="nb-NO" sz="1600" dirty="0"/>
        </a:p>
      </dgm:t>
    </dgm:pt>
    <dgm:pt modelId="{BEF1C5C8-4323-4598-BE37-C7EE7270CB4D}" type="parTrans" cxnId="{608269EA-2DC8-4924-95C6-791354766B7C}">
      <dgm:prSet/>
      <dgm:spPr/>
      <dgm:t>
        <a:bodyPr/>
        <a:lstStyle/>
        <a:p>
          <a:endParaRPr lang="nb-NO" sz="1600"/>
        </a:p>
      </dgm:t>
    </dgm:pt>
    <dgm:pt modelId="{9C2B3A33-4293-48EA-9384-BAC7DE0A52EE}" type="sibTrans" cxnId="{608269EA-2DC8-4924-95C6-791354766B7C}">
      <dgm:prSet/>
      <dgm:spPr/>
      <dgm:t>
        <a:bodyPr/>
        <a:lstStyle/>
        <a:p>
          <a:endParaRPr lang="nb-NO" sz="1600"/>
        </a:p>
      </dgm:t>
    </dgm:pt>
    <dgm:pt modelId="{0686D93B-5230-4F51-9FA6-44037E5A3957}">
      <dgm:prSet phldrT="[Text]" custT="1"/>
      <dgm:spPr>
        <a:solidFill>
          <a:schemeClr val="accent3">
            <a:lumMod val="65000"/>
          </a:schemeClr>
        </a:solidFill>
      </dgm:spPr>
      <dgm:t>
        <a:bodyPr/>
        <a:lstStyle/>
        <a:p>
          <a:r>
            <a:rPr lang="en-US" sz="1600" dirty="0" smtClean="0"/>
            <a:t>Eurostat</a:t>
          </a:r>
          <a:endParaRPr lang="nb-NO" sz="1600" dirty="0"/>
        </a:p>
      </dgm:t>
    </dgm:pt>
    <dgm:pt modelId="{EA3DEBBF-0E66-40C9-9CCB-25BD0FA9D86A}" type="parTrans" cxnId="{484CBA70-A37A-41F4-9342-2100D4286439}">
      <dgm:prSet/>
      <dgm:spPr/>
      <dgm:t>
        <a:bodyPr/>
        <a:lstStyle/>
        <a:p>
          <a:endParaRPr lang="nb-NO" sz="1600"/>
        </a:p>
      </dgm:t>
    </dgm:pt>
    <dgm:pt modelId="{BC996DC5-074F-442D-9125-6E2CAA8B0057}" type="sibTrans" cxnId="{484CBA70-A37A-41F4-9342-2100D4286439}">
      <dgm:prSet/>
      <dgm:spPr/>
      <dgm:t>
        <a:bodyPr/>
        <a:lstStyle/>
        <a:p>
          <a:endParaRPr lang="nb-NO" sz="1600"/>
        </a:p>
      </dgm:t>
    </dgm:pt>
    <dgm:pt modelId="{12146676-A6FE-4C95-B04C-748635E3C292}">
      <dgm:prSet phldrT="[Text]" custT="1"/>
      <dgm:spPr>
        <a:solidFill>
          <a:schemeClr val="accent3">
            <a:lumMod val="65000"/>
          </a:schemeClr>
        </a:solidFill>
      </dgm:spPr>
      <dgm:t>
        <a:bodyPr/>
        <a:lstStyle/>
        <a:p>
          <a:r>
            <a:rPr lang="en-US" sz="1600" b="1" dirty="0" smtClean="0"/>
            <a:t>DATA COLLECTION </a:t>
          </a:r>
          <a:endParaRPr lang="nb-NO" sz="1600" b="1" dirty="0"/>
        </a:p>
      </dgm:t>
    </dgm:pt>
    <dgm:pt modelId="{A98407A3-6F15-4AA7-9DD9-EE971EC62A04}" type="parTrans" cxnId="{E213CDC6-EF29-487D-B6F2-CA80FED599F5}">
      <dgm:prSet/>
      <dgm:spPr/>
      <dgm:t>
        <a:bodyPr/>
        <a:lstStyle/>
        <a:p>
          <a:endParaRPr lang="nb-NO" sz="1600"/>
        </a:p>
      </dgm:t>
    </dgm:pt>
    <dgm:pt modelId="{77082AF3-5AFC-424C-9BB8-3451E20B8626}" type="sibTrans" cxnId="{E213CDC6-EF29-487D-B6F2-CA80FED599F5}">
      <dgm:prSet/>
      <dgm:spPr/>
      <dgm:t>
        <a:bodyPr/>
        <a:lstStyle/>
        <a:p>
          <a:endParaRPr lang="nb-NO" sz="1600"/>
        </a:p>
      </dgm:t>
    </dgm:pt>
    <dgm:pt modelId="{702E75C9-98B6-488C-96E1-D56B16D58A46}">
      <dgm:prSet phldrT="[Text]" custT="1"/>
      <dgm:spPr>
        <a:solidFill>
          <a:schemeClr val="accent3">
            <a:lumMod val="65000"/>
          </a:schemeClr>
        </a:solidFill>
      </dgm:spPr>
      <dgm:t>
        <a:bodyPr/>
        <a:lstStyle/>
        <a:p>
          <a:r>
            <a:rPr lang="nb-NO" sz="1600" dirty="0" smtClean="0"/>
            <a:t>Eurobarometer</a:t>
          </a:r>
          <a:endParaRPr lang="nb-NO" sz="1600" dirty="0"/>
        </a:p>
      </dgm:t>
    </dgm:pt>
    <dgm:pt modelId="{80E51941-3483-4E67-8830-4948B58CA0F4}" type="parTrans" cxnId="{D698BB18-318B-4B95-97A3-2F4537EB4783}">
      <dgm:prSet/>
      <dgm:spPr/>
      <dgm:t>
        <a:bodyPr/>
        <a:lstStyle/>
        <a:p>
          <a:endParaRPr lang="en-GB"/>
        </a:p>
      </dgm:t>
    </dgm:pt>
    <dgm:pt modelId="{66F26494-A1CA-4598-998C-9B502BDFCAE4}" type="sibTrans" cxnId="{D698BB18-318B-4B95-97A3-2F4537EB4783}">
      <dgm:prSet/>
      <dgm:spPr/>
      <dgm:t>
        <a:bodyPr/>
        <a:lstStyle/>
        <a:p>
          <a:endParaRPr lang="en-GB"/>
        </a:p>
      </dgm:t>
    </dgm:pt>
    <dgm:pt modelId="{46834672-E383-44A2-99BC-E1808FA879B3}">
      <dgm:prSet phldrT="[Text]" custT="1"/>
      <dgm:spPr>
        <a:solidFill>
          <a:schemeClr val="accent3">
            <a:lumMod val="65000"/>
          </a:schemeClr>
        </a:solidFill>
      </dgm:spPr>
      <dgm:t>
        <a:bodyPr/>
        <a:lstStyle/>
        <a:p>
          <a:r>
            <a:rPr lang="nb-NO" sz="1600" dirty="0" err="1" smtClean="0"/>
            <a:t>Member</a:t>
          </a:r>
          <a:r>
            <a:rPr lang="nb-NO" sz="1600" dirty="0" smtClean="0"/>
            <a:t> States</a:t>
          </a:r>
          <a:endParaRPr lang="nb-NO" sz="1600" dirty="0"/>
        </a:p>
      </dgm:t>
    </dgm:pt>
    <dgm:pt modelId="{5927C308-9542-41D8-BB54-71222B3E8E29}" type="parTrans" cxnId="{B193D016-E464-45B0-AEA0-AFE6DF82443D}">
      <dgm:prSet/>
      <dgm:spPr/>
      <dgm:t>
        <a:bodyPr/>
        <a:lstStyle/>
        <a:p>
          <a:endParaRPr lang="en-GB"/>
        </a:p>
      </dgm:t>
    </dgm:pt>
    <dgm:pt modelId="{9148E7A7-AC14-4007-BB69-F81CAF71A59D}" type="sibTrans" cxnId="{B193D016-E464-45B0-AEA0-AFE6DF82443D}">
      <dgm:prSet/>
      <dgm:spPr/>
      <dgm:t>
        <a:bodyPr/>
        <a:lstStyle/>
        <a:p>
          <a:endParaRPr lang="en-GB"/>
        </a:p>
      </dgm:t>
    </dgm:pt>
    <dgm:pt modelId="{2FF3D5A9-07AE-476D-86FA-5802276C0C07}" type="pres">
      <dgm:prSet presAssocID="{9A3F1435-29D6-460A-8AAF-C47F75EA5E78}" presName="Name0" presStyleCnt="0">
        <dgm:presLayoutVars>
          <dgm:dir/>
          <dgm:resizeHandles val="exact"/>
        </dgm:presLayoutVars>
      </dgm:prSet>
      <dgm:spPr/>
      <dgm:t>
        <a:bodyPr/>
        <a:lstStyle/>
        <a:p>
          <a:endParaRPr lang="nb-NO"/>
        </a:p>
      </dgm:t>
    </dgm:pt>
    <dgm:pt modelId="{1279CA19-F433-4D84-A0E5-F844425A64F2}" type="pres">
      <dgm:prSet presAssocID="{12146676-A6FE-4C95-B04C-748635E3C292}" presName="node" presStyleLbl="node1" presStyleIdx="0" presStyleCnt="1" custScaleY="124739" custLinFactNeighborX="7480" custLinFactNeighborY="-4962">
        <dgm:presLayoutVars>
          <dgm:bulletEnabled val="1"/>
        </dgm:presLayoutVars>
      </dgm:prSet>
      <dgm:spPr/>
      <dgm:t>
        <a:bodyPr/>
        <a:lstStyle/>
        <a:p>
          <a:endParaRPr lang="nb-NO"/>
        </a:p>
      </dgm:t>
    </dgm:pt>
  </dgm:ptLst>
  <dgm:cxnLst>
    <dgm:cxn modelId="{1FDFCF20-565E-4F8C-BC23-E42ED188C570}" type="presOf" srcId="{46834672-E383-44A2-99BC-E1808FA879B3}" destId="{1279CA19-F433-4D84-A0E5-F844425A64F2}" srcOrd="0" destOrd="4" presId="urn:microsoft.com/office/officeart/2005/8/layout/process1"/>
    <dgm:cxn modelId="{D698BB18-318B-4B95-97A3-2F4537EB4783}" srcId="{12146676-A6FE-4C95-B04C-748635E3C292}" destId="{702E75C9-98B6-488C-96E1-D56B16D58A46}" srcOrd="4" destOrd="0" parTransId="{80E51941-3483-4E67-8830-4948B58CA0F4}" sibTransId="{66F26494-A1CA-4598-998C-9B502BDFCAE4}"/>
    <dgm:cxn modelId="{608269EA-2DC8-4924-95C6-791354766B7C}" srcId="{12146676-A6FE-4C95-B04C-748635E3C292}" destId="{B1E38A6D-B192-4CEC-98E7-BFF5D3264369}" srcOrd="1" destOrd="0" parTransId="{BEF1C5C8-4323-4598-BE37-C7EE7270CB4D}" sibTransId="{9C2B3A33-4293-48EA-9384-BAC7DE0A52EE}"/>
    <dgm:cxn modelId="{27F86FFD-8C0C-1A42-93C5-3A6550476E04}" type="presOf" srcId="{9A3F1435-29D6-460A-8AAF-C47F75EA5E78}" destId="{2FF3D5A9-07AE-476D-86FA-5802276C0C07}" srcOrd="0" destOrd="0" presId="urn:microsoft.com/office/officeart/2005/8/layout/process1"/>
    <dgm:cxn modelId="{9A93FD5A-1C7E-B248-B87D-A07A17C4E692}" type="presOf" srcId="{12146676-A6FE-4C95-B04C-748635E3C292}" destId="{1279CA19-F433-4D84-A0E5-F844425A64F2}" srcOrd="0" destOrd="0" presId="urn:microsoft.com/office/officeart/2005/8/layout/process1"/>
    <dgm:cxn modelId="{BA974BC9-6385-4A60-9E47-C543355B1C91}" type="presOf" srcId="{702E75C9-98B6-488C-96E1-D56B16D58A46}" destId="{1279CA19-F433-4D84-A0E5-F844425A64F2}" srcOrd="0" destOrd="5" presId="urn:microsoft.com/office/officeart/2005/8/layout/process1"/>
    <dgm:cxn modelId="{C7139446-ED30-D443-AE6A-2DE173DB082B}" type="presOf" srcId="{0686D93B-5230-4F51-9FA6-44037E5A3957}" destId="{1279CA19-F433-4D84-A0E5-F844425A64F2}" srcOrd="0" destOrd="3" presId="urn:microsoft.com/office/officeart/2005/8/layout/process1"/>
    <dgm:cxn modelId="{AEC7EE91-1AE0-4772-8F2E-CE8FD53AC3D3}" srcId="{12146676-A6FE-4C95-B04C-748635E3C292}" destId="{E9BC7363-A39D-4336-A235-18EA70B97466}" srcOrd="0" destOrd="0" parTransId="{542ECFD9-FF08-4C70-9BF0-EB2BD36EB2D5}" sibTransId="{10769127-E1CF-470E-B3CA-64DCB4051F10}"/>
    <dgm:cxn modelId="{D249BC99-0B90-8541-93F0-885C32A516E8}" type="presOf" srcId="{B1E38A6D-B192-4CEC-98E7-BFF5D3264369}" destId="{1279CA19-F433-4D84-A0E5-F844425A64F2}" srcOrd="0" destOrd="2" presId="urn:microsoft.com/office/officeart/2005/8/layout/process1"/>
    <dgm:cxn modelId="{B193D016-E464-45B0-AEA0-AFE6DF82443D}" srcId="{12146676-A6FE-4C95-B04C-748635E3C292}" destId="{46834672-E383-44A2-99BC-E1808FA879B3}" srcOrd="3" destOrd="0" parTransId="{5927C308-9542-41D8-BB54-71222B3E8E29}" sibTransId="{9148E7A7-AC14-4007-BB69-F81CAF71A59D}"/>
    <dgm:cxn modelId="{E213CDC6-EF29-487D-B6F2-CA80FED599F5}" srcId="{9A3F1435-29D6-460A-8AAF-C47F75EA5E78}" destId="{12146676-A6FE-4C95-B04C-748635E3C292}" srcOrd="0" destOrd="0" parTransId="{A98407A3-6F15-4AA7-9DD9-EE971EC62A04}" sibTransId="{77082AF3-5AFC-424C-9BB8-3451E20B8626}"/>
    <dgm:cxn modelId="{14CF0237-B21A-FA41-9CEA-64621ACFFA8B}" type="presOf" srcId="{E9BC7363-A39D-4336-A235-18EA70B97466}" destId="{1279CA19-F433-4D84-A0E5-F844425A64F2}" srcOrd="0" destOrd="1" presId="urn:microsoft.com/office/officeart/2005/8/layout/process1"/>
    <dgm:cxn modelId="{484CBA70-A37A-41F4-9342-2100D4286439}" srcId="{12146676-A6FE-4C95-B04C-748635E3C292}" destId="{0686D93B-5230-4F51-9FA6-44037E5A3957}" srcOrd="2" destOrd="0" parTransId="{EA3DEBBF-0E66-40C9-9CCB-25BD0FA9D86A}" sibTransId="{BC996DC5-074F-442D-9125-6E2CAA8B0057}"/>
    <dgm:cxn modelId="{AC4E9E4F-B6A5-0345-BDDD-8FDA149F09B4}" type="presParOf" srcId="{2FF3D5A9-07AE-476D-86FA-5802276C0C07}" destId="{1279CA19-F433-4D84-A0E5-F844425A64F2}"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5C259D-E934-4237-BBBE-9775583752F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nb-NO"/>
        </a:p>
      </dgm:t>
    </dgm:pt>
    <dgm:pt modelId="{CBDA6FE4-B1CC-48FA-83AB-224669BF6A23}">
      <dgm:prSet phldrT="[Text]"/>
      <dgm:spPr/>
      <dgm:t>
        <a:bodyPr/>
        <a:lstStyle/>
        <a:p>
          <a:r>
            <a:rPr lang="en-US" dirty="0" smtClean="0"/>
            <a:t>What is the Commission doing?</a:t>
          </a:r>
          <a:endParaRPr lang="nb-NO" dirty="0"/>
        </a:p>
      </dgm:t>
    </dgm:pt>
    <dgm:pt modelId="{865A2A92-7449-4A8C-B6D3-7C4ED3A458A1}" type="parTrans" cxnId="{03F4B342-5AD0-48D6-8E92-58BFF9A5CCB0}">
      <dgm:prSet/>
      <dgm:spPr/>
      <dgm:t>
        <a:bodyPr/>
        <a:lstStyle/>
        <a:p>
          <a:endParaRPr lang="nb-NO"/>
        </a:p>
      </dgm:t>
    </dgm:pt>
    <dgm:pt modelId="{B818CE4D-7C3D-45DD-9944-F83B6CFF0DDB}" type="sibTrans" cxnId="{03F4B342-5AD0-48D6-8E92-58BFF9A5CCB0}">
      <dgm:prSet/>
      <dgm:spPr/>
      <dgm:t>
        <a:bodyPr/>
        <a:lstStyle/>
        <a:p>
          <a:endParaRPr lang="nb-NO"/>
        </a:p>
      </dgm:t>
    </dgm:pt>
    <dgm:pt modelId="{8C1FAD14-B6FD-43AD-82A9-2570B0FBF88F}" type="pres">
      <dgm:prSet presAssocID="{7C5C259D-E934-4237-BBBE-9775583752FD}" presName="cycle" presStyleCnt="0">
        <dgm:presLayoutVars>
          <dgm:dir/>
          <dgm:resizeHandles val="exact"/>
        </dgm:presLayoutVars>
      </dgm:prSet>
      <dgm:spPr/>
      <dgm:t>
        <a:bodyPr/>
        <a:lstStyle/>
        <a:p>
          <a:endParaRPr lang="en-GB"/>
        </a:p>
      </dgm:t>
    </dgm:pt>
    <dgm:pt modelId="{72795BFB-9271-4D5F-8BD8-C66904EF031B}" type="pres">
      <dgm:prSet presAssocID="{CBDA6FE4-B1CC-48FA-83AB-224669BF6A23}" presName="node" presStyleLbl="node1" presStyleIdx="0" presStyleCnt="1" custRadScaleRad="99269" custRadScaleInc="-12">
        <dgm:presLayoutVars>
          <dgm:bulletEnabled val="1"/>
        </dgm:presLayoutVars>
      </dgm:prSet>
      <dgm:spPr/>
      <dgm:t>
        <a:bodyPr/>
        <a:lstStyle/>
        <a:p>
          <a:endParaRPr lang="nb-NO"/>
        </a:p>
      </dgm:t>
    </dgm:pt>
  </dgm:ptLst>
  <dgm:cxnLst>
    <dgm:cxn modelId="{AF1FC590-BC78-F044-9448-FD88A38894C5}" type="presOf" srcId="{CBDA6FE4-B1CC-48FA-83AB-224669BF6A23}" destId="{72795BFB-9271-4D5F-8BD8-C66904EF031B}" srcOrd="0" destOrd="0" presId="urn:microsoft.com/office/officeart/2005/8/layout/cycle2"/>
    <dgm:cxn modelId="{DB0413F6-1E71-3247-8950-5FD81BCFEFDD}" type="presOf" srcId="{7C5C259D-E934-4237-BBBE-9775583752FD}" destId="{8C1FAD14-B6FD-43AD-82A9-2570B0FBF88F}" srcOrd="0" destOrd="0" presId="urn:microsoft.com/office/officeart/2005/8/layout/cycle2"/>
    <dgm:cxn modelId="{03F4B342-5AD0-48D6-8E92-58BFF9A5CCB0}" srcId="{7C5C259D-E934-4237-BBBE-9775583752FD}" destId="{CBDA6FE4-B1CC-48FA-83AB-224669BF6A23}" srcOrd="0" destOrd="0" parTransId="{865A2A92-7449-4A8C-B6D3-7C4ED3A458A1}" sibTransId="{B818CE4D-7C3D-45DD-9944-F83B6CFF0DDB}"/>
    <dgm:cxn modelId="{7981DD0C-2BB7-9945-858D-979233D1607A}" type="presParOf" srcId="{8C1FAD14-B6FD-43AD-82A9-2570B0FBF88F}" destId="{72795BFB-9271-4D5F-8BD8-C66904EF031B}"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E9BC7363-A39D-4336-A235-18EA70B97466}">
      <dgm:prSet phldrT="[Text]" custT="1"/>
      <dgm:spPr>
        <a:solidFill>
          <a:schemeClr val="accent2"/>
        </a:solidFill>
      </dgm:spPr>
      <dgm:t>
        <a:bodyPr/>
        <a:lstStyle/>
        <a:p>
          <a:r>
            <a:rPr lang="en-US" sz="1600" dirty="0" smtClean="0"/>
            <a:t>Minimum rights for victims</a:t>
          </a:r>
          <a:endParaRPr lang="nb-NO" sz="1600" dirty="0"/>
        </a:p>
      </dgm:t>
    </dgm:pt>
    <dgm:pt modelId="{542ECFD9-FF08-4C70-9BF0-EB2BD36EB2D5}" type="parTrans" cxnId="{AEC7EE91-1AE0-4772-8F2E-CE8FD53AC3D3}">
      <dgm:prSet/>
      <dgm:spPr/>
      <dgm:t>
        <a:bodyPr/>
        <a:lstStyle/>
        <a:p>
          <a:endParaRPr lang="nb-NO" sz="1600"/>
        </a:p>
      </dgm:t>
    </dgm:pt>
    <dgm:pt modelId="{10769127-E1CF-470E-B3CA-64DCB4051F10}" type="sibTrans" cxnId="{AEC7EE91-1AE0-4772-8F2E-CE8FD53AC3D3}">
      <dgm:prSet/>
      <dgm:spPr/>
      <dgm:t>
        <a:bodyPr/>
        <a:lstStyle/>
        <a:p>
          <a:endParaRPr lang="nb-NO" sz="1600"/>
        </a:p>
      </dgm:t>
    </dgm:pt>
    <dgm:pt modelId="{FC8AB2BC-63A9-4EAC-810B-B0BBCB051D7E}">
      <dgm:prSet phldrT="[Text]" custT="1"/>
      <dgm:spPr>
        <a:solidFill>
          <a:schemeClr val="accent2"/>
        </a:solidFill>
      </dgm:spPr>
      <dgm:t>
        <a:bodyPr/>
        <a:lstStyle/>
        <a:p>
          <a:r>
            <a:rPr lang="en-US" sz="1600" b="1" dirty="0" smtClean="0"/>
            <a:t>LEGISLATION &amp; POLICIES</a:t>
          </a:r>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37A5405C-88D6-43D6-B6EB-6C30BCBC2B22}">
      <dgm:prSet phldrT="[Text]" custT="1"/>
      <dgm:spPr>
        <a:solidFill>
          <a:schemeClr val="accent2"/>
        </a:solidFill>
      </dgm:spPr>
      <dgm:t>
        <a:bodyPr/>
        <a:lstStyle/>
        <a:p>
          <a:r>
            <a:rPr lang="nb-NO" sz="1600" dirty="0" err="1" smtClean="0"/>
            <a:t>Trafficking</a:t>
          </a:r>
          <a:endParaRPr lang="nb-NO" sz="1600" dirty="0"/>
        </a:p>
      </dgm:t>
    </dgm:pt>
    <dgm:pt modelId="{6B08E71C-29F5-42D8-82EF-AB03E5D3A34F}" type="parTrans" cxnId="{DE5E58F5-F9A2-4BD3-A71D-984A48991AE5}">
      <dgm:prSet/>
      <dgm:spPr/>
      <dgm:t>
        <a:bodyPr/>
        <a:lstStyle/>
        <a:p>
          <a:endParaRPr lang="en-GB" sz="1600"/>
        </a:p>
      </dgm:t>
    </dgm:pt>
    <dgm:pt modelId="{F22A5F1E-D335-4D0C-A027-8C9E41BA4406}" type="sibTrans" cxnId="{DE5E58F5-F9A2-4BD3-A71D-984A48991AE5}">
      <dgm:prSet/>
      <dgm:spPr/>
      <dgm:t>
        <a:bodyPr/>
        <a:lstStyle/>
        <a:p>
          <a:endParaRPr lang="en-GB" sz="1600"/>
        </a:p>
      </dgm:t>
    </dgm:pt>
    <dgm:pt modelId="{2A0D9A38-7E12-449B-81B9-DD78CCB08902}">
      <dgm:prSet phldrT="[Text]" custT="1"/>
      <dgm:spPr>
        <a:solidFill>
          <a:schemeClr val="accent2"/>
        </a:solidFill>
      </dgm:spPr>
      <dgm:t>
        <a:bodyPr/>
        <a:lstStyle/>
        <a:p>
          <a:r>
            <a:rPr lang="nb-NO" sz="1600" dirty="0" smtClean="0"/>
            <a:t>Child </a:t>
          </a:r>
          <a:r>
            <a:rPr lang="nb-NO" sz="1600" dirty="0" err="1" smtClean="0"/>
            <a:t>abuse</a:t>
          </a:r>
          <a:endParaRPr lang="nb-NO" sz="1600" dirty="0"/>
        </a:p>
      </dgm:t>
    </dgm:pt>
    <dgm:pt modelId="{4986A442-68F4-433A-8CDD-72C2C540FF45}" type="parTrans" cxnId="{3DA90907-7E7D-492E-A6D4-9D88ABE41D2F}">
      <dgm:prSet/>
      <dgm:spPr/>
      <dgm:t>
        <a:bodyPr/>
        <a:lstStyle/>
        <a:p>
          <a:endParaRPr lang="en-GB" sz="1600"/>
        </a:p>
      </dgm:t>
    </dgm:pt>
    <dgm:pt modelId="{E8737836-BA68-4748-9E62-3A7BEDDF0D24}" type="sibTrans" cxnId="{3DA90907-7E7D-492E-A6D4-9D88ABE41D2F}">
      <dgm:prSet/>
      <dgm:spPr/>
      <dgm:t>
        <a:bodyPr/>
        <a:lstStyle/>
        <a:p>
          <a:endParaRPr lang="en-GB" sz="1600"/>
        </a:p>
      </dgm:t>
    </dgm:pt>
    <dgm:pt modelId="{14F56CD3-689D-4046-8524-39854B3A5307}">
      <dgm:prSet phldrT="[Text]" custT="1"/>
      <dgm:spPr>
        <a:solidFill>
          <a:schemeClr val="accent2"/>
        </a:solidFill>
      </dgm:spPr>
      <dgm:t>
        <a:bodyPr/>
        <a:lstStyle/>
        <a:p>
          <a:r>
            <a:rPr lang="nb-NO" sz="1600" dirty="0" smtClean="0"/>
            <a:t>European </a:t>
          </a:r>
          <a:r>
            <a:rPr lang="nb-NO" sz="1600" dirty="0" err="1" smtClean="0"/>
            <a:t>Protection</a:t>
          </a:r>
          <a:r>
            <a:rPr lang="nb-NO" sz="1600" dirty="0" smtClean="0"/>
            <a:t> </a:t>
          </a:r>
          <a:r>
            <a:rPr lang="nb-NO" sz="1600" dirty="0" err="1" smtClean="0"/>
            <a:t>Orders</a:t>
          </a:r>
          <a:endParaRPr lang="nb-NO" sz="1600" dirty="0"/>
        </a:p>
      </dgm:t>
    </dgm:pt>
    <dgm:pt modelId="{8DF11356-9C2D-4F60-9696-0F6CF66C88D5}" type="parTrans" cxnId="{8FD7E2A8-F2FD-4F4E-B3D5-0976E8426826}">
      <dgm:prSet/>
      <dgm:spPr/>
      <dgm:t>
        <a:bodyPr/>
        <a:lstStyle/>
        <a:p>
          <a:endParaRPr lang="en-GB" sz="1600"/>
        </a:p>
      </dgm:t>
    </dgm:pt>
    <dgm:pt modelId="{16D97781-3AA0-4B40-97F6-325AA6911258}" type="sibTrans" cxnId="{8FD7E2A8-F2FD-4F4E-B3D5-0976E8426826}">
      <dgm:prSet/>
      <dgm:spPr/>
      <dgm:t>
        <a:bodyPr/>
        <a:lstStyle/>
        <a:p>
          <a:endParaRPr lang="en-GB" sz="1600"/>
        </a:p>
      </dgm:t>
    </dgm:pt>
    <dgm:pt modelId="{748C2650-2C95-43B7-AFD8-9D02DAB34F12}">
      <dgm:prSet phldrT="[Text]" custT="1"/>
      <dgm:spPr>
        <a:solidFill>
          <a:schemeClr val="accent2"/>
        </a:solidFill>
      </dgm:spPr>
      <dgm:t>
        <a:bodyPr/>
        <a:lstStyle/>
        <a:p>
          <a:r>
            <a:rPr lang="nb-NO" sz="1600" dirty="0" err="1" smtClean="0"/>
            <a:t>Sexual</a:t>
          </a:r>
          <a:r>
            <a:rPr lang="nb-NO" sz="1600" dirty="0" smtClean="0"/>
            <a:t> </a:t>
          </a:r>
          <a:r>
            <a:rPr lang="nb-NO" sz="1600" dirty="0" err="1" smtClean="0"/>
            <a:t>harassment</a:t>
          </a:r>
          <a:endParaRPr lang="nb-NO" sz="1600" dirty="0"/>
        </a:p>
      </dgm:t>
    </dgm:pt>
    <dgm:pt modelId="{730687F6-9A02-4BD5-9FB2-4781AEFF5A73}" type="parTrans" cxnId="{6CEA7273-B0B6-486F-81F0-68E907938698}">
      <dgm:prSet/>
      <dgm:spPr/>
      <dgm:t>
        <a:bodyPr/>
        <a:lstStyle/>
        <a:p>
          <a:endParaRPr lang="en-GB"/>
        </a:p>
      </dgm:t>
    </dgm:pt>
    <dgm:pt modelId="{491222E0-BF1F-487D-B520-35F77DA47D5B}" type="sibTrans" cxnId="{6CEA7273-B0B6-486F-81F0-68E907938698}">
      <dgm:prSet/>
      <dgm:spPr/>
      <dgm:t>
        <a:bodyPr/>
        <a:lstStyle/>
        <a:p>
          <a:endParaRPr lang="en-GB"/>
        </a:p>
      </dgm:t>
    </dgm:pt>
    <dgm:pt modelId="{A7C68488-8B40-4FE2-AAD1-845CCDDB88CC}">
      <dgm:prSet phldrT="[Text]" custT="1"/>
      <dgm:spPr>
        <a:solidFill>
          <a:schemeClr val="accent2"/>
        </a:solidFill>
      </dgm:spPr>
      <dgm:t>
        <a:bodyPr/>
        <a:lstStyle/>
        <a:p>
          <a:r>
            <a:rPr lang="nb-NO" sz="1600" dirty="0" smtClean="0"/>
            <a:t>EU </a:t>
          </a:r>
          <a:r>
            <a:rPr lang="nb-NO" sz="1600" dirty="0" err="1" smtClean="0"/>
            <a:t>accession</a:t>
          </a:r>
          <a:r>
            <a:rPr lang="nb-NO" sz="1600" dirty="0" smtClean="0"/>
            <a:t> to Istanbul Convention</a:t>
          </a:r>
          <a:endParaRPr lang="nb-NO" sz="1600" dirty="0"/>
        </a:p>
      </dgm:t>
    </dgm:pt>
    <dgm:pt modelId="{9E19CB09-24A4-4941-B767-882AAFAE28C1}" type="parTrans" cxnId="{9816634E-A33D-4868-9A9C-A5DB441858FB}">
      <dgm:prSet/>
      <dgm:spPr/>
    </dgm:pt>
    <dgm:pt modelId="{5A35A7BC-2404-430B-9A6D-E3794E7D327C}" type="sibTrans" cxnId="{9816634E-A33D-4868-9A9C-A5DB441858FB}">
      <dgm:prSet/>
      <dgm:spPr/>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5734" custScaleY="118532" custLinFactNeighborX="-2182">
        <dgm:presLayoutVars>
          <dgm:bulletEnabled val="1"/>
        </dgm:presLayoutVars>
      </dgm:prSet>
      <dgm:spPr/>
      <dgm:t>
        <a:bodyPr/>
        <a:lstStyle/>
        <a:p>
          <a:endParaRPr lang="nb-NO"/>
        </a:p>
      </dgm:t>
    </dgm:pt>
  </dgm:ptLst>
  <dgm:cxnLst>
    <dgm:cxn modelId="{3E6B2C2F-6DA5-2E44-9067-610A122100FD}" type="presOf" srcId="{748C2650-2C95-43B7-AFD8-9D02DAB34F12}" destId="{2AE18F8E-56CE-42C4-94ED-3D2530C547DF}" srcOrd="0" destOrd="1" presId="urn:microsoft.com/office/officeart/2005/8/layout/process1"/>
    <dgm:cxn modelId="{6DA69582-051A-FC44-89EE-FFF7F187B8A1}" type="presOf" srcId="{FC8AB2BC-63A9-4EAC-810B-B0BBCB051D7E}" destId="{2AE18F8E-56CE-42C4-94ED-3D2530C547DF}" srcOrd="0" destOrd="0" presId="urn:microsoft.com/office/officeart/2005/8/layout/process1"/>
    <dgm:cxn modelId="{D260C3BB-A6D0-E244-A319-A387C55B2A7B}" type="presOf" srcId="{37A5405C-88D6-43D6-B6EB-6C30BCBC2B22}" destId="{2AE18F8E-56CE-42C4-94ED-3D2530C547DF}" srcOrd="0" destOrd="2" presId="urn:microsoft.com/office/officeart/2005/8/layout/process1"/>
    <dgm:cxn modelId="{DE5E58F5-F9A2-4BD3-A71D-984A48991AE5}" srcId="{FC8AB2BC-63A9-4EAC-810B-B0BBCB051D7E}" destId="{37A5405C-88D6-43D6-B6EB-6C30BCBC2B22}" srcOrd="1" destOrd="0" parTransId="{6B08E71C-29F5-42D8-82EF-AB03E5D3A34F}" sibTransId="{F22A5F1E-D335-4D0C-A027-8C9E41BA4406}"/>
    <dgm:cxn modelId="{9816634E-A33D-4868-9A9C-A5DB441858FB}" srcId="{FC8AB2BC-63A9-4EAC-810B-B0BBCB051D7E}" destId="{A7C68488-8B40-4FE2-AAD1-845CCDDB88CC}" srcOrd="5" destOrd="0" parTransId="{9E19CB09-24A4-4941-B767-882AAFAE28C1}" sibTransId="{5A35A7BC-2404-430B-9A6D-E3794E7D327C}"/>
    <dgm:cxn modelId="{3DA90907-7E7D-492E-A6D4-9D88ABE41D2F}" srcId="{FC8AB2BC-63A9-4EAC-810B-B0BBCB051D7E}" destId="{2A0D9A38-7E12-449B-81B9-DD78CCB08902}" srcOrd="2" destOrd="0" parTransId="{4986A442-68F4-433A-8CDD-72C2C540FF45}" sibTransId="{E8737836-BA68-4748-9E62-3A7BEDDF0D24}"/>
    <dgm:cxn modelId="{AEC7EE91-1AE0-4772-8F2E-CE8FD53AC3D3}" srcId="{FC8AB2BC-63A9-4EAC-810B-B0BBCB051D7E}" destId="{E9BC7363-A39D-4336-A235-18EA70B97466}" srcOrd="3" destOrd="0" parTransId="{542ECFD9-FF08-4C70-9BF0-EB2BD36EB2D5}" sibTransId="{10769127-E1CF-470E-B3CA-64DCB4051F10}"/>
    <dgm:cxn modelId="{6CEA7273-B0B6-486F-81F0-68E907938698}" srcId="{FC8AB2BC-63A9-4EAC-810B-B0BBCB051D7E}" destId="{748C2650-2C95-43B7-AFD8-9D02DAB34F12}" srcOrd="0" destOrd="0" parTransId="{730687F6-9A02-4BD5-9FB2-4781AEFF5A73}" sibTransId="{491222E0-BF1F-487D-B520-35F77DA47D5B}"/>
    <dgm:cxn modelId="{CB656432-8B32-A946-8F5A-B6FC258C7AAF}" type="presOf" srcId="{9A3F1435-29D6-460A-8AAF-C47F75EA5E78}" destId="{7C5F80E5-484F-48F9-B9D2-5A4ACAC02EC8}" srcOrd="0" destOrd="0" presId="urn:microsoft.com/office/officeart/2005/8/layout/process1"/>
    <dgm:cxn modelId="{985004BC-D6AD-4AA5-A25C-41E7BAC9E718}" srcId="{9A3F1435-29D6-460A-8AAF-C47F75EA5E78}" destId="{FC8AB2BC-63A9-4EAC-810B-B0BBCB051D7E}" srcOrd="0" destOrd="0" parTransId="{837C8CFE-FF3F-4421-8930-31A9CFD379FC}" sibTransId="{22B5CCD5-53B3-4128-AD04-5CB1BE60C383}"/>
    <dgm:cxn modelId="{43038A4D-2747-4A51-8D8F-7F795602BF2C}" type="presOf" srcId="{A7C68488-8B40-4FE2-AAD1-845CCDDB88CC}" destId="{2AE18F8E-56CE-42C4-94ED-3D2530C547DF}" srcOrd="0" destOrd="6" presId="urn:microsoft.com/office/officeart/2005/8/layout/process1"/>
    <dgm:cxn modelId="{BFDBFDFF-8760-CA4D-9511-F1DF17A03120}" type="presOf" srcId="{2A0D9A38-7E12-449B-81B9-DD78CCB08902}" destId="{2AE18F8E-56CE-42C4-94ED-3D2530C547DF}" srcOrd="0" destOrd="3" presId="urn:microsoft.com/office/officeart/2005/8/layout/process1"/>
    <dgm:cxn modelId="{8FD7E2A8-F2FD-4F4E-B3D5-0976E8426826}" srcId="{FC8AB2BC-63A9-4EAC-810B-B0BBCB051D7E}" destId="{14F56CD3-689D-4046-8524-39854B3A5307}" srcOrd="4" destOrd="0" parTransId="{8DF11356-9C2D-4F60-9696-0F6CF66C88D5}" sibTransId="{16D97781-3AA0-4B40-97F6-325AA6911258}"/>
    <dgm:cxn modelId="{33AEE8C3-0349-EE47-ADC2-ED9D86FD693D}" type="presOf" srcId="{14F56CD3-689D-4046-8524-39854B3A5307}" destId="{2AE18F8E-56CE-42C4-94ED-3D2530C547DF}" srcOrd="0" destOrd="5" presId="urn:microsoft.com/office/officeart/2005/8/layout/process1"/>
    <dgm:cxn modelId="{5ACE9312-0A27-9246-968E-ED0C72CA85BA}" type="presOf" srcId="{E9BC7363-A39D-4336-A235-18EA70B97466}" destId="{2AE18F8E-56CE-42C4-94ED-3D2530C547DF}" srcOrd="0" destOrd="4" presId="urn:microsoft.com/office/officeart/2005/8/layout/process1"/>
    <dgm:cxn modelId="{26F6C97B-357A-1548-9283-F4BA24651BC0}"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3_3" csCatId="accent3" phldr="1"/>
      <dgm:spPr/>
      <dgm:t>
        <a:bodyPr/>
        <a:lstStyle/>
        <a:p>
          <a:endParaRPr lang="nb-NO"/>
        </a:p>
      </dgm:t>
    </dgm:pt>
    <dgm:pt modelId="{E9BC7363-A39D-4336-A235-18EA70B97466}">
      <dgm:prSet phldrT="[Text]" custT="1"/>
      <dgm:spPr>
        <a:solidFill>
          <a:schemeClr val="accent3">
            <a:lumMod val="65000"/>
          </a:schemeClr>
        </a:solidFill>
      </dgm:spPr>
      <dgm:t>
        <a:bodyPr/>
        <a:lstStyle/>
        <a:p>
          <a:r>
            <a:rPr lang="en-US" sz="1600" dirty="0" smtClean="0"/>
            <a:t>Fundamental Rights Agency</a:t>
          </a:r>
          <a:endParaRPr lang="nb-NO" sz="1600" dirty="0"/>
        </a:p>
      </dgm:t>
    </dgm:pt>
    <dgm:pt modelId="{542ECFD9-FF08-4C70-9BF0-EB2BD36EB2D5}" type="parTrans" cxnId="{AEC7EE91-1AE0-4772-8F2E-CE8FD53AC3D3}">
      <dgm:prSet/>
      <dgm:spPr/>
      <dgm:t>
        <a:bodyPr/>
        <a:lstStyle/>
        <a:p>
          <a:endParaRPr lang="nb-NO"/>
        </a:p>
      </dgm:t>
    </dgm:pt>
    <dgm:pt modelId="{10769127-E1CF-470E-B3CA-64DCB4051F10}" type="sibTrans" cxnId="{AEC7EE91-1AE0-4772-8F2E-CE8FD53AC3D3}">
      <dgm:prSet/>
      <dgm:spPr/>
      <dgm:t>
        <a:bodyPr/>
        <a:lstStyle/>
        <a:p>
          <a:endParaRPr lang="nb-NO"/>
        </a:p>
      </dgm:t>
    </dgm:pt>
    <dgm:pt modelId="{B1E38A6D-B192-4CEC-98E7-BFF5D3264369}">
      <dgm:prSet phldrT="[Text]" custT="1"/>
      <dgm:spPr>
        <a:solidFill>
          <a:schemeClr val="accent3">
            <a:lumMod val="65000"/>
          </a:schemeClr>
        </a:solidFill>
      </dgm:spPr>
      <dgm:t>
        <a:bodyPr/>
        <a:lstStyle/>
        <a:p>
          <a:r>
            <a:rPr lang="en-US" sz="1600" dirty="0" smtClean="0"/>
            <a:t>EIGE</a:t>
          </a:r>
          <a:endParaRPr lang="nb-NO" sz="1600" dirty="0"/>
        </a:p>
      </dgm:t>
    </dgm:pt>
    <dgm:pt modelId="{BEF1C5C8-4323-4598-BE37-C7EE7270CB4D}" type="parTrans" cxnId="{608269EA-2DC8-4924-95C6-791354766B7C}">
      <dgm:prSet/>
      <dgm:spPr/>
      <dgm:t>
        <a:bodyPr/>
        <a:lstStyle/>
        <a:p>
          <a:endParaRPr lang="nb-NO"/>
        </a:p>
      </dgm:t>
    </dgm:pt>
    <dgm:pt modelId="{9C2B3A33-4293-48EA-9384-BAC7DE0A52EE}" type="sibTrans" cxnId="{608269EA-2DC8-4924-95C6-791354766B7C}">
      <dgm:prSet/>
      <dgm:spPr/>
      <dgm:t>
        <a:bodyPr/>
        <a:lstStyle/>
        <a:p>
          <a:endParaRPr lang="nb-NO"/>
        </a:p>
      </dgm:t>
    </dgm:pt>
    <dgm:pt modelId="{0686D93B-5230-4F51-9FA6-44037E5A3957}">
      <dgm:prSet phldrT="[Text]" custT="1"/>
      <dgm:spPr>
        <a:solidFill>
          <a:schemeClr val="accent3">
            <a:lumMod val="65000"/>
          </a:schemeClr>
        </a:solidFill>
      </dgm:spPr>
      <dgm:t>
        <a:bodyPr/>
        <a:lstStyle/>
        <a:p>
          <a:r>
            <a:rPr lang="en-US" sz="1600" dirty="0" smtClean="0"/>
            <a:t>Eurostat</a:t>
          </a:r>
          <a:endParaRPr lang="nb-NO" sz="1600" dirty="0"/>
        </a:p>
      </dgm:t>
    </dgm:pt>
    <dgm:pt modelId="{EA3DEBBF-0E66-40C9-9CCB-25BD0FA9D86A}" type="parTrans" cxnId="{484CBA70-A37A-41F4-9342-2100D4286439}">
      <dgm:prSet/>
      <dgm:spPr/>
      <dgm:t>
        <a:bodyPr/>
        <a:lstStyle/>
        <a:p>
          <a:endParaRPr lang="nb-NO"/>
        </a:p>
      </dgm:t>
    </dgm:pt>
    <dgm:pt modelId="{BC996DC5-074F-442D-9125-6E2CAA8B0057}" type="sibTrans" cxnId="{484CBA70-A37A-41F4-9342-2100D4286439}">
      <dgm:prSet/>
      <dgm:spPr/>
      <dgm:t>
        <a:bodyPr/>
        <a:lstStyle/>
        <a:p>
          <a:endParaRPr lang="nb-NO"/>
        </a:p>
      </dgm:t>
    </dgm:pt>
    <dgm:pt modelId="{CC06F759-04ED-4280-9535-300F5F4AE55A}">
      <dgm:prSet phldrT="[Text]" custT="1"/>
      <dgm:spPr>
        <a:solidFill>
          <a:schemeClr val="accent3">
            <a:lumMod val="65000"/>
          </a:schemeClr>
        </a:solidFill>
      </dgm:spPr>
      <dgm:t>
        <a:bodyPr/>
        <a:lstStyle/>
        <a:p>
          <a:r>
            <a:rPr lang="en-US" sz="1600" dirty="0" smtClean="0"/>
            <a:t>Member States</a:t>
          </a:r>
          <a:endParaRPr lang="nb-NO" sz="1600" dirty="0"/>
        </a:p>
      </dgm:t>
    </dgm:pt>
    <dgm:pt modelId="{75BD03E6-4767-48FF-88E3-E887782DA720}" type="parTrans" cxnId="{2FC9C18F-585D-4754-A207-DE2FFED3134F}">
      <dgm:prSet/>
      <dgm:spPr/>
      <dgm:t>
        <a:bodyPr/>
        <a:lstStyle/>
        <a:p>
          <a:endParaRPr lang="nb-NO"/>
        </a:p>
      </dgm:t>
    </dgm:pt>
    <dgm:pt modelId="{389649D2-BC7E-4EB1-9E96-668CE25337E3}" type="sibTrans" cxnId="{2FC9C18F-585D-4754-A207-DE2FFED3134F}">
      <dgm:prSet/>
      <dgm:spPr/>
      <dgm:t>
        <a:bodyPr/>
        <a:lstStyle/>
        <a:p>
          <a:endParaRPr lang="nb-NO"/>
        </a:p>
      </dgm:t>
    </dgm:pt>
    <dgm:pt modelId="{12146676-A6FE-4C95-B04C-748635E3C292}">
      <dgm:prSet phldrT="[Text]" custT="1"/>
      <dgm:spPr>
        <a:solidFill>
          <a:schemeClr val="accent3">
            <a:lumMod val="65000"/>
          </a:schemeClr>
        </a:solidFill>
      </dgm:spPr>
      <dgm:t>
        <a:bodyPr/>
        <a:lstStyle/>
        <a:p>
          <a:r>
            <a:rPr lang="en-US" sz="1600" b="1" dirty="0" smtClean="0"/>
            <a:t>DATA COLLECTION </a:t>
          </a:r>
          <a:endParaRPr lang="nb-NO" sz="1600" b="1" dirty="0"/>
        </a:p>
      </dgm:t>
    </dgm:pt>
    <dgm:pt modelId="{A98407A3-6F15-4AA7-9DD9-EE971EC62A04}" type="parTrans" cxnId="{E213CDC6-EF29-487D-B6F2-CA80FED599F5}">
      <dgm:prSet/>
      <dgm:spPr/>
      <dgm:t>
        <a:bodyPr/>
        <a:lstStyle/>
        <a:p>
          <a:endParaRPr lang="nb-NO"/>
        </a:p>
      </dgm:t>
    </dgm:pt>
    <dgm:pt modelId="{77082AF3-5AFC-424C-9BB8-3451E20B8626}" type="sibTrans" cxnId="{E213CDC6-EF29-487D-B6F2-CA80FED599F5}">
      <dgm:prSet/>
      <dgm:spPr/>
      <dgm:t>
        <a:bodyPr/>
        <a:lstStyle/>
        <a:p>
          <a:endParaRPr lang="nb-NO"/>
        </a:p>
      </dgm:t>
    </dgm:pt>
    <dgm:pt modelId="{C72F5E5E-DE1E-4A10-930D-8BBE84F3F3F6}">
      <dgm:prSet phldrT="[Text]" custT="1"/>
      <dgm:spPr>
        <a:solidFill>
          <a:schemeClr val="accent3">
            <a:lumMod val="65000"/>
          </a:schemeClr>
        </a:solidFill>
      </dgm:spPr>
      <dgm:t>
        <a:bodyPr/>
        <a:lstStyle/>
        <a:p>
          <a:r>
            <a:rPr lang="nb-NO" sz="1600" dirty="0" smtClean="0"/>
            <a:t>Eurobarometer</a:t>
          </a:r>
          <a:endParaRPr lang="nb-NO" sz="1600" dirty="0"/>
        </a:p>
      </dgm:t>
    </dgm:pt>
    <dgm:pt modelId="{3E7AE765-5FE4-4C0A-888F-1979F3621180}" type="parTrans" cxnId="{E96CC3EA-2B0F-4170-8AF5-68C5E93DF53B}">
      <dgm:prSet/>
      <dgm:spPr/>
      <dgm:t>
        <a:bodyPr/>
        <a:lstStyle/>
        <a:p>
          <a:endParaRPr lang="en-GB"/>
        </a:p>
      </dgm:t>
    </dgm:pt>
    <dgm:pt modelId="{DC020204-CF9B-4D10-8AA2-0E666BFA2C54}" type="sibTrans" cxnId="{E96CC3EA-2B0F-4170-8AF5-68C5E93DF53B}">
      <dgm:prSet/>
      <dgm:spPr/>
      <dgm:t>
        <a:bodyPr/>
        <a:lstStyle/>
        <a:p>
          <a:endParaRPr lang="en-GB"/>
        </a:p>
      </dgm:t>
    </dgm:pt>
    <dgm:pt modelId="{2FF3D5A9-07AE-476D-86FA-5802276C0C07}" type="pres">
      <dgm:prSet presAssocID="{9A3F1435-29D6-460A-8AAF-C47F75EA5E78}" presName="Name0" presStyleCnt="0">
        <dgm:presLayoutVars>
          <dgm:dir/>
          <dgm:resizeHandles val="exact"/>
        </dgm:presLayoutVars>
      </dgm:prSet>
      <dgm:spPr/>
      <dgm:t>
        <a:bodyPr/>
        <a:lstStyle/>
        <a:p>
          <a:endParaRPr lang="nb-NO"/>
        </a:p>
      </dgm:t>
    </dgm:pt>
    <dgm:pt modelId="{1279CA19-F433-4D84-A0E5-F844425A64F2}" type="pres">
      <dgm:prSet presAssocID="{12146676-A6FE-4C95-B04C-748635E3C292}" presName="node" presStyleLbl="node1" presStyleIdx="0" presStyleCnt="1" custScaleY="124739" custLinFactNeighborX="-49" custLinFactNeighborY="-4024">
        <dgm:presLayoutVars>
          <dgm:bulletEnabled val="1"/>
        </dgm:presLayoutVars>
      </dgm:prSet>
      <dgm:spPr/>
      <dgm:t>
        <a:bodyPr/>
        <a:lstStyle/>
        <a:p>
          <a:endParaRPr lang="nb-NO"/>
        </a:p>
      </dgm:t>
    </dgm:pt>
  </dgm:ptLst>
  <dgm:cxnLst>
    <dgm:cxn modelId="{E96CC3EA-2B0F-4170-8AF5-68C5E93DF53B}" srcId="{12146676-A6FE-4C95-B04C-748635E3C292}" destId="{C72F5E5E-DE1E-4A10-930D-8BBE84F3F3F6}" srcOrd="4" destOrd="0" parTransId="{3E7AE765-5FE4-4C0A-888F-1979F3621180}" sibTransId="{DC020204-CF9B-4D10-8AA2-0E666BFA2C54}"/>
    <dgm:cxn modelId="{EDBF1D4C-DBEC-4133-B7B2-2A1EE6162451}" type="presOf" srcId="{C72F5E5E-DE1E-4A10-930D-8BBE84F3F3F6}" destId="{1279CA19-F433-4D84-A0E5-F844425A64F2}" srcOrd="0" destOrd="5" presId="urn:microsoft.com/office/officeart/2005/8/layout/process1"/>
    <dgm:cxn modelId="{714850B3-7EE4-EF4D-A545-D01611ED9D14}" type="presOf" srcId="{E9BC7363-A39D-4336-A235-18EA70B97466}" destId="{1279CA19-F433-4D84-A0E5-F844425A64F2}" srcOrd="0" destOrd="1" presId="urn:microsoft.com/office/officeart/2005/8/layout/process1"/>
    <dgm:cxn modelId="{2FC9C18F-585D-4754-A207-DE2FFED3134F}" srcId="{12146676-A6FE-4C95-B04C-748635E3C292}" destId="{CC06F759-04ED-4280-9535-300F5F4AE55A}" srcOrd="3" destOrd="0" parTransId="{75BD03E6-4767-48FF-88E3-E887782DA720}" sibTransId="{389649D2-BC7E-4EB1-9E96-668CE25337E3}"/>
    <dgm:cxn modelId="{AEC7EE91-1AE0-4772-8F2E-CE8FD53AC3D3}" srcId="{12146676-A6FE-4C95-B04C-748635E3C292}" destId="{E9BC7363-A39D-4336-A235-18EA70B97466}" srcOrd="0" destOrd="0" parTransId="{542ECFD9-FF08-4C70-9BF0-EB2BD36EB2D5}" sibTransId="{10769127-E1CF-470E-B3CA-64DCB4051F10}"/>
    <dgm:cxn modelId="{0C2DB0A4-D393-1341-8998-F2F3361A5E2B}" type="presOf" srcId="{12146676-A6FE-4C95-B04C-748635E3C292}" destId="{1279CA19-F433-4D84-A0E5-F844425A64F2}" srcOrd="0" destOrd="0" presId="urn:microsoft.com/office/officeart/2005/8/layout/process1"/>
    <dgm:cxn modelId="{484CBA70-A37A-41F4-9342-2100D4286439}" srcId="{12146676-A6FE-4C95-B04C-748635E3C292}" destId="{0686D93B-5230-4F51-9FA6-44037E5A3957}" srcOrd="2" destOrd="0" parTransId="{EA3DEBBF-0E66-40C9-9CCB-25BD0FA9D86A}" sibTransId="{BC996DC5-074F-442D-9125-6E2CAA8B0057}"/>
    <dgm:cxn modelId="{A93729FE-05E5-1F41-99F6-CB83C0B0232F}" type="presOf" srcId="{9A3F1435-29D6-460A-8AAF-C47F75EA5E78}" destId="{2FF3D5A9-07AE-476D-86FA-5802276C0C07}" srcOrd="0" destOrd="0" presId="urn:microsoft.com/office/officeart/2005/8/layout/process1"/>
    <dgm:cxn modelId="{42DA5EDA-109C-E348-92D3-BC0212892221}" type="presOf" srcId="{0686D93B-5230-4F51-9FA6-44037E5A3957}" destId="{1279CA19-F433-4D84-A0E5-F844425A64F2}" srcOrd="0" destOrd="3" presId="urn:microsoft.com/office/officeart/2005/8/layout/process1"/>
    <dgm:cxn modelId="{C49F5F50-E526-174F-A7A9-FBD34B1FF6F6}" type="presOf" srcId="{B1E38A6D-B192-4CEC-98E7-BFF5D3264369}" destId="{1279CA19-F433-4D84-A0E5-F844425A64F2}" srcOrd="0" destOrd="2" presId="urn:microsoft.com/office/officeart/2005/8/layout/process1"/>
    <dgm:cxn modelId="{608269EA-2DC8-4924-95C6-791354766B7C}" srcId="{12146676-A6FE-4C95-B04C-748635E3C292}" destId="{B1E38A6D-B192-4CEC-98E7-BFF5D3264369}" srcOrd="1" destOrd="0" parTransId="{BEF1C5C8-4323-4598-BE37-C7EE7270CB4D}" sibTransId="{9C2B3A33-4293-48EA-9384-BAC7DE0A52EE}"/>
    <dgm:cxn modelId="{E213CDC6-EF29-487D-B6F2-CA80FED599F5}" srcId="{9A3F1435-29D6-460A-8AAF-C47F75EA5E78}" destId="{12146676-A6FE-4C95-B04C-748635E3C292}" srcOrd="0" destOrd="0" parTransId="{A98407A3-6F15-4AA7-9DD9-EE971EC62A04}" sibTransId="{77082AF3-5AFC-424C-9BB8-3451E20B8626}"/>
    <dgm:cxn modelId="{0ABD7AA4-A463-814B-A30A-A5BC29A1D899}" type="presOf" srcId="{CC06F759-04ED-4280-9535-300F5F4AE55A}" destId="{1279CA19-F433-4D84-A0E5-F844425A64F2}" srcOrd="0" destOrd="4" presId="urn:microsoft.com/office/officeart/2005/8/layout/process1"/>
    <dgm:cxn modelId="{8C8F9A2B-0ECB-8142-AE85-B3763C6A613F}" type="presParOf" srcId="{2FF3D5A9-07AE-476D-86FA-5802276C0C07}" destId="{1279CA19-F433-4D84-A0E5-F844425A64F2}"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3F1435-29D6-460A-8AAF-C47F75EA5E78}"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nb-NO"/>
        </a:p>
      </dgm:t>
    </dgm:pt>
    <dgm:pt modelId="{FC8AB2BC-63A9-4EAC-810B-B0BBCB051D7E}">
      <dgm:prSet phldrT="[Text]" custT="1"/>
      <dgm:spPr/>
      <dgm:t>
        <a:bodyPr/>
        <a:lstStyle/>
        <a:p>
          <a:endParaRPr lang="nb-NO" sz="1600" b="1" dirty="0"/>
        </a:p>
      </dgm:t>
    </dgm:pt>
    <dgm:pt modelId="{837C8CFE-FF3F-4421-8930-31A9CFD379FC}" type="parTrans" cxnId="{985004BC-D6AD-4AA5-A25C-41E7BAC9E718}">
      <dgm:prSet/>
      <dgm:spPr/>
      <dgm:t>
        <a:bodyPr/>
        <a:lstStyle/>
        <a:p>
          <a:endParaRPr lang="nb-NO" sz="1600"/>
        </a:p>
      </dgm:t>
    </dgm:pt>
    <dgm:pt modelId="{22B5CCD5-53B3-4128-AD04-5CB1BE60C383}" type="sibTrans" cxnId="{985004BC-D6AD-4AA5-A25C-41E7BAC9E718}">
      <dgm:prSet/>
      <dgm:spPr/>
      <dgm:t>
        <a:bodyPr/>
        <a:lstStyle/>
        <a:p>
          <a:endParaRPr lang="nb-NO" sz="1600"/>
        </a:p>
      </dgm:t>
    </dgm:pt>
    <dgm:pt modelId="{7C5F80E5-484F-48F9-B9D2-5A4ACAC02EC8}" type="pres">
      <dgm:prSet presAssocID="{9A3F1435-29D6-460A-8AAF-C47F75EA5E78}" presName="Name0" presStyleCnt="0">
        <dgm:presLayoutVars>
          <dgm:dir/>
          <dgm:resizeHandles val="exact"/>
        </dgm:presLayoutVars>
      </dgm:prSet>
      <dgm:spPr/>
      <dgm:t>
        <a:bodyPr/>
        <a:lstStyle/>
        <a:p>
          <a:endParaRPr lang="nb-NO"/>
        </a:p>
      </dgm:t>
    </dgm:pt>
    <dgm:pt modelId="{2AE18F8E-56CE-42C4-94ED-3D2530C547DF}" type="pres">
      <dgm:prSet presAssocID="{FC8AB2BC-63A9-4EAC-810B-B0BBCB051D7E}" presName="node" presStyleLbl="node1" presStyleIdx="0" presStyleCnt="1" custScaleX="99666" custScaleY="118532" custLinFactNeighborX="-216" custLinFactNeighborY="6327">
        <dgm:presLayoutVars>
          <dgm:bulletEnabled val="1"/>
        </dgm:presLayoutVars>
      </dgm:prSet>
      <dgm:spPr/>
      <dgm:t>
        <a:bodyPr/>
        <a:lstStyle/>
        <a:p>
          <a:endParaRPr lang="nb-NO"/>
        </a:p>
      </dgm:t>
    </dgm:pt>
  </dgm:ptLst>
  <dgm:cxnLst>
    <dgm:cxn modelId="{E036D777-E3E5-D144-88D2-9A52EC96F09F}" type="presOf" srcId="{FC8AB2BC-63A9-4EAC-810B-B0BBCB051D7E}" destId="{2AE18F8E-56CE-42C4-94ED-3D2530C547DF}" srcOrd="0" destOrd="0" presId="urn:microsoft.com/office/officeart/2005/8/layout/process1"/>
    <dgm:cxn modelId="{72E8D621-6E18-2446-BBFD-1F76CD706105}" type="presOf" srcId="{9A3F1435-29D6-460A-8AAF-C47F75EA5E78}" destId="{7C5F80E5-484F-48F9-B9D2-5A4ACAC02EC8}" srcOrd="0" destOrd="0" presId="urn:microsoft.com/office/officeart/2005/8/layout/process1"/>
    <dgm:cxn modelId="{985004BC-D6AD-4AA5-A25C-41E7BAC9E718}" srcId="{9A3F1435-29D6-460A-8AAF-C47F75EA5E78}" destId="{FC8AB2BC-63A9-4EAC-810B-B0BBCB051D7E}" srcOrd="0" destOrd="0" parTransId="{837C8CFE-FF3F-4421-8930-31A9CFD379FC}" sibTransId="{22B5CCD5-53B3-4128-AD04-5CB1BE60C383}"/>
    <dgm:cxn modelId="{953D7394-FA61-4547-9D9D-E9F947371E1B}" type="presParOf" srcId="{7C5F80E5-484F-48F9-B9D2-5A4ACAC02EC8}" destId="{2AE18F8E-56CE-42C4-94ED-3D2530C547DF}"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5C259D-E934-4237-BBBE-9775583752F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nb-NO"/>
        </a:p>
      </dgm:t>
    </dgm:pt>
    <dgm:pt modelId="{CBDA6FE4-B1CC-48FA-83AB-224669BF6A23}">
      <dgm:prSet phldrT="[Text]"/>
      <dgm:spPr/>
      <dgm:t>
        <a:bodyPr/>
        <a:lstStyle/>
        <a:p>
          <a:r>
            <a:rPr lang="en-US" dirty="0" smtClean="0"/>
            <a:t>What is the Commission doing?</a:t>
          </a:r>
          <a:endParaRPr lang="nb-NO" dirty="0"/>
        </a:p>
      </dgm:t>
    </dgm:pt>
    <dgm:pt modelId="{865A2A92-7449-4A8C-B6D3-7C4ED3A458A1}" type="parTrans" cxnId="{03F4B342-5AD0-48D6-8E92-58BFF9A5CCB0}">
      <dgm:prSet/>
      <dgm:spPr/>
      <dgm:t>
        <a:bodyPr/>
        <a:lstStyle/>
        <a:p>
          <a:endParaRPr lang="nb-NO"/>
        </a:p>
      </dgm:t>
    </dgm:pt>
    <dgm:pt modelId="{B818CE4D-7C3D-45DD-9944-F83B6CFF0DDB}" type="sibTrans" cxnId="{03F4B342-5AD0-48D6-8E92-58BFF9A5CCB0}">
      <dgm:prSet/>
      <dgm:spPr/>
      <dgm:t>
        <a:bodyPr/>
        <a:lstStyle/>
        <a:p>
          <a:endParaRPr lang="nb-NO"/>
        </a:p>
      </dgm:t>
    </dgm:pt>
    <dgm:pt modelId="{8C1FAD14-B6FD-43AD-82A9-2570B0FBF88F}" type="pres">
      <dgm:prSet presAssocID="{7C5C259D-E934-4237-BBBE-9775583752FD}" presName="cycle" presStyleCnt="0">
        <dgm:presLayoutVars>
          <dgm:dir/>
          <dgm:resizeHandles val="exact"/>
        </dgm:presLayoutVars>
      </dgm:prSet>
      <dgm:spPr/>
      <dgm:t>
        <a:bodyPr/>
        <a:lstStyle/>
        <a:p>
          <a:endParaRPr lang="en-GB"/>
        </a:p>
      </dgm:t>
    </dgm:pt>
    <dgm:pt modelId="{72795BFB-9271-4D5F-8BD8-C66904EF031B}" type="pres">
      <dgm:prSet presAssocID="{CBDA6FE4-B1CC-48FA-83AB-224669BF6A23}" presName="node" presStyleLbl="node1" presStyleIdx="0" presStyleCnt="1" custRadScaleRad="99269" custRadScaleInc="-12">
        <dgm:presLayoutVars>
          <dgm:bulletEnabled val="1"/>
        </dgm:presLayoutVars>
      </dgm:prSet>
      <dgm:spPr/>
      <dgm:t>
        <a:bodyPr/>
        <a:lstStyle/>
        <a:p>
          <a:endParaRPr lang="nb-NO"/>
        </a:p>
      </dgm:t>
    </dgm:pt>
  </dgm:ptLst>
  <dgm:cxnLst>
    <dgm:cxn modelId="{03F4B342-5AD0-48D6-8E92-58BFF9A5CCB0}" srcId="{7C5C259D-E934-4237-BBBE-9775583752FD}" destId="{CBDA6FE4-B1CC-48FA-83AB-224669BF6A23}" srcOrd="0" destOrd="0" parTransId="{865A2A92-7449-4A8C-B6D3-7C4ED3A458A1}" sibTransId="{B818CE4D-7C3D-45DD-9944-F83B6CFF0DDB}"/>
    <dgm:cxn modelId="{2D7DDFAA-75E2-CF43-A465-07BB8BB63387}" type="presOf" srcId="{7C5C259D-E934-4237-BBBE-9775583752FD}" destId="{8C1FAD14-B6FD-43AD-82A9-2570B0FBF88F}" srcOrd="0" destOrd="0" presId="urn:microsoft.com/office/officeart/2005/8/layout/cycle2"/>
    <dgm:cxn modelId="{8D75761B-2B34-C049-B89E-721F3A5F19F6}" type="presOf" srcId="{CBDA6FE4-B1CC-48FA-83AB-224669BF6A23}" destId="{72795BFB-9271-4D5F-8BD8-C66904EF031B}" srcOrd="0" destOrd="0" presId="urn:microsoft.com/office/officeart/2005/8/layout/cycle2"/>
    <dgm:cxn modelId="{85647DA9-0135-4F4C-AE39-4545478B3150}" type="presParOf" srcId="{8C1FAD14-B6FD-43AD-82A9-2570B0FBF88F}" destId="{72795BFB-9271-4D5F-8BD8-C66904EF031B}"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1658" y="0"/>
          <a:ext cx="3253628" cy="223478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LEGISLATION &amp; POLICIES</a:t>
          </a:r>
          <a:endParaRPr lang="nb-NO" sz="1600" b="1" kern="1200" dirty="0"/>
        </a:p>
        <a:p>
          <a:pPr marL="171450" lvl="1" indent="-171450" algn="l" defTabSz="711200">
            <a:lnSpc>
              <a:spcPct val="90000"/>
            </a:lnSpc>
            <a:spcBef>
              <a:spcPct val="0"/>
            </a:spcBef>
            <a:spcAft>
              <a:spcPct val="15000"/>
            </a:spcAft>
            <a:buChar char="•"/>
          </a:pPr>
          <a:r>
            <a:rPr lang="nb-NO" sz="1600" kern="1200" dirty="0" err="1" smtClean="0"/>
            <a:t>Sexual</a:t>
          </a:r>
          <a:r>
            <a:rPr lang="nb-NO" sz="1600" kern="1200" dirty="0" smtClean="0"/>
            <a:t> </a:t>
          </a:r>
          <a:r>
            <a:rPr lang="nb-NO" sz="1600" kern="1200" dirty="0" err="1" smtClean="0"/>
            <a:t>harassment</a:t>
          </a:r>
          <a:endParaRPr lang="nb-NO" sz="1600" kern="1200" dirty="0"/>
        </a:p>
        <a:p>
          <a:pPr marL="171450" lvl="1" indent="-171450" algn="l" defTabSz="711200">
            <a:lnSpc>
              <a:spcPct val="90000"/>
            </a:lnSpc>
            <a:spcBef>
              <a:spcPct val="0"/>
            </a:spcBef>
            <a:spcAft>
              <a:spcPct val="15000"/>
            </a:spcAft>
            <a:buChar char="•"/>
          </a:pPr>
          <a:r>
            <a:rPr lang="nb-NO" sz="1600" kern="1200" dirty="0" err="1" smtClean="0"/>
            <a:t>Trafficking</a:t>
          </a:r>
          <a:endParaRPr lang="nb-NO" sz="1600" kern="1200" dirty="0"/>
        </a:p>
        <a:p>
          <a:pPr marL="171450" lvl="1" indent="-171450" algn="l" defTabSz="711200">
            <a:lnSpc>
              <a:spcPct val="90000"/>
            </a:lnSpc>
            <a:spcBef>
              <a:spcPct val="0"/>
            </a:spcBef>
            <a:spcAft>
              <a:spcPct val="15000"/>
            </a:spcAft>
            <a:buChar char="•"/>
          </a:pPr>
          <a:r>
            <a:rPr lang="nb-NO" sz="1600" kern="1200" smtClean="0"/>
            <a:t>Child abuse</a:t>
          </a:r>
          <a:endParaRPr lang="nb-NO" sz="1600" kern="1200" dirty="0"/>
        </a:p>
        <a:p>
          <a:pPr marL="171450" lvl="1" indent="-171450" algn="l" defTabSz="711200">
            <a:lnSpc>
              <a:spcPct val="90000"/>
            </a:lnSpc>
            <a:spcBef>
              <a:spcPct val="0"/>
            </a:spcBef>
            <a:spcAft>
              <a:spcPct val="15000"/>
            </a:spcAft>
            <a:buChar char="•"/>
          </a:pPr>
          <a:r>
            <a:rPr lang="en-US" sz="1600" kern="1200" dirty="0" smtClean="0"/>
            <a:t>Minimum rights for victims</a:t>
          </a:r>
          <a:endParaRPr lang="nb-NO" sz="1600" kern="1200" dirty="0"/>
        </a:p>
        <a:p>
          <a:pPr marL="171450" lvl="1" indent="-171450" algn="l" defTabSz="711200">
            <a:lnSpc>
              <a:spcPct val="90000"/>
            </a:lnSpc>
            <a:spcBef>
              <a:spcPct val="0"/>
            </a:spcBef>
            <a:spcAft>
              <a:spcPct val="15000"/>
            </a:spcAft>
            <a:buChar char="•"/>
          </a:pPr>
          <a:r>
            <a:rPr lang="nb-NO" sz="1600" kern="1200" dirty="0" smtClean="0"/>
            <a:t>European </a:t>
          </a:r>
          <a:r>
            <a:rPr lang="nb-NO" sz="1600" kern="1200" dirty="0" err="1" smtClean="0"/>
            <a:t>Protection</a:t>
          </a:r>
          <a:r>
            <a:rPr lang="nb-NO" sz="1600" kern="1200" dirty="0" smtClean="0"/>
            <a:t> </a:t>
          </a:r>
          <a:r>
            <a:rPr lang="nb-NO" sz="1600" kern="1200" dirty="0" err="1" smtClean="0"/>
            <a:t>Orders</a:t>
          </a:r>
          <a:endParaRPr lang="nb-NO" sz="1600" kern="1200" dirty="0"/>
        </a:p>
        <a:p>
          <a:pPr marL="171450" lvl="1" indent="-171450" algn="l" defTabSz="711200">
            <a:lnSpc>
              <a:spcPct val="90000"/>
            </a:lnSpc>
            <a:spcBef>
              <a:spcPct val="0"/>
            </a:spcBef>
            <a:spcAft>
              <a:spcPct val="15000"/>
            </a:spcAft>
            <a:buChar char="•"/>
          </a:pPr>
          <a:r>
            <a:rPr lang="nb-NO" sz="1600" kern="1200" dirty="0" smtClean="0"/>
            <a:t>EU </a:t>
          </a:r>
          <a:r>
            <a:rPr lang="nb-NO" sz="1600" kern="1200" dirty="0" err="1" smtClean="0"/>
            <a:t>accession</a:t>
          </a:r>
          <a:r>
            <a:rPr lang="nb-NO" sz="1600" kern="1200" dirty="0" smtClean="0"/>
            <a:t> to Istanbul Convention</a:t>
          </a:r>
          <a:endParaRPr lang="nb-NO" sz="1600" kern="1200" dirty="0"/>
        </a:p>
      </dsp:txBody>
      <dsp:txXfrm>
        <a:off x="67113" y="65455"/>
        <a:ext cx="3122718" cy="21038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1658" y="0"/>
          <a:ext cx="3253628" cy="223478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LEGISLATION &amp; POLICIES</a:t>
          </a:r>
          <a:endParaRPr lang="nb-NO" sz="1600" b="1" kern="1200" dirty="0"/>
        </a:p>
        <a:p>
          <a:pPr marL="171450" lvl="1" indent="-171450" algn="l" defTabSz="711200">
            <a:lnSpc>
              <a:spcPct val="90000"/>
            </a:lnSpc>
            <a:spcBef>
              <a:spcPct val="0"/>
            </a:spcBef>
            <a:spcAft>
              <a:spcPct val="15000"/>
            </a:spcAft>
            <a:buChar char="•"/>
          </a:pPr>
          <a:r>
            <a:rPr lang="nb-NO" sz="1600" kern="1200" dirty="0" err="1" smtClean="0"/>
            <a:t>Sexual</a:t>
          </a:r>
          <a:r>
            <a:rPr lang="nb-NO" sz="1600" kern="1200" dirty="0" smtClean="0"/>
            <a:t> </a:t>
          </a:r>
          <a:r>
            <a:rPr lang="nb-NO" sz="1600" kern="1200" dirty="0" err="1" smtClean="0"/>
            <a:t>harassment</a:t>
          </a:r>
          <a:endParaRPr lang="nb-NO" sz="1600" kern="1200" dirty="0"/>
        </a:p>
        <a:p>
          <a:pPr marL="171450" lvl="1" indent="-171450" algn="l" defTabSz="711200">
            <a:lnSpc>
              <a:spcPct val="90000"/>
            </a:lnSpc>
            <a:spcBef>
              <a:spcPct val="0"/>
            </a:spcBef>
            <a:spcAft>
              <a:spcPct val="15000"/>
            </a:spcAft>
            <a:buChar char="•"/>
          </a:pPr>
          <a:r>
            <a:rPr lang="nb-NO" sz="1600" kern="1200" dirty="0" err="1" smtClean="0"/>
            <a:t>Trafficking</a:t>
          </a:r>
          <a:endParaRPr lang="nb-NO" sz="1600" kern="1200" dirty="0"/>
        </a:p>
        <a:p>
          <a:pPr marL="171450" lvl="1" indent="-171450" algn="l" defTabSz="711200">
            <a:lnSpc>
              <a:spcPct val="90000"/>
            </a:lnSpc>
            <a:spcBef>
              <a:spcPct val="0"/>
            </a:spcBef>
            <a:spcAft>
              <a:spcPct val="15000"/>
            </a:spcAft>
            <a:buChar char="•"/>
          </a:pPr>
          <a:r>
            <a:rPr lang="nb-NO" sz="1600" kern="1200" dirty="0" smtClean="0"/>
            <a:t>Child </a:t>
          </a:r>
          <a:r>
            <a:rPr lang="nb-NO" sz="1600" kern="1200" dirty="0" err="1" smtClean="0"/>
            <a:t>abuse</a:t>
          </a:r>
          <a:endParaRPr lang="nb-NO" sz="1600" kern="1200" dirty="0"/>
        </a:p>
        <a:p>
          <a:pPr marL="171450" lvl="1" indent="-171450" algn="l" defTabSz="711200">
            <a:lnSpc>
              <a:spcPct val="90000"/>
            </a:lnSpc>
            <a:spcBef>
              <a:spcPct val="0"/>
            </a:spcBef>
            <a:spcAft>
              <a:spcPct val="15000"/>
            </a:spcAft>
            <a:buChar char="•"/>
          </a:pPr>
          <a:r>
            <a:rPr lang="en-US" sz="1600" kern="1200" dirty="0" smtClean="0"/>
            <a:t>Minimum rights for victims</a:t>
          </a:r>
          <a:endParaRPr lang="nb-NO" sz="1600" kern="1200" dirty="0"/>
        </a:p>
        <a:p>
          <a:pPr marL="171450" lvl="1" indent="-171450" algn="l" defTabSz="711200">
            <a:lnSpc>
              <a:spcPct val="90000"/>
            </a:lnSpc>
            <a:spcBef>
              <a:spcPct val="0"/>
            </a:spcBef>
            <a:spcAft>
              <a:spcPct val="15000"/>
            </a:spcAft>
            <a:buChar char="•"/>
          </a:pPr>
          <a:r>
            <a:rPr lang="nb-NO" sz="1600" kern="1200" dirty="0" smtClean="0"/>
            <a:t>European </a:t>
          </a:r>
          <a:r>
            <a:rPr lang="nb-NO" sz="1600" kern="1200" dirty="0" err="1" smtClean="0"/>
            <a:t>Protection</a:t>
          </a:r>
          <a:r>
            <a:rPr lang="nb-NO" sz="1600" kern="1200" dirty="0" smtClean="0"/>
            <a:t> </a:t>
          </a:r>
          <a:r>
            <a:rPr lang="nb-NO" sz="1600" kern="1200" dirty="0" err="1" smtClean="0"/>
            <a:t>Orders</a:t>
          </a:r>
          <a:endParaRPr lang="nb-NO" sz="1600" kern="1200" dirty="0"/>
        </a:p>
        <a:p>
          <a:pPr marL="171450" lvl="1" indent="-171450" algn="l" defTabSz="711200">
            <a:lnSpc>
              <a:spcPct val="90000"/>
            </a:lnSpc>
            <a:spcBef>
              <a:spcPct val="0"/>
            </a:spcBef>
            <a:spcAft>
              <a:spcPct val="15000"/>
            </a:spcAft>
            <a:buChar char="•"/>
          </a:pPr>
          <a:r>
            <a:rPr lang="nb-NO" sz="1600" kern="1200" dirty="0" smtClean="0"/>
            <a:t>EU </a:t>
          </a:r>
          <a:r>
            <a:rPr lang="nb-NO" sz="1600" kern="1200" dirty="0" err="1" smtClean="0"/>
            <a:t>accession</a:t>
          </a:r>
          <a:r>
            <a:rPr lang="nb-NO" sz="1600" kern="1200" dirty="0" smtClean="0"/>
            <a:t> to Istanbul Convention</a:t>
          </a:r>
          <a:endParaRPr lang="nb-NO" sz="1600" kern="1200" dirty="0"/>
        </a:p>
      </dsp:txBody>
      <dsp:txXfrm>
        <a:off x="67113" y="65455"/>
        <a:ext cx="3122718" cy="2103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9CA19-F433-4D84-A0E5-F844425A64F2}">
      <dsp:nvSpPr>
        <dsp:cNvPr id="0" name=""/>
        <dsp:cNvSpPr/>
      </dsp:nvSpPr>
      <dsp:spPr>
        <a:xfrm>
          <a:off x="1622" y="0"/>
          <a:ext cx="3319555" cy="2232248"/>
        </a:xfrm>
        <a:prstGeom prst="roundRect">
          <a:avLst>
            <a:gd name="adj" fmla="val 10000"/>
          </a:avLst>
        </a:prstGeom>
        <a:solidFill>
          <a:schemeClr val="accent3">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DATA COLLECTION </a:t>
          </a:r>
          <a:endParaRPr lang="nb-NO" sz="1600" b="1" kern="1200" dirty="0"/>
        </a:p>
        <a:p>
          <a:pPr marL="171450" lvl="1" indent="-171450" algn="l" defTabSz="711200">
            <a:lnSpc>
              <a:spcPct val="90000"/>
            </a:lnSpc>
            <a:spcBef>
              <a:spcPct val="0"/>
            </a:spcBef>
            <a:spcAft>
              <a:spcPct val="15000"/>
            </a:spcAft>
            <a:buChar char="•"/>
          </a:pPr>
          <a:r>
            <a:rPr lang="en-US" sz="1600" kern="1200" dirty="0" smtClean="0"/>
            <a:t>Fundamental Rights Agency</a:t>
          </a:r>
          <a:endParaRPr lang="nb-NO" sz="1600" kern="1200" dirty="0"/>
        </a:p>
        <a:p>
          <a:pPr marL="171450" lvl="1" indent="-171450" algn="l" defTabSz="711200">
            <a:lnSpc>
              <a:spcPct val="90000"/>
            </a:lnSpc>
            <a:spcBef>
              <a:spcPct val="0"/>
            </a:spcBef>
            <a:spcAft>
              <a:spcPct val="15000"/>
            </a:spcAft>
            <a:buChar char="•"/>
          </a:pPr>
          <a:r>
            <a:rPr lang="en-US" sz="1600" kern="1200" dirty="0" smtClean="0"/>
            <a:t>EIGE</a:t>
          </a:r>
          <a:endParaRPr lang="nb-NO" sz="1600" kern="1200" dirty="0"/>
        </a:p>
        <a:p>
          <a:pPr marL="171450" lvl="1" indent="-171450" algn="l" defTabSz="711200">
            <a:lnSpc>
              <a:spcPct val="90000"/>
            </a:lnSpc>
            <a:spcBef>
              <a:spcPct val="0"/>
            </a:spcBef>
            <a:spcAft>
              <a:spcPct val="15000"/>
            </a:spcAft>
            <a:buChar char="•"/>
          </a:pPr>
          <a:r>
            <a:rPr lang="en-US" sz="1600" kern="1200" dirty="0" smtClean="0"/>
            <a:t>Eurostat</a:t>
          </a:r>
          <a:endParaRPr lang="nb-NO" sz="1600" kern="1200" dirty="0"/>
        </a:p>
        <a:p>
          <a:pPr marL="171450" lvl="1" indent="-171450" algn="l" defTabSz="711200">
            <a:lnSpc>
              <a:spcPct val="90000"/>
            </a:lnSpc>
            <a:spcBef>
              <a:spcPct val="0"/>
            </a:spcBef>
            <a:spcAft>
              <a:spcPct val="15000"/>
            </a:spcAft>
            <a:buChar char="•"/>
          </a:pPr>
          <a:r>
            <a:rPr lang="en-US" sz="1600" kern="1200" dirty="0" smtClean="0"/>
            <a:t>Member States</a:t>
          </a:r>
          <a:endParaRPr lang="nb-NO" sz="1600" kern="1200" dirty="0"/>
        </a:p>
        <a:p>
          <a:pPr marL="171450" lvl="1" indent="-171450" algn="l" defTabSz="711200">
            <a:lnSpc>
              <a:spcPct val="90000"/>
            </a:lnSpc>
            <a:spcBef>
              <a:spcPct val="0"/>
            </a:spcBef>
            <a:spcAft>
              <a:spcPct val="15000"/>
            </a:spcAft>
            <a:buChar char="•"/>
          </a:pPr>
          <a:r>
            <a:rPr lang="nb-NO" sz="1600" kern="1200" dirty="0" smtClean="0"/>
            <a:t>Eurobarometer</a:t>
          </a:r>
          <a:endParaRPr lang="nb-NO" sz="1600" kern="1200" dirty="0"/>
        </a:p>
      </dsp:txBody>
      <dsp:txXfrm>
        <a:off x="67002" y="65380"/>
        <a:ext cx="3188795" cy="21014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0" y="0"/>
          <a:ext cx="3322805" cy="2127600"/>
        </a:xfrm>
        <a:prstGeom prst="roundRect">
          <a:avLst>
            <a:gd name="adj" fmla="val 1000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nb-NO" sz="1600" b="1" kern="1200" dirty="0"/>
        </a:p>
      </dsp:txBody>
      <dsp:txXfrm>
        <a:off x="62315" y="62315"/>
        <a:ext cx="3198175" cy="2002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BFB-9271-4D5F-8BD8-C66904EF031B}">
      <dsp:nvSpPr>
        <dsp:cNvPr id="0" name=""/>
        <dsp:cNvSpPr/>
      </dsp:nvSpPr>
      <dsp:spPr>
        <a:xfrm>
          <a:off x="0" y="432117"/>
          <a:ext cx="2255912" cy="225591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is the Commission doing?</a:t>
          </a:r>
          <a:endParaRPr lang="nb-NO" sz="1900" kern="1200" dirty="0"/>
        </a:p>
      </dsp:txBody>
      <dsp:txXfrm>
        <a:off x="330371" y="762488"/>
        <a:ext cx="1595170" cy="15951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A0E9D-1A3A-4CCA-A719-FE394983D0B4}">
      <dsp:nvSpPr>
        <dsp:cNvPr id="0" name=""/>
        <dsp:cNvSpPr/>
      </dsp:nvSpPr>
      <dsp:spPr>
        <a:xfrm>
          <a:off x="0" y="0"/>
          <a:ext cx="4608512" cy="17486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GB" sz="2600" b="1" i="0" kern="1200" dirty="0" smtClean="0"/>
            <a:t>Rights, Equality and Citizenship Programme</a:t>
          </a:r>
          <a:endParaRPr lang="en-GB" sz="2600" kern="1200" dirty="0"/>
        </a:p>
      </dsp:txBody>
      <dsp:txXfrm>
        <a:off x="0" y="0"/>
        <a:ext cx="4608512" cy="1748662"/>
      </dsp:txXfrm>
    </dsp:sp>
    <dsp:sp modelId="{6FF46BF6-38FE-47B6-B8DC-51BE3B647D52}">
      <dsp:nvSpPr>
        <dsp:cNvPr id="0" name=""/>
        <dsp:cNvSpPr/>
      </dsp:nvSpPr>
      <dsp:spPr>
        <a:xfrm>
          <a:off x="0" y="1558383"/>
          <a:ext cx="4608512" cy="11419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440 million euro</a:t>
          </a:r>
          <a:endParaRPr lang="en-GB" sz="2600" kern="1200" dirty="0"/>
        </a:p>
        <a:p>
          <a:pPr marL="228600" lvl="1" indent="-228600" algn="l" defTabSz="1155700">
            <a:lnSpc>
              <a:spcPct val="90000"/>
            </a:lnSpc>
            <a:spcBef>
              <a:spcPct val="0"/>
            </a:spcBef>
            <a:spcAft>
              <a:spcPct val="15000"/>
            </a:spcAft>
            <a:buChar char="•"/>
          </a:pPr>
          <a:r>
            <a:rPr lang="en-GB" sz="2600" kern="1200" dirty="0" smtClean="0"/>
            <a:t>63 million euro/year</a:t>
          </a:r>
          <a:endParaRPr lang="en-GB" sz="2600" kern="1200" dirty="0"/>
        </a:p>
      </dsp:txBody>
      <dsp:txXfrm>
        <a:off x="0" y="1558383"/>
        <a:ext cx="4608512" cy="1141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BFB-9271-4D5F-8BD8-C66904EF031B}">
      <dsp:nvSpPr>
        <dsp:cNvPr id="0" name=""/>
        <dsp:cNvSpPr/>
      </dsp:nvSpPr>
      <dsp:spPr>
        <a:xfrm>
          <a:off x="0" y="432117"/>
          <a:ext cx="2255912" cy="225591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is the Commission doing?</a:t>
          </a:r>
          <a:endParaRPr lang="nb-NO" sz="1900" kern="1200" dirty="0"/>
        </a:p>
      </dsp:txBody>
      <dsp:txXfrm>
        <a:off x="330371" y="762488"/>
        <a:ext cx="1595170" cy="1595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103922" y="0"/>
          <a:ext cx="3253628" cy="223478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LEGISLATION &amp; POLICIES</a:t>
          </a:r>
          <a:endParaRPr lang="nb-NO" sz="1600" b="1" kern="1200" dirty="0"/>
        </a:p>
        <a:p>
          <a:pPr marL="171450" lvl="1" indent="-171450" algn="l" defTabSz="711200">
            <a:lnSpc>
              <a:spcPct val="90000"/>
            </a:lnSpc>
            <a:spcBef>
              <a:spcPct val="0"/>
            </a:spcBef>
            <a:spcAft>
              <a:spcPct val="15000"/>
            </a:spcAft>
            <a:buChar char="•"/>
          </a:pPr>
          <a:r>
            <a:rPr lang="nb-NO" sz="1600" kern="1200" dirty="0" err="1" smtClean="0"/>
            <a:t>Sexual</a:t>
          </a:r>
          <a:r>
            <a:rPr lang="nb-NO" sz="1600" kern="1200" dirty="0" smtClean="0"/>
            <a:t> </a:t>
          </a:r>
          <a:r>
            <a:rPr lang="nb-NO" sz="1600" kern="1200" dirty="0" err="1" smtClean="0"/>
            <a:t>harassment</a:t>
          </a:r>
          <a:endParaRPr lang="nb-NO" sz="1600" kern="1200" dirty="0"/>
        </a:p>
        <a:p>
          <a:pPr marL="171450" lvl="1" indent="-171450" algn="l" defTabSz="711200">
            <a:lnSpc>
              <a:spcPct val="90000"/>
            </a:lnSpc>
            <a:spcBef>
              <a:spcPct val="0"/>
            </a:spcBef>
            <a:spcAft>
              <a:spcPct val="15000"/>
            </a:spcAft>
            <a:buChar char="•"/>
          </a:pPr>
          <a:r>
            <a:rPr lang="nb-NO" sz="1600" kern="1200" dirty="0" err="1" smtClean="0"/>
            <a:t>Trafficking</a:t>
          </a:r>
          <a:endParaRPr lang="nb-NO" sz="1600" kern="1200" dirty="0"/>
        </a:p>
        <a:p>
          <a:pPr marL="171450" lvl="1" indent="-171450" algn="l" defTabSz="711200">
            <a:lnSpc>
              <a:spcPct val="90000"/>
            </a:lnSpc>
            <a:spcBef>
              <a:spcPct val="0"/>
            </a:spcBef>
            <a:spcAft>
              <a:spcPct val="15000"/>
            </a:spcAft>
            <a:buChar char="•"/>
          </a:pPr>
          <a:r>
            <a:rPr lang="nb-NO" sz="1600" kern="1200" dirty="0" smtClean="0"/>
            <a:t>Child </a:t>
          </a:r>
          <a:r>
            <a:rPr lang="nb-NO" sz="1600" kern="1200" dirty="0" err="1" smtClean="0"/>
            <a:t>abuse</a:t>
          </a:r>
          <a:endParaRPr lang="nb-NO" sz="1600" kern="1200" dirty="0"/>
        </a:p>
        <a:p>
          <a:pPr marL="171450" lvl="1" indent="-171450" algn="l" defTabSz="711200">
            <a:lnSpc>
              <a:spcPct val="90000"/>
            </a:lnSpc>
            <a:spcBef>
              <a:spcPct val="0"/>
            </a:spcBef>
            <a:spcAft>
              <a:spcPct val="15000"/>
            </a:spcAft>
            <a:buChar char="•"/>
          </a:pPr>
          <a:r>
            <a:rPr lang="en-US" sz="1600" kern="1200" dirty="0" smtClean="0"/>
            <a:t>Minimum rights for victims</a:t>
          </a:r>
          <a:endParaRPr lang="nb-NO" sz="1600" kern="1200" dirty="0"/>
        </a:p>
        <a:p>
          <a:pPr marL="171450" lvl="1" indent="-171450" algn="l" defTabSz="711200">
            <a:lnSpc>
              <a:spcPct val="90000"/>
            </a:lnSpc>
            <a:spcBef>
              <a:spcPct val="0"/>
            </a:spcBef>
            <a:spcAft>
              <a:spcPct val="15000"/>
            </a:spcAft>
            <a:buChar char="•"/>
          </a:pPr>
          <a:r>
            <a:rPr lang="nb-NO" sz="1600" kern="1200" dirty="0" smtClean="0"/>
            <a:t>European </a:t>
          </a:r>
          <a:r>
            <a:rPr lang="nb-NO" sz="1600" kern="1200" dirty="0" err="1" smtClean="0"/>
            <a:t>Protection</a:t>
          </a:r>
          <a:r>
            <a:rPr lang="nb-NO" sz="1600" kern="1200" dirty="0" smtClean="0"/>
            <a:t> </a:t>
          </a:r>
          <a:r>
            <a:rPr lang="nb-NO" sz="1600" kern="1200" dirty="0" err="1" smtClean="0"/>
            <a:t>Orders</a:t>
          </a:r>
          <a:endParaRPr lang="nb-NO" sz="1600" kern="1200" dirty="0"/>
        </a:p>
        <a:p>
          <a:pPr marL="171450" lvl="1" indent="-171450" algn="l" defTabSz="711200">
            <a:lnSpc>
              <a:spcPct val="90000"/>
            </a:lnSpc>
            <a:spcBef>
              <a:spcPct val="0"/>
            </a:spcBef>
            <a:spcAft>
              <a:spcPct val="15000"/>
            </a:spcAft>
            <a:buChar char="•"/>
          </a:pPr>
          <a:r>
            <a:rPr lang="nb-NO" sz="1600" kern="1200" dirty="0" smtClean="0"/>
            <a:t>EU </a:t>
          </a:r>
          <a:r>
            <a:rPr lang="nb-NO" sz="1600" kern="1200" dirty="0" err="1" smtClean="0"/>
            <a:t>accession</a:t>
          </a:r>
          <a:r>
            <a:rPr lang="nb-NO" sz="1600" kern="1200" dirty="0" smtClean="0"/>
            <a:t> to Istanbul Convention</a:t>
          </a:r>
          <a:endParaRPr lang="nb-NO" sz="1600" kern="1200" dirty="0"/>
        </a:p>
      </dsp:txBody>
      <dsp:txXfrm>
        <a:off x="169377" y="65455"/>
        <a:ext cx="3122718" cy="2103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9CA19-F433-4D84-A0E5-F844425A64F2}">
      <dsp:nvSpPr>
        <dsp:cNvPr id="0" name=""/>
        <dsp:cNvSpPr/>
      </dsp:nvSpPr>
      <dsp:spPr>
        <a:xfrm>
          <a:off x="3244" y="0"/>
          <a:ext cx="3319555" cy="2266224"/>
        </a:xfrm>
        <a:prstGeom prst="roundRect">
          <a:avLst>
            <a:gd name="adj" fmla="val 10000"/>
          </a:avLst>
        </a:prstGeom>
        <a:solidFill>
          <a:schemeClr val="accent3">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DATA COLLECTION </a:t>
          </a:r>
          <a:endParaRPr lang="nb-NO" sz="1600" b="1" kern="1200" dirty="0"/>
        </a:p>
        <a:p>
          <a:pPr marL="171450" lvl="1" indent="-171450" algn="l" defTabSz="711200">
            <a:lnSpc>
              <a:spcPct val="90000"/>
            </a:lnSpc>
            <a:spcBef>
              <a:spcPct val="0"/>
            </a:spcBef>
            <a:spcAft>
              <a:spcPct val="15000"/>
            </a:spcAft>
            <a:buChar char="•"/>
          </a:pPr>
          <a:r>
            <a:rPr lang="en-US" sz="1600" kern="1200" dirty="0" smtClean="0"/>
            <a:t>Fundamental Rights Agency</a:t>
          </a:r>
          <a:endParaRPr lang="nb-NO" sz="1600" kern="1200" dirty="0"/>
        </a:p>
        <a:p>
          <a:pPr marL="171450" lvl="1" indent="-171450" algn="l" defTabSz="711200">
            <a:lnSpc>
              <a:spcPct val="90000"/>
            </a:lnSpc>
            <a:spcBef>
              <a:spcPct val="0"/>
            </a:spcBef>
            <a:spcAft>
              <a:spcPct val="15000"/>
            </a:spcAft>
            <a:buChar char="•"/>
          </a:pPr>
          <a:r>
            <a:rPr lang="en-US" sz="1600" kern="1200" dirty="0" smtClean="0"/>
            <a:t>EIGE</a:t>
          </a:r>
          <a:endParaRPr lang="nb-NO" sz="1600" kern="1200" dirty="0"/>
        </a:p>
        <a:p>
          <a:pPr marL="171450" lvl="1" indent="-171450" algn="l" defTabSz="711200">
            <a:lnSpc>
              <a:spcPct val="90000"/>
            </a:lnSpc>
            <a:spcBef>
              <a:spcPct val="0"/>
            </a:spcBef>
            <a:spcAft>
              <a:spcPct val="15000"/>
            </a:spcAft>
            <a:buChar char="•"/>
          </a:pPr>
          <a:r>
            <a:rPr lang="en-US" sz="1600" kern="1200" dirty="0" smtClean="0"/>
            <a:t>Eurostat</a:t>
          </a:r>
          <a:endParaRPr lang="nb-NO" sz="1600" kern="1200" dirty="0"/>
        </a:p>
        <a:p>
          <a:pPr marL="171450" lvl="1" indent="-171450" algn="l" defTabSz="711200">
            <a:lnSpc>
              <a:spcPct val="90000"/>
            </a:lnSpc>
            <a:spcBef>
              <a:spcPct val="0"/>
            </a:spcBef>
            <a:spcAft>
              <a:spcPct val="15000"/>
            </a:spcAft>
            <a:buChar char="•"/>
          </a:pPr>
          <a:r>
            <a:rPr lang="nb-NO" sz="1600" kern="1200" dirty="0" err="1" smtClean="0"/>
            <a:t>Member</a:t>
          </a:r>
          <a:r>
            <a:rPr lang="nb-NO" sz="1600" kern="1200" dirty="0" smtClean="0"/>
            <a:t> States</a:t>
          </a:r>
          <a:endParaRPr lang="nb-NO" sz="1600" kern="1200" dirty="0"/>
        </a:p>
        <a:p>
          <a:pPr marL="171450" lvl="1" indent="-171450" algn="l" defTabSz="711200">
            <a:lnSpc>
              <a:spcPct val="90000"/>
            </a:lnSpc>
            <a:spcBef>
              <a:spcPct val="0"/>
            </a:spcBef>
            <a:spcAft>
              <a:spcPct val="15000"/>
            </a:spcAft>
            <a:buChar char="•"/>
          </a:pPr>
          <a:r>
            <a:rPr lang="nb-NO" sz="1600" kern="1200" dirty="0" smtClean="0"/>
            <a:t>Eurobarometer</a:t>
          </a:r>
          <a:endParaRPr lang="nb-NO" sz="1600" kern="1200" dirty="0"/>
        </a:p>
      </dsp:txBody>
      <dsp:txXfrm>
        <a:off x="69619" y="66375"/>
        <a:ext cx="3186805" cy="2133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BFB-9271-4D5F-8BD8-C66904EF031B}">
      <dsp:nvSpPr>
        <dsp:cNvPr id="0" name=""/>
        <dsp:cNvSpPr/>
      </dsp:nvSpPr>
      <dsp:spPr>
        <a:xfrm>
          <a:off x="0" y="432117"/>
          <a:ext cx="2255912" cy="225591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is the Commission doing?</a:t>
          </a:r>
          <a:endParaRPr lang="nb-NO" sz="1900" kern="1200" dirty="0"/>
        </a:p>
      </dsp:txBody>
      <dsp:txXfrm>
        <a:off x="330371" y="762488"/>
        <a:ext cx="1595170" cy="1595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1658" y="0"/>
          <a:ext cx="3253628" cy="223478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LEGISLATION &amp; POLICIES</a:t>
          </a:r>
          <a:endParaRPr lang="nb-NO" sz="1600" b="1" kern="1200" dirty="0"/>
        </a:p>
        <a:p>
          <a:pPr marL="171450" lvl="1" indent="-171450" algn="l" defTabSz="711200">
            <a:lnSpc>
              <a:spcPct val="90000"/>
            </a:lnSpc>
            <a:spcBef>
              <a:spcPct val="0"/>
            </a:spcBef>
            <a:spcAft>
              <a:spcPct val="15000"/>
            </a:spcAft>
            <a:buChar char="•"/>
          </a:pPr>
          <a:r>
            <a:rPr lang="nb-NO" sz="1600" kern="1200" dirty="0" err="1" smtClean="0"/>
            <a:t>Sexual</a:t>
          </a:r>
          <a:r>
            <a:rPr lang="nb-NO" sz="1600" kern="1200" dirty="0" smtClean="0"/>
            <a:t> </a:t>
          </a:r>
          <a:r>
            <a:rPr lang="nb-NO" sz="1600" kern="1200" dirty="0" err="1" smtClean="0"/>
            <a:t>harassment</a:t>
          </a:r>
          <a:endParaRPr lang="nb-NO" sz="1600" kern="1200" dirty="0"/>
        </a:p>
        <a:p>
          <a:pPr marL="171450" lvl="1" indent="-171450" algn="l" defTabSz="711200">
            <a:lnSpc>
              <a:spcPct val="90000"/>
            </a:lnSpc>
            <a:spcBef>
              <a:spcPct val="0"/>
            </a:spcBef>
            <a:spcAft>
              <a:spcPct val="15000"/>
            </a:spcAft>
            <a:buChar char="•"/>
          </a:pPr>
          <a:r>
            <a:rPr lang="nb-NO" sz="1600" kern="1200" dirty="0" err="1" smtClean="0"/>
            <a:t>Trafficking</a:t>
          </a:r>
          <a:endParaRPr lang="nb-NO" sz="1600" kern="1200" dirty="0"/>
        </a:p>
        <a:p>
          <a:pPr marL="171450" lvl="1" indent="-171450" algn="l" defTabSz="711200">
            <a:lnSpc>
              <a:spcPct val="90000"/>
            </a:lnSpc>
            <a:spcBef>
              <a:spcPct val="0"/>
            </a:spcBef>
            <a:spcAft>
              <a:spcPct val="15000"/>
            </a:spcAft>
            <a:buChar char="•"/>
          </a:pPr>
          <a:r>
            <a:rPr lang="nb-NO" sz="1600" kern="1200" dirty="0" smtClean="0"/>
            <a:t>Child </a:t>
          </a:r>
          <a:r>
            <a:rPr lang="nb-NO" sz="1600" kern="1200" dirty="0" err="1" smtClean="0"/>
            <a:t>abuse</a:t>
          </a:r>
          <a:endParaRPr lang="nb-NO" sz="1600" kern="1200" dirty="0"/>
        </a:p>
        <a:p>
          <a:pPr marL="171450" lvl="1" indent="-171450" algn="l" defTabSz="711200">
            <a:lnSpc>
              <a:spcPct val="90000"/>
            </a:lnSpc>
            <a:spcBef>
              <a:spcPct val="0"/>
            </a:spcBef>
            <a:spcAft>
              <a:spcPct val="15000"/>
            </a:spcAft>
            <a:buChar char="•"/>
          </a:pPr>
          <a:r>
            <a:rPr lang="en-US" sz="1600" kern="1200" dirty="0" smtClean="0"/>
            <a:t>Minimum rights for victims</a:t>
          </a:r>
          <a:endParaRPr lang="nb-NO" sz="1600" kern="1200" dirty="0"/>
        </a:p>
        <a:p>
          <a:pPr marL="171450" lvl="1" indent="-171450" algn="l" defTabSz="711200">
            <a:lnSpc>
              <a:spcPct val="90000"/>
            </a:lnSpc>
            <a:spcBef>
              <a:spcPct val="0"/>
            </a:spcBef>
            <a:spcAft>
              <a:spcPct val="15000"/>
            </a:spcAft>
            <a:buChar char="•"/>
          </a:pPr>
          <a:r>
            <a:rPr lang="nb-NO" sz="1600" kern="1200" dirty="0" smtClean="0"/>
            <a:t>European </a:t>
          </a:r>
          <a:r>
            <a:rPr lang="nb-NO" sz="1600" kern="1200" dirty="0" err="1" smtClean="0"/>
            <a:t>Protection</a:t>
          </a:r>
          <a:r>
            <a:rPr lang="nb-NO" sz="1600" kern="1200" dirty="0" smtClean="0"/>
            <a:t> </a:t>
          </a:r>
          <a:r>
            <a:rPr lang="nb-NO" sz="1600" kern="1200" dirty="0" err="1" smtClean="0"/>
            <a:t>Orders</a:t>
          </a:r>
          <a:endParaRPr lang="nb-NO" sz="1600" kern="1200" dirty="0"/>
        </a:p>
        <a:p>
          <a:pPr marL="171450" lvl="1" indent="-171450" algn="l" defTabSz="711200">
            <a:lnSpc>
              <a:spcPct val="90000"/>
            </a:lnSpc>
            <a:spcBef>
              <a:spcPct val="0"/>
            </a:spcBef>
            <a:spcAft>
              <a:spcPct val="15000"/>
            </a:spcAft>
            <a:buChar char="•"/>
          </a:pPr>
          <a:r>
            <a:rPr lang="nb-NO" sz="1600" kern="1200" dirty="0" smtClean="0"/>
            <a:t>EU </a:t>
          </a:r>
          <a:r>
            <a:rPr lang="nb-NO" sz="1600" kern="1200" dirty="0" err="1" smtClean="0"/>
            <a:t>accession</a:t>
          </a:r>
          <a:r>
            <a:rPr lang="nb-NO" sz="1600" kern="1200" dirty="0" smtClean="0"/>
            <a:t> to Istanbul Convention</a:t>
          </a:r>
          <a:endParaRPr lang="nb-NO" sz="1600" kern="1200" dirty="0"/>
        </a:p>
      </dsp:txBody>
      <dsp:txXfrm>
        <a:off x="67113" y="65455"/>
        <a:ext cx="3122718" cy="2103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9CA19-F433-4D84-A0E5-F844425A64F2}">
      <dsp:nvSpPr>
        <dsp:cNvPr id="0" name=""/>
        <dsp:cNvSpPr/>
      </dsp:nvSpPr>
      <dsp:spPr>
        <a:xfrm>
          <a:off x="0" y="0"/>
          <a:ext cx="3319555" cy="2232248"/>
        </a:xfrm>
        <a:prstGeom prst="roundRect">
          <a:avLst>
            <a:gd name="adj" fmla="val 10000"/>
          </a:avLst>
        </a:prstGeom>
        <a:solidFill>
          <a:schemeClr val="accent3">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DATA COLLECTION </a:t>
          </a:r>
          <a:endParaRPr lang="nb-NO" sz="1600" b="1" kern="1200" dirty="0"/>
        </a:p>
        <a:p>
          <a:pPr marL="171450" lvl="1" indent="-171450" algn="l" defTabSz="711200">
            <a:lnSpc>
              <a:spcPct val="90000"/>
            </a:lnSpc>
            <a:spcBef>
              <a:spcPct val="0"/>
            </a:spcBef>
            <a:spcAft>
              <a:spcPct val="15000"/>
            </a:spcAft>
            <a:buChar char="•"/>
          </a:pPr>
          <a:r>
            <a:rPr lang="en-US" sz="1600" kern="1200" dirty="0" smtClean="0"/>
            <a:t>Fundamental Rights Agency</a:t>
          </a:r>
          <a:endParaRPr lang="nb-NO" sz="1600" kern="1200" dirty="0"/>
        </a:p>
        <a:p>
          <a:pPr marL="171450" lvl="1" indent="-171450" algn="l" defTabSz="711200">
            <a:lnSpc>
              <a:spcPct val="90000"/>
            </a:lnSpc>
            <a:spcBef>
              <a:spcPct val="0"/>
            </a:spcBef>
            <a:spcAft>
              <a:spcPct val="15000"/>
            </a:spcAft>
            <a:buChar char="•"/>
          </a:pPr>
          <a:r>
            <a:rPr lang="en-US" sz="1600" kern="1200" dirty="0" smtClean="0"/>
            <a:t>EIGE</a:t>
          </a:r>
          <a:endParaRPr lang="nb-NO" sz="1600" kern="1200" dirty="0"/>
        </a:p>
        <a:p>
          <a:pPr marL="171450" lvl="1" indent="-171450" algn="l" defTabSz="711200">
            <a:lnSpc>
              <a:spcPct val="90000"/>
            </a:lnSpc>
            <a:spcBef>
              <a:spcPct val="0"/>
            </a:spcBef>
            <a:spcAft>
              <a:spcPct val="15000"/>
            </a:spcAft>
            <a:buChar char="•"/>
          </a:pPr>
          <a:r>
            <a:rPr lang="en-US" sz="1600" kern="1200" dirty="0" smtClean="0"/>
            <a:t>Eurostat</a:t>
          </a:r>
          <a:endParaRPr lang="nb-NO" sz="1600" kern="1200" dirty="0"/>
        </a:p>
        <a:p>
          <a:pPr marL="171450" lvl="1" indent="-171450" algn="l" defTabSz="711200">
            <a:lnSpc>
              <a:spcPct val="90000"/>
            </a:lnSpc>
            <a:spcBef>
              <a:spcPct val="0"/>
            </a:spcBef>
            <a:spcAft>
              <a:spcPct val="15000"/>
            </a:spcAft>
            <a:buChar char="•"/>
          </a:pPr>
          <a:r>
            <a:rPr lang="en-US" sz="1600" kern="1200" dirty="0" smtClean="0"/>
            <a:t>Member States</a:t>
          </a:r>
          <a:endParaRPr lang="nb-NO" sz="1600" kern="1200" dirty="0"/>
        </a:p>
        <a:p>
          <a:pPr marL="171450" lvl="1" indent="-171450" algn="l" defTabSz="711200">
            <a:lnSpc>
              <a:spcPct val="90000"/>
            </a:lnSpc>
            <a:spcBef>
              <a:spcPct val="0"/>
            </a:spcBef>
            <a:spcAft>
              <a:spcPct val="15000"/>
            </a:spcAft>
            <a:buChar char="•"/>
          </a:pPr>
          <a:r>
            <a:rPr lang="nb-NO" sz="1600" kern="1200" dirty="0" smtClean="0"/>
            <a:t>Eurobarometer</a:t>
          </a:r>
          <a:endParaRPr lang="nb-NO" sz="1600" kern="1200" dirty="0"/>
        </a:p>
      </dsp:txBody>
      <dsp:txXfrm>
        <a:off x="65380" y="65380"/>
        <a:ext cx="3188795" cy="2101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8F8E-56CE-42C4-94ED-3D2530C547DF}">
      <dsp:nvSpPr>
        <dsp:cNvPr id="0" name=""/>
        <dsp:cNvSpPr/>
      </dsp:nvSpPr>
      <dsp:spPr>
        <a:xfrm>
          <a:off x="0" y="0"/>
          <a:ext cx="3322805" cy="2127600"/>
        </a:xfrm>
        <a:prstGeom prst="roundRect">
          <a:avLst>
            <a:gd name="adj" fmla="val 1000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nb-NO" sz="1600" b="1" kern="1200" dirty="0"/>
        </a:p>
      </dsp:txBody>
      <dsp:txXfrm>
        <a:off x="62315" y="62315"/>
        <a:ext cx="3198175" cy="2002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BFB-9271-4D5F-8BD8-C66904EF031B}">
      <dsp:nvSpPr>
        <dsp:cNvPr id="0" name=""/>
        <dsp:cNvSpPr/>
      </dsp:nvSpPr>
      <dsp:spPr>
        <a:xfrm>
          <a:off x="0" y="432117"/>
          <a:ext cx="2255912" cy="225591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What is the Commission doing?</a:t>
          </a:r>
          <a:endParaRPr lang="nb-NO" sz="1900" kern="1200" dirty="0"/>
        </a:p>
      </dsp:txBody>
      <dsp:txXfrm>
        <a:off x="330371" y="762488"/>
        <a:ext cx="1595170" cy="1595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nl-NL" altLang="nl-NL"/>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nl-NL" altLang="nl-NL"/>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nl-NL" altLang="nl-NL"/>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A02B2396-5289-814D-852D-04FC9B9412C6}" type="slidenum">
              <a:rPr lang="en-GB" altLang="nl-NL"/>
              <a:pPr/>
              <a:t>‹nr.›</a:t>
            </a:fld>
            <a:endParaRPr lang="en-GB" altLang="nl-NL"/>
          </a:p>
        </p:txBody>
      </p:sp>
    </p:spTree>
    <p:extLst>
      <p:ext uri="{BB962C8B-B14F-4D97-AF65-F5344CB8AC3E}">
        <p14:creationId xmlns:p14="http://schemas.microsoft.com/office/powerpoint/2010/main" val="60841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nl-NL" altLang="nl-NL"/>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nl-NL" altLang="nl-NL"/>
          </a:p>
        </p:txBody>
      </p:sp>
      <p:sp>
        <p:nvSpPr>
          <p:cNvPr id="337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nl-NL" altLang="nl-NL"/>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B18F36B2-CD72-784D-8E49-B407264943F6}" type="slidenum">
              <a:rPr lang="en-GB" altLang="nl-NL"/>
              <a:pPr/>
              <a:t>‹nr.›</a:t>
            </a:fld>
            <a:endParaRPr lang="en-GB" altLang="nl-NL"/>
          </a:p>
        </p:txBody>
      </p:sp>
    </p:spTree>
    <p:extLst>
      <p:ext uri="{BB962C8B-B14F-4D97-AF65-F5344CB8AC3E}">
        <p14:creationId xmlns:p14="http://schemas.microsoft.com/office/powerpoint/2010/main" val="1914544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sz="1600" dirty="0" smtClean="0">
                <a:ea typeface="ＭＳ Ｐゴシック" charset="-128"/>
              </a:rPr>
              <a:t>The framework in which our</a:t>
            </a:r>
            <a:r>
              <a:rPr lang="en-GB" altLang="nl-NL" sz="1600" baseline="0" dirty="0" smtClean="0">
                <a:ea typeface="ＭＳ Ｐゴシック" charset="-128"/>
              </a:rPr>
              <a:t> work of combating gender-based violence and protecting and supporting victims is strongly embedded, is our Strategic Engagement for gender equality. As you can see, the five priority areas all cover different aspects of gender equality. I would like to emphasize that even though some of these priorities are more labour market focused and some more fundamental rights focused, we believe they are two sides of the same coin and gender equality cannot exist when one of these is lacking. Gender-based violence is one of the harshest expressions of inequality between women and men. Women who are victims of violence are hindered in living their life to their full potential –they might have difficulties finding or holding a job, becoming economically independent and participate in society. On the other hand, when women have a job and an income, they might be able to act more adequately whenever they find themselves in situations of violence. Therefore, to us it is crucial that we make progress on all these different aspects of gender equality at the same time. </a:t>
            </a:r>
            <a:endParaRPr lang="en-GB" altLang="nl-NL" sz="1600" dirty="0">
              <a:ea typeface="ＭＳ Ｐゴシック" charset="-128"/>
            </a:endParaRPr>
          </a:p>
        </p:txBody>
      </p:sp>
    </p:spTree>
    <p:extLst>
      <p:ext uri="{BB962C8B-B14F-4D97-AF65-F5344CB8AC3E}">
        <p14:creationId xmlns:p14="http://schemas.microsoft.com/office/powerpoint/2010/main" val="112956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nl-NL" dirty="0" smtClean="0"/>
              <a:t>There</a:t>
            </a:r>
            <a:r>
              <a:rPr lang="en-GB" altLang="nl-NL" baseline="0" dirty="0" smtClean="0"/>
              <a:t> is a European Communication towards the elimination of female genital mutilation; I won't elaborate on that now but wanted to point it out as one of our specific area of action. </a:t>
            </a:r>
            <a:endParaRPr lang="en-GB" altLang="nl-NL"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nl-NL" dirty="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defRPr>
            </a:lvl1pPr>
            <a:lvl2pPr marL="742950" indent="-285750" eaLnBrk="0" hangingPunct="0">
              <a:defRPr sz="1200">
                <a:solidFill>
                  <a:srgbClr val="0F5494"/>
                </a:solidFill>
                <a:latin typeface="Verdana" charset="0"/>
              </a:defRPr>
            </a:lvl2pPr>
            <a:lvl3pPr marL="1143000" indent="-228600" eaLnBrk="0" hangingPunct="0">
              <a:defRPr sz="1200">
                <a:solidFill>
                  <a:srgbClr val="0F5494"/>
                </a:solidFill>
                <a:latin typeface="Verdana" charset="0"/>
              </a:defRPr>
            </a:lvl3pPr>
            <a:lvl4pPr marL="1600200" indent="-228600" eaLnBrk="0" hangingPunct="0">
              <a:defRPr sz="1200">
                <a:solidFill>
                  <a:srgbClr val="0F5494"/>
                </a:solidFill>
                <a:latin typeface="Verdana" charset="0"/>
              </a:defRPr>
            </a:lvl4pPr>
            <a:lvl5pPr marL="2057400" indent="-228600" eaLnBrk="0" hangingPunct="0">
              <a:defRPr sz="1200">
                <a:solidFill>
                  <a:srgbClr val="0F5494"/>
                </a:solidFill>
                <a:latin typeface="Verdana" charset="0"/>
              </a:defRPr>
            </a:lvl5pPr>
            <a:lvl6pPr marL="2514600" indent="-228600" eaLnBrk="0" fontAlgn="base" hangingPunct="0">
              <a:spcBef>
                <a:spcPct val="0"/>
              </a:spcBef>
              <a:spcAft>
                <a:spcPct val="0"/>
              </a:spcAft>
              <a:defRPr sz="1200">
                <a:solidFill>
                  <a:srgbClr val="0F5494"/>
                </a:solidFill>
                <a:latin typeface="Verdana" charset="0"/>
              </a:defRPr>
            </a:lvl6pPr>
            <a:lvl7pPr marL="2971800" indent="-228600" eaLnBrk="0" fontAlgn="base" hangingPunct="0">
              <a:spcBef>
                <a:spcPct val="0"/>
              </a:spcBef>
              <a:spcAft>
                <a:spcPct val="0"/>
              </a:spcAft>
              <a:defRPr sz="1200">
                <a:solidFill>
                  <a:srgbClr val="0F5494"/>
                </a:solidFill>
                <a:latin typeface="Verdana" charset="0"/>
              </a:defRPr>
            </a:lvl7pPr>
            <a:lvl8pPr marL="3429000" indent="-228600" eaLnBrk="0" fontAlgn="base" hangingPunct="0">
              <a:spcBef>
                <a:spcPct val="0"/>
              </a:spcBef>
              <a:spcAft>
                <a:spcPct val="0"/>
              </a:spcAft>
              <a:defRPr sz="1200">
                <a:solidFill>
                  <a:srgbClr val="0F5494"/>
                </a:solidFill>
                <a:latin typeface="Verdana" charset="0"/>
              </a:defRPr>
            </a:lvl8pPr>
            <a:lvl9pPr marL="3886200" indent="-228600" eaLnBrk="0" fontAlgn="base" hangingPunct="0">
              <a:spcBef>
                <a:spcPct val="0"/>
              </a:spcBef>
              <a:spcAft>
                <a:spcPct val="0"/>
              </a:spcAft>
              <a:defRPr sz="1200">
                <a:solidFill>
                  <a:srgbClr val="0F5494"/>
                </a:solidFill>
                <a:latin typeface="Verdana" charset="0"/>
              </a:defRPr>
            </a:lvl9pPr>
          </a:lstStyle>
          <a:p>
            <a:pPr eaLnBrk="1" hangingPunct="1"/>
            <a:fld id="{96368E58-9FBB-0046-ACCB-8D62694C8E1F}" type="slidenum">
              <a:rPr lang="en-GB" altLang="en-US">
                <a:solidFill>
                  <a:schemeClr val="tx1"/>
                </a:solidFill>
                <a:latin typeface="Arial" charset="0"/>
              </a:rPr>
              <a:pPr eaLnBrk="1" hangingPunct="1"/>
              <a:t>11</a:t>
            </a:fld>
            <a:endParaRPr lang="en-GB" altLang="en-US">
              <a:solidFill>
                <a:schemeClr val="tx1"/>
              </a:solidFill>
              <a:latin typeface="Arial" charset="0"/>
            </a:endParaRPr>
          </a:p>
        </p:txBody>
      </p:sp>
    </p:spTree>
    <p:extLst>
      <p:ext uri="{BB962C8B-B14F-4D97-AF65-F5344CB8AC3E}">
        <p14:creationId xmlns:p14="http://schemas.microsoft.com/office/powerpoint/2010/main" val="74924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We are also providing funding for civil society organisations through our Rights Equality and Citizenship Programme. These are organisations and networks combating violence against women and normally transnational grassroots projects that make a real change for women and girls, and men and boys, in Europe.</a:t>
            </a:r>
          </a:p>
          <a:p>
            <a:endParaRPr lang="en-GB" altLang="nl-NL"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nl-NL" sz="1200" kern="1200" dirty="0" smtClean="0">
                <a:solidFill>
                  <a:schemeClr val="tx1"/>
                </a:solidFill>
                <a:effectLst/>
                <a:latin typeface="Arial" charset="0"/>
                <a:ea typeface="+mn-ea"/>
                <a:cs typeface="+mn-cs"/>
              </a:rPr>
              <a:t>To improve the support victims of violence receive, it i</a:t>
            </a:r>
            <a:r>
              <a:rPr lang="en-GB" altLang="nl-NL" sz="1200" kern="1200" baseline="0" dirty="0" smtClean="0">
                <a:solidFill>
                  <a:schemeClr val="tx1"/>
                </a:solidFill>
                <a:effectLst/>
                <a:latin typeface="Arial" charset="0"/>
                <a:ea typeface="+mn-ea"/>
                <a:cs typeface="+mn-cs"/>
              </a:rPr>
              <a:t>s crucial that different service providers and professionals work together. The family justice centres show this in a compelling manner. Recently, we have also funded other projects who aim to improve the chain-approach by training professionals and enhancing cooperation between different services. This includes not just cooperation with police and justice services, but also for example housing providers where caretakers are trained in spotting the signs of violence, and knowing how to respond. We also support national authorities to improve the cooperation between services, such as for example in Iceland </a:t>
            </a:r>
            <a:r>
              <a:rPr lang="en-GB" sz="1200" b="0" i="0" u="none" strike="noStrike" kern="1200" baseline="0" dirty="0" smtClean="0">
                <a:solidFill>
                  <a:schemeClr val="tx1"/>
                </a:solidFill>
                <a:latin typeface="Arial" charset="0"/>
                <a:ea typeface="+mn-ea"/>
                <a:cs typeface="+mn-cs"/>
              </a:rPr>
              <a:t>where police and social services are piloting a way of working that has proven successful in increasing reporting and making the services to victims more visible and accessible to vulnerable groups of women. 	</a:t>
            </a:r>
          </a:p>
          <a:p>
            <a:endParaRPr lang="en-GB" altLang="nl-NL" dirty="0"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defRPr>
            </a:lvl1pPr>
            <a:lvl2pPr marL="742950" indent="-285750" eaLnBrk="0" hangingPunct="0">
              <a:defRPr sz="1200">
                <a:solidFill>
                  <a:srgbClr val="0F5494"/>
                </a:solidFill>
                <a:latin typeface="Verdana" charset="0"/>
              </a:defRPr>
            </a:lvl2pPr>
            <a:lvl3pPr marL="1143000" indent="-228600" eaLnBrk="0" hangingPunct="0">
              <a:defRPr sz="1200">
                <a:solidFill>
                  <a:srgbClr val="0F5494"/>
                </a:solidFill>
                <a:latin typeface="Verdana" charset="0"/>
              </a:defRPr>
            </a:lvl3pPr>
            <a:lvl4pPr marL="1600200" indent="-228600" eaLnBrk="0" hangingPunct="0">
              <a:defRPr sz="1200">
                <a:solidFill>
                  <a:srgbClr val="0F5494"/>
                </a:solidFill>
                <a:latin typeface="Verdana" charset="0"/>
              </a:defRPr>
            </a:lvl4pPr>
            <a:lvl5pPr marL="2057400" indent="-228600" eaLnBrk="0" hangingPunct="0">
              <a:defRPr sz="1200">
                <a:solidFill>
                  <a:srgbClr val="0F5494"/>
                </a:solidFill>
                <a:latin typeface="Verdana" charset="0"/>
              </a:defRPr>
            </a:lvl5pPr>
            <a:lvl6pPr marL="2514600" indent="-228600" eaLnBrk="0" fontAlgn="base" hangingPunct="0">
              <a:spcBef>
                <a:spcPct val="0"/>
              </a:spcBef>
              <a:spcAft>
                <a:spcPct val="0"/>
              </a:spcAft>
              <a:defRPr sz="1200">
                <a:solidFill>
                  <a:srgbClr val="0F5494"/>
                </a:solidFill>
                <a:latin typeface="Verdana" charset="0"/>
              </a:defRPr>
            </a:lvl6pPr>
            <a:lvl7pPr marL="2971800" indent="-228600" eaLnBrk="0" fontAlgn="base" hangingPunct="0">
              <a:spcBef>
                <a:spcPct val="0"/>
              </a:spcBef>
              <a:spcAft>
                <a:spcPct val="0"/>
              </a:spcAft>
              <a:defRPr sz="1200">
                <a:solidFill>
                  <a:srgbClr val="0F5494"/>
                </a:solidFill>
                <a:latin typeface="Verdana" charset="0"/>
              </a:defRPr>
            </a:lvl7pPr>
            <a:lvl8pPr marL="3429000" indent="-228600" eaLnBrk="0" fontAlgn="base" hangingPunct="0">
              <a:spcBef>
                <a:spcPct val="0"/>
              </a:spcBef>
              <a:spcAft>
                <a:spcPct val="0"/>
              </a:spcAft>
              <a:defRPr sz="1200">
                <a:solidFill>
                  <a:srgbClr val="0F5494"/>
                </a:solidFill>
                <a:latin typeface="Verdana" charset="0"/>
              </a:defRPr>
            </a:lvl8pPr>
            <a:lvl9pPr marL="3886200" indent="-228600" eaLnBrk="0" fontAlgn="base" hangingPunct="0">
              <a:spcBef>
                <a:spcPct val="0"/>
              </a:spcBef>
              <a:spcAft>
                <a:spcPct val="0"/>
              </a:spcAft>
              <a:defRPr sz="1200">
                <a:solidFill>
                  <a:srgbClr val="0F5494"/>
                </a:solidFill>
                <a:latin typeface="Verdana" charset="0"/>
              </a:defRPr>
            </a:lvl9pPr>
          </a:lstStyle>
          <a:p>
            <a:pPr eaLnBrk="1" hangingPunct="1"/>
            <a:fld id="{72729B99-B5B7-774F-AAF9-686985279F6C}" type="slidenum">
              <a:rPr lang="en-GB" altLang="en-US">
                <a:solidFill>
                  <a:schemeClr val="tx1"/>
                </a:solidFill>
                <a:latin typeface="Arial" charset="0"/>
              </a:rPr>
              <a:pPr eaLnBrk="1" hangingPunct="1"/>
              <a:t>12</a:t>
            </a:fld>
            <a:endParaRPr lang="en-GB" altLang="en-US">
              <a:solidFill>
                <a:schemeClr val="tx1"/>
              </a:solidFill>
              <a:latin typeface="Arial" charset="0"/>
            </a:endParaRPr>
          </a:p>
        </p:txBody>
      </p:sp>
    </p:spTree>
    <p:extLst>
      <p:ext uri="{BB962C8B-B14F-4D97-AF65-F5344CB8AC3E}">
        <p14:creationId xmlns:p14="http://schemas.microsoft.com/office/powerpoint/2010/main" val="73332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total</a:t>
            </a:r>
            <a:r>
              <a:rPr lang="en-GB" baseline="0" dirty="0" smtClean="0"/>
              <a:t> budget of the programme is 440 million euro, which equals 63 million euro a year. </a:t>
            </a:r>
            <a:endParaRPr lang="en-GB" dirty="0"/>
          </a:p>
        </p:txBody>
      </p:sp>
      <p:sp>
        <p:nvSpPr>
          <p:cNvPr id="4" name="Slide Number Placeholder 3"/>
          <p:cNvSpPr>
            <a:spLocks noGrp="1"/>
          </p:cNvSpPr>
          <p:nvPr>
            <p:ph type="sldNum" sz="quarter" idx="10"/>
          </p:nvPr>
        </p:nvSpPr>
        <p:spPr/>
        <p:txBody>
          <a:bodyPr/>
          <a:lstStyle/>
          <a:p>
            <a:fld id="{B18F36B2-CD72-784D-8E49-B407264943F6}" type="slidenum">
              <a:rPr lang="en-GB" altLang="nl-NL" smtClean="0"/>
              <a:pPr/>
              <a:t>13</a:t>
            </a:fld>
            <a:endParaRPr lang="en-GB" altLang="nl-NL"/>
          </a:p>
        </p:txBody>
      </p:sp>
    </p:spTree>
    <p:extLst>
      <p:ext uri="{BB962C8B-B14F-4D97-AF65-F5344CB8AC3E}">
        <p14:creationId xmlns:p14="http://schemas.microsoft.com/office/powerpoint/2010/main" val="134788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only a portion of this that is earmarked for projects that aim to prevent violence against children, young people, women and groups</a:t>
            </a:r>
            <a:r>
              <a:rPr lang="en-GB" baseline="0" dirty="0" smtClean="0"/>
              <a:t> at risk. </a:t>
            </a:r>
            <a:endParaRPr lang="en-GB" dirty="0"/>
          </a:p>
        </p:txBody>
      </p:sp>
      <p:sp>
        <p:nvSpPr>
          <p:cNvPr id="4" name="Slide Number Placeholder 3"/>
          <p:cNvSpPr>
            <a:spLocks noGrp="1"/>
          </p:cNvSpPr>
          <p:nvPr>
            <p:ph type="sldNum" sz="quarter" idx="10"/>
          </p:nvPr>
        </p:nvSpPr>
        <p:spPr/>
        <p:txBody>
          <a:bodyPr/>
          <a:lstStyle/>
          <a:p>
            <a:fld id="{B18F36B2-CD72-784D-8E49-B407264943F6}" type="slidenum">
              <a:rPr lang="en-GB" altLang="nl-NL" smtClean="0"/>
              <a:pPr/>
              <a:t>14</a:t>
            </a:fld>
            <a:endParaRPr lang="en-GB" altLang="nl-NL"/>
          </a:p>
        </p:txBody>
      </p:sp>
    </p:spTree>
    <p:extLst>
      <p:ext uri="{BB962C8B-B14F-4D97-AF65-F5344CB8AC3E}">
        <p14:creationId xmlns:p14="http://schemas.microsoft.com/office/powerpoint/2010/main" val="397253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2018 annual work programme will be adopted this month,</a:t>
            </a:r>
            <a:r>
              <a:rPr lang="en-GB" baseline="0" dirty="0" smtClean="0"/>
              <a:t> and you can have a look at our website to read it.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54610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would like to see what types of projects have been funded before, you can also do that on our website,</a:t>
            </a:r>
            <a:r>
              <a:rPr lang="en-GB" baseline="0" dirty="0" smtClean="0"/>
              <a:t> as well as in the </a:t>
            </a:r>
            <a:r>
              <a:rPr lang="en-GB" baseline="0" dirty="0" err="1" smtClean="0"/>
              <a:t>daphne</a:t>
            </a:r>
            <a:r>
              <a:rPr lang="en-GB" baseline="0" dirty="0" smtClean="0"/>
              <a:t> </a:t>
            </a:r>
            <a:r>
              <a:rPr lang="en-GB" baseline="0" dirty="0" err="1" smtClean="0"/>
              <a:t>toolkist</a:t>
            </a:r>
            <a:r>
              <a:rPr lang="en-GB" baseline="0" dirty="0" smtClean="0"/>
              <a:t>, where you can search for projects that have been funded previously. </a:t>
            </a:r>
          </a:p>
          <a:p>
            <a:endParaRPr lang="en-GB" dirty="0"/>
          </a:p>
        </p:txBody>
      </p:sp>
      <p:sp>
        <p:nvSpPr>
          <p:cNvPr id="4" name="Slide Number Placeholder 3"/>
          <p:cNvSpPr>
            <a:spLocks noGrp="1"/>
          </p:cNvSpPr>
          <p:nvPr>
            <p:ph type="sldNum" sz="quarter" idx="10"/>
          </p:nvPr>
        </p:nvSpPr>
        <p:spPr/>
        <p:txBody>
          <a:bodyPr/>
          <a:lstStyle/>
          <a:p>
            <a:fld id="{B18F36B2-CD72-784D-8E49-B407264943F6}" type="slidenum">
              <a:rPr lang="en-GB" altLang="nl-NL" smtClean="0"/>
              <a:pPr/>
              <a:t>16</a:t>
            </a:fld>
            <a:endParaRPr lang="en-GB" altLang="nl-NL"/>
          </a:p>
        </p:txBody>
      </p:sp>
    </p:spTree>
    <p:extLst>
      <p:ext uri="{BB962C8B-B14F-4D97-AF65-F5344CB8AC3E}">
        <p14:creationId xmlns:p14="http://schemas.microsoft.com/office/powerpoint/2010/main" val="177367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wish you a very fruitful</a:t>
            </a:r>
            <a:r>
              <a:rPr lang="en-GB" baseline="0" dirty="0" smtClean="0"/>
              <a:t> conference, and </a:t>
            </a:r>
            <a:endParaRPr lang="en-GB" dirty="0"/>
          </a:p>
        </p:txBody>
      </p:sp>
      <p:sp>
        <p:nvSpPr>
          <p:cNvPr id="4" name="Slide Number Placeholder 3"/>
          <p:cNvSpPr>
            <a:spLocks noGrp="1"/>
          </p:cNvSpPr>
          <p:nvPr>
            <p:ph type="sldNum" sz="quarter" idx="10"/>
          </p:nvPr>
        </p:nvSpPr>
        <p:spPr/>
        <p:txBody>
          <a:bodyPr/>
          <a:lstStyle/>
          <a:p>
            <a:fld id="{B18F36B2-CD72-784D-8E49-B407264943F6}" type="slidenum">
              <a:rPr lang="en-GB" altLang="nl-NL" smtClean="0"/>
              <a:pPr/>
              <a:t>17</a:t>
            </a:fld>
            <a:endParaRPr lang="en-GB" altLang="nl-NL"/>
          </a:p>
        </p:txBody>
      </p:sp>
    </p:spTree>
    <p:extLst>
      <p:ext uri="{BB962C8B-B14F-4D97-AF65-F5344CB8AC3E}">
        <p14:creationId xmlns:p14="http://schemas.microsoft.com/office/powerpoint/2010/main" val="4582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a:t>
            </a:r>
            <a:r>
              <a:rPr lang="en-GB" baseline="0" dirty="0" smtClean="0"/>
              <a:t> me quickly touch upon the numbers that I'm sure you are all familiar with. In the EU, the EU Fundamental rights agency found in 2014, 1 in 3 women have experienced physical violence, sexual violence, or both, since they were 15 years old. 55% of women have experienced sexual harassment. When we look at women in management positions or professionals such as doctors or lawyers, this number goes up to 75%. 1 in 20 women have been raped, and 1 in 10 have experienced harassment online. It will not surprise you that the number is significantly higher for women under 30. </a:t>
            </a:r>
            <a:endParaRPr lang="en-GB" dirty="0" smtClean="0"/>
          </a:p>
          <a:p>
            <a:endParaRPr lang="en-GB" baseline="0" dirty="0" smtClean="0"/>
          </a:p>
          <a:p>
            <a:r>
              <a:rPr lang="en-GB" baseline="0" dirty="0" smtClean="0"/>
              <a:t>The FRA survey is not the only source of information we have. It is interesting to have a look at administrative data as well. Eurostat, in cooperation with the United Nations Office on Drugs and Crime (UNODC), collected crime data from police and justice systems and published the initial results in September 2015.56 The data show that, in many Member States, over half of female murder victims are killed by an intimate partner, relative or family member. </a:t>
            </a:r>
          </a:p>
          <a:p>
            <a:endParaRPr lang="en-GB" baseline="0" dirty="0" smtClean="0"/>
          </a:p>
          <a:p>
            <a:r>
              <a:rPr lang="en-GB" baseline="0" dirty="0" smtClean="0"/>
              <a:t>Taking a look at the scale, I guess we can conclude that violence against women impacts our societies in a profound manner. </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FAE3DF-E46C-4C48-B904-AF24A7C296B6}" type="slidenum">
              <a:rPr lang="en-GB" altLang="en-US" smtClean="0"/>
              <a:pPr/>
              <a:t>3</a:t>
            </a:fld>
            <a:endParaRPr lang="en-GB" altLang="en-US"/>
          </a:p>
        </p:txBody>
      </p:sp>
    </p:spTree>
    <p:extLst>
      <p:ext uri="{BB962C8B-B14F-4D97-AF65-F5344CB8AC3E}">
        <p14:creationId xmlns:p14="http://schemas.microsoft.com/office/powerpoint/2010/main" val="410284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we carried out a Eurobarometer survey</a:t>
            </a:r>
            <a:r>
              <a:rPr lang="en-US" baseline="0" dirty="0" smtClean="0"/>
              <a:t> on violence against women. There are some findings that I would like to highlight. An overwhelming majority of EU citizens believe that domestic violence against women should be punished by the law. </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909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 is still an</a:t>
            </a:r>
            <a:r>
              <a:rPr lang="en-US" baseline="0" dirty="0" smtClean="0"/>
              <a:t> important portion of people that believe domestic violence is instead a private matter that should be handled within the family. As you can see, these attitudes vary across Europe. In Belgium, 1 in 4 people hold such views. </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06338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one in four respondents know someone that has been a victim of domestic violence, either in their circle</a:t>
            </a:r>
            <a:r>
              <a:rPr lang="en-US" baseline="0" dirty="0" smtClean="0"/>
              <a:t> of friends and family, their immediate area of </a:t>
            </a:r>
            <a:r>
              <a:rPr lang="en-US" baseline="0" dirty="0" err="1" smtClean="0"/>
              <a:t>neighbourhood</a:t>
            </a:r>
            <a:r>
              <a:rPr lang="en-US" baseline="0" dirty="0" smtClean="0"/>
              <a:t>, or at work or study. </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06699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about 3</a:t>
            </a:r>
            <a:r>
              <a:rPr lang="en-US" baseline="0" dirty="0" smtClean="0"/>
              <a:t> in 4 people are aware of support services – in Belgium this is even higher at 81%. But when asked whether they have spoken with someone about the domestic violence they are aware of, </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93477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will say</a:t>
            </a:r>
            <a:r>
              <a:rPr lang="en-GB" baseline="0" dirty="0" smtClean="0"/>
              <a:t> </a:t>
            </a:r>
            <a:r>
              <a:rPr lang="en-GB" baseline="0" dirty="0" err="1" smtClean="0"/>
              <a:t>its</a:t>
            </a:r>
            <a:r>
              <a:rPr lang="en-GB" baseline="0" dirty="0" smtClean="0"/>
              <a:t> none of their business, they have a lack of proof, they're not certain or they didn't want to cause any more trouble. I'm highlighting this because it is clear that there is still work to do in this area: when support services, such as the family justice centres, are available, it is of utmost importance that people are directed towards these services. </a:t>
            </a:r>
            <a:endParaRPr lang="en-GB" dirty="0"/>
          </a:p>
        </p:txBody>
      </p:sp>
      <p:sp>
        <p:nvSpPr>
          <p:cNvPr id="4" name="Slide Number Placeholder 3"/>
          <p:cNvSpPr>
            <a:spLocks noGrp="1"/>
          </p:cNvSpPr>
          <p:nvPr>
            <p:ph type="sldNum" sz="quarter" idx="10"/>
          </p:nvPr>
        </p:nvSpPr>
        <p:spPr/>
        <p:txBody>
          <a:bodyPr/>
          <a:lstStyle/>
          <a:p>
            <a:fld id="{B18F36B2-CD72-784D-8E49-B407264943F6}" type="slidenum">
              <a:rPr lang="en-GB" altLang="nl-NL" smtClean="0"/>
              <a:pPr/>
              <a:t>8</a:t>
            </a:fld>
            <a:endParaRPr lang="en-GB" altLang="nl-NL"/>
          </a:p>
        </p:txBody>
      </p:sp>
    </p:spTree>
    <p:extLst>
      <p:ext uri="{BB962C8B-B14F-4D97-AF65-F5344CB8AC3E}">
        <p14:creationId xmlns:p14="http://schemas.microsoft.com/office/powerpoint/2010/main" val="334641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The European Commission has introduced a package of legislative measures to ensure victims are effectively protected. The Victims' Directive, to take effect in November of this year, will guarantee a certain number of rights to all victims of crime, including victims of gender-based violence, ensuring that: </a:t>
            </a:r>
            <a:endParaRPr lang="en-GB" sz="1100" kern="1200" dirty="0" smtClean="0">
              <a:solidFill>
                <a:schemeClr val="tx1"/>
              </a:solidFill>
              <a:effectLst/>
              <a:latin typeface="Arial" charset="0"/>
              <a:ea typeface="+mn-ea"/>
              <a:cs typeface="+mn-cs"/>
            </a:endParaRPr>
          </a:p>
          <a:p>
            <a:pPr lvl="1"/>
            <a:r>
              <a:rPr lang="en-GB" sz="1200" kern="1200" dirty="0" smtClean="0">
                <a:solidFill>
                  <a:schemeClr val="tx1"/>
                </a:solidFill>
                <a:effectLst/>
                <a:latin typeface="Arial" charset="0"/>
                <a:ea typeface="+mn-ea"/>
                <a:cs typeface="+mn-cs"/>
              </a:rPr>
              <a:t>they are treated with respect by well-trained police, prosecutors and judges and get understandable information on their rights;</a:t>
            </a:r>
            <a:endParaRPr lang="en-GB" sz="1100" kern="1200" dirty="0" smtClean="0">
              <a:solidFill>
                <a:schemeClr val="tx1"/>
              </a:solidFill>
              <a:effectLst/>
              <a:latin typeface="Arial" charset="0"/>
              <a:ea typeface="+mn-ea"/>
              <a:cs typeface="+mn-cs"/>
            </a:endParaRPr>
          </a:p>
          <a:p>
            <a:pPr lvl="1"/>
            <a:r>
              <a:rPr lang="en-GB" sz="1200" kern="1200" dirty="0" smtClean="0">
                <a:solidFill>
                  <a:schemeClr val="tx1"/>
                </a:solidFill>
                <a:effectLst/>
                <a:latin typeface="Arial" charset="0"/>
                <a:ea typeface="+mn-ea"/>
                <a:cs typeface="+mn-cs"/>
              </a:rPr>
              <a:t>they can get specialised support in all EU countries;</a:t>
            </a:r>
            <a:endParaRPr lang="en-GB" sz="1100" kern="1200" dirty="0" smtClean="0">
              <a:solidFill>
                <a:schemeClr val="tx1"/>
              </a:solidFill>
              <a:effectLst/>
              <a:latin typeface="Arial" charset="0"/>
              <a:ea typeface="+mn-ea"/>
              <a:cs typeface="+mn-cs"/>
            </a:endParaRPr>
          </a:p>
          <a:p>
            <a:pPr lvl="1"/>
            <a:r>
              <a:rPr lang="en-GB" sz="1200" kern="1200" dirty="0" smtClean="0">
                <a:solidFill>
                  <a:schemeClr val="tx1"/>
                </a:solidFill>
                <a:effectLst/>
                <a:latin typeface="Arial" charset="0"/>
                <a:ea typeface="+mn-ea"/>
                <a:cs typeface="+mn-cs"/>
              </a:rPr>
              <a:t>they can participate in proceedings and have procedural rights, e.g. right to be heard, right to legal aid, right to interpretation and translation, right to review a decision not to prosecute; and</a:t>
            </a:r>
            <a:endParaRPr lang="en-GB" sz="1100" kern="1200" dirty="0" smtClean="0">
              <a:solidFill>
                <a:schemeClr val="tx1"/>
              </a:solidFill>
              <a:effectLst/>
              <a:latin typeface="Arial" charset="0"/>
              <a:ea typeface="+mn-ea"/>
              <a:cs typeface="+mn-cs"/>
            </a:endParaRPr>
          </a:p>
          <a:p>
            <a:pPr lvl="1"/>
            <a:r>
              <a:rPr lang="en-GB" sz="1200" kern="1200" dirty="0" smtClean="0">
                <a:solidFill>
                  <a:schemeClr val="tx1"/>
                </a:solidFill>
                <a:effectLst/>
                <a:latin typeface="Arial" charset="0"/>
                <a:ea typeface="+mn-ea"/>
                <a:cs typeface="+mn-cs"/>
              </a:rPr>
              <a:t>they are protected from secondary and repeat victimisation, from intimidation and from retaliation during police investigations and court proceedings.</a:t>
            </a:r>
            <a:endParaRPr lang="en-GB" sz="11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European Protection Orders, meanwhile, entered into force in January of this year and ensure that restraining and protection orders issued in one EU country are recognised across the EU. Thanks to this, women who have suffered domestic abuse are protected if they travel or move anywhere in the EU. </a:t>
            </a:r>
            <a:endParaRPr lang="en-GB" sz="11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EU is now guiding MS in the application of this legislation and monitors implementation. </a:t>
            </a:r>
            <a:endParaRPr lang="en-GB" sz="1100" kern="1200" dirty="0" smtClean="0">
              <a:solidFill>
                <a:schemeClr val="tx1"/>
              </a:solidFill>
              <a:effectLst/>
              <a:latin typeface="Arial" charset="0"/>
              <a:ea typeface="+mn-ea"/>
              <a:cs typeface="+mn-cs"/>
            </a:endParaRPr>
          </a:p>
          <a:p>
            <a:endParaRPr lang="en-GB" altLang="nl-NL" dirty="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defRPr>
            </a:lvl1pPr>
            <a:lvl2pPr marL="742950" indent="-285750" eaLnBrk="0" hangingPunct="0">
              <a:defRPr sz="1200">
                <a:solidFill>
                  <a:srgbClr val="0F5494"/>
                </a:solidFill>
                <a:latin typeface="Verdana" charset="0"/>
              </a:defRPr>
            </a:lvl2pPr>
            <a:lvl3pPr marL="1143000" indent="-228600" eaLnBrk="0" hangingPunct="0">
              <a:defRPr sz="1200">
                <a:solidFill>
                  <a:srgbClr val="0F5494"/>
                </a:solidFill>
                <a:latin typeface="Verdana" charset="0"/>
              </a:defRPr>
            </a:lvl3pPr>
            <a:lvl4pPr marL="1600200" indent="-228600" eaLnBrk="0" hangingPunct="0">
              <a:defRPr sz="1200">
                <a:solidFill>
                  <a:srgbClr val="0F5494"/>
                </a:solidFill>
                <a:latin typeface="Verdana" charset="0"/>
              </a:defRPr>
            </a:lvl4pPr>
            <a:lvl5pPr marL="2057400" indent="-228600" eaLnBrk="0" hangingPunct="0">
              <a:defRPr sz="1200">
                <a:solidFill>
                  <a:srgbClr val="0F5494"/>
                </a:solidFill>
                <a:latin typeface="Verdana" charset="0"/>
              </a:defRPr>
            </a:lvl5pPr>
            <a:lvl6pPr marL="2514600" indent="-228600" eaLnBrk="0" fontAlgn="base" hangingPunct="0">
              <a:spcBef>
                <a:spcPct val="0"/>
              </a:spcBef>
              <a:spcAft>
                <a:spcPct val="0"/>
              </a:spcAft>
              <a:defRPr sz="1200">
                <a:solidFill>
                  <a:srgbClr val="0F5494"/>
                </a:solidFill>
                <a:latin typeface="Verdana" charset="0"/>
              </a:defRPr>
            </a:lvl6pPr>
            <a:lvl7pPr marL="2971800" indent="-228600" eaLnBrk="0" fontAlgn="base" hangingPunct="0">
              <a:spcBef>
                <a:spcPct val="0"/>
              </a:spcBef>
              <a:spcAft>
                <a:spcPct val="0"/>
              </a:spcAft>
              <a:defRPr sz="1200">
                <a:solidFill>
                  <a:srgbClr val="0F5494"/>
                </a:solidFill>
                <a:latin typeface="Verdana" charset="0"/>
              </a:defRPr>
            </a:lvl7pPr>
            <a:lvl8pPr marL="3429000" indent="-228600" eaLnBrk="0" fontAlgn="base" hangingPunct="0">
              <a:spcBef>
                <a:spcPct val="0"/>
              </a:spcBef>
              <a:spcAft>
                <a:spcPct val="0"/>
              </a:spcAft>
              <a:defRPr sz="1200">
                <a:solidFill>
                  <a:srgbClr val="0F5494"/>
                </a:solidFill>
                <a:latin typeface="Verdana" charset="0"/>
              </a:defRPr>
            </a:lvl8pPr>
            <a:lvl9pPr marL="3886200" indent="-228600" eaLnBrk="0" fontAlgn="base" hangingPunct="0">
              <a:spcBef>
                <a:spcPct val="0"/>
              </a:spcBef>
              <a:spcAft>
                <a:spcPct val="0"/>
              </a:spcAft>
              <a:defRPr sz="1200">
                <a:solidFill>
                  <a:srgbClr val="0F5494"/>
                </a:solidFill>
                <a:latin typeface="Verdana" charset="0"/>
              </a:defRPr>
            </a:lvl9pPr>
          </a:lstStyle>
          <a:p>
            <a:pPr eaLnBrk="1" hangingPunct="1"/>
            <a:fld id="{72729B99-B5B7-774F-AAF9-686985279F6C}" type="slidenum">
              <a:rPr lang="en-GB" altLang="en-US">
                <a:solidFill>
                  <a:schemeClr val="tx1"/>
                </a:solidFill>
                <a:latin typeface="Arial" charset="0"/>
              </a:rPr>
              <a:pPr eaLnBrk="1" hangingPunct="1"/>
              <a:t>9</a:t>
            </a:fld>
            <a:endParaRPr lang="en-GB" altLang="en-US">
              <a:solidFill>
                <a:schemeClr val="tx1"/>
              </a:solidFill>
              <a:latin typeface="Arial" charset="0"/>
            </a:endParaRPr>
          </a:p>
        </p:txBody>
      </p:sp>
    </p:spTree>
    <p:extLst>
      <p:ext uri="{BB962C8B-B14F-4D97-AF65-F5344CB8AC3E}">
        <p14:creationId xmlns:p14="http://schemas.microsoft.com/office/powerpoint/2010/main" val="150047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Reliable data on the prevalence and causes of gender-based violence are crucial for the design of appropriate policy responses and for monitoring of the situation across the EU.</a:t>
            </a:r>
          </a:p>
          <a:p>
            <a:pPr lvl="0"/>
            <a:r>
              <a:rPr lang="en-GB" sz="1200" kern="1200" dirty="0" smtClean="0">
                <a:solidFill>
                  <a:schemeClr val="tx1"/>
                </a:solidFill>
                <a:effectLst/>
                <a:latin typeface="Arial" charset="0"/>
                <a:ea typeface="+mn-ea"/>
                <a:cs typeface="+mn-cs"/>
              </a:rPr>
              <a:t>I have already mentioned the survey of women's experiences of violence by the Fundamental Rights Agency, that revealed disturbingly high levels of violence in every country of the EU. It represents a very good starting point – it was the first-ever EU-wide survey on this topic. </a:t>
            </a:r>
          </a:p>
          <a:p>
            <a:pPr lvl="0"/>
            <a:r>
              <a:rPr lang="en-GB" sz="1200" kern="1200" dirty="0" smtClean="0">
                <a:solidFill>
                  <a:schemeClr val="tx1"/>
                </a:solidFill>
                <a:effectLst/>
                <a:latin typeface="Arial" charset="0"/>
                <a:ea typeface="+mn-ea"/>
                <a:cs typeface="+mn-cs"/>
              </a:rPr>
              <a:t>The Commission is now building on this experience and taking a two-fold, complementary approach, using EUROSTAT and national statistical offices, and the expertise of the European Institute for Gender Equality (EIGE). </a:t>
            </a:r>
          </a:p>
          <a:p>
            <a:pPr lvl="0"/>
            <a:r>
              <a:rPr lang="en-GB" sz="1200" kern="1200" dirty="0" smtClean="0">
                <a:solidFill>
                  <a:schemeClr val="tx1"/>
                </a:solidFill>
                <a:effectLst/>
                <a:latin typeface="Arial" charset="0"/>
                <a:ea typeface="+mn-ea"/>
                <a:cs typeface="+mn-cs"/>
              </a:rPr>
              <a:t>EUROSTAT, in cooperation with national statistical offices, started in 2014 to collect more detailed administrative crime data. The Commission is also actively collaborating with the European Institute for Gender Equality (EIGE) to improve data collection on gender-based violence. EIGE has produced research on female genital mutilation, for example and it has just presented the Gender Equality Index. </a:t>
            </a:r>
          </a:p>
          <a:p>
            <a:endParaRPr lang="en-GB" altLang="nl-NL" dirty="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defRPr>
            </a:lvl1pPr>
            <a:lvl2pPr marL="742950" indent="-285750" eaLnBrk="0" hangingPunct="0">
              <a:defRPr sz="1200">
                <a:solidFill>
                  <a:srgbClr val="0F5494"/>
                </a:solidFill>
                <a:latin typeface="Verdana" charset="0"/>
              </a:defRPr>
            </a:lvl2pPr>
            <a:lvl3pPr marL="1143000" indent="-228600" eaLnBrk="0" hangingPunct="0">
              <a:defRPr sz="1200">
                <a:solidFill>
                  <a:srgbClr val="0F5494"/>
                </a:solidFill>
                <a:latin typeface="Verdana" charset="0"/>
              </a:defRPr>
            </a:lvl3pPr>
            <a:lvl4pPr marL="1600200" indent="-228600" eaLnBrk="0" hangingPunct="0">
              <a:defRPr sz="1200">
                <a:solidFill>
                  <a:srgbClr val="0F5494"/>
                </a:solidFill>
                <a:latin typeface="Verdana" charset="0"/>
              </a:defRPr>
            </a:lvl4pPr>
            <a:lvl5pPr marL="2057400" indent="-228600" eaLnBrk="0" hangingPunct="0">
              <a:defRPr sz="1200">
                <a:solidFill>
                  <a:srgbClr val="0F5494"/>
                </a:solidFill>
                <a:latin typeface="Verdana" charset="0"/>
              </a:defRPr>
            </a:lvl5pPr>
            <a:lvl6pPr marL="2514600" indent="-228600" eaLnBrk="0" fontAlgn="base" hangingPunct="0">
              <a:spcBef>
                <a:spcPct val="0"/>
              </a:spcBef>
              <a:spcAft>
                <a:spcPct val="0"/>
              </a:spcAft>
              <a:defRPr sz="1200">
                <a:solidFill>
                  <a:srgbClr val="0F5494"/>
                </a:solidFill>
                <a:latin typeface="Verdana" charset="0"/>
              </a:defRPr>
            </a:lvl6pPr>
            <a:lvl7pPr marL="2971800" indent="-228600" eaLnBrk="0" fontAlgn="base" hangingPunct="0">
              <a:spcBef>
                <a:spcPct val="0"/>
              </a:spcBef>
              <a:spcAft>
                <a:spcPct val="0"/>
              </a:spcAft>
              <a:defRPr sz="1200">
                <a:solidFill>
                  <a:srgbClr val="0F5494"/>
                </a:solidFill>
                <a:latin typeface="Verdana" charset="0"/>
              </a:defRPr>
            </a:lvl7pPr>
            <a:lvl8pPr marL="3429000" indent="-228600" eaLnBrk="0" fontAlgn="base" hangingPunct="0">
              <a:spcBef>
                <a:spcPct val="0"/>
              </a:spcBef>
              <a:spcAft>
                <a:spcPct val="0"/>
              </a:spcAft>
              <a:defRPr sz="1200">
                <a:solidFill>
                  <a:srgbClr val="0F5494"/>
                </a:solidFill>
                <a:latin typeface="Verdana" charset="0"/>
              </a:defRPr>
            </a:lvl8pPr>
            <a:lvl9pPr marL="3886200" indent="-228600" eaLnBrk="0" fontAlgn="base" hangingPunct="0">
              <a:spcBef>
                <a:spcPct val="0"/>
              </a:spcBef>
              <a:spcAft>
                <a:spcPct val="0"/>
              </a:spcAft>
              <a:defRPr sz="1200">
                <a:solidFill>
                  <a:srgbClr val="0F5494"/>
                </a:solidFill>
                <a:latin typeface="Verdana" charset="0"/>
              </a:defRPr>
            </a:lvl9pPr>
          </a:lstStyle>
          <a:p>
            <a:pPr eaLnBrk="1" hangingPunct="1"/>
            <a:fld id="{20158DC9-BC51-C74F-90C9-B4F85F71DCE9}" type="slidenum">
              <a:rPr lang="en-GB" altLang="en-US">
                <a:solidFill>
                  <a:schemeClr val="tx1"/>
                </a:solidFill>
                <a:latin typeface="Arial" charset="0"/>
              </a:rPr>
              <a:pPr eaLnBrk="1" hangingPunct="1"/>
              <a:t>10</a:t>
            </a:fld>
            <a:endParaRPr lang="en-GB" altLang="en-US">
              <a:solidFill>
                <a:schemeClr val="tx1"/>
              </a:solidFill>
              <a:latin typeface="Arial" charset="0"/>
            </a:endParaRPr>
          </a:p>
        </p:txBody>
      </p:sp>
    </p:spTree>
    <p:extLst>
      <p:ext uri="{BB962C8B-B14F-4D97-AF65-F5344CB8AC3E}">
        <p14:creationId xmlns:p14="http://schemas.microsoft.com/office/powerpoint/2010/main" val="142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50800" dist="26940" dir="5400000" rotWithShape="0">
              <a:srgbClr val="000000">
                <a:alpha val="45000"/>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endParaRPr>
          </a:p>
        </p:txBody>
      </p:sp>
      <p:pic>
        <p:nvPicPr>
          <p:cNvPr id="7" name="Picture 24" descr="box-f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4663" y="6669088"/>
            <a:ext cx="574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charset="0"/>
              </a:defRPr>
            </a:lvl1pPr>
          </a:lstStyle>
          <a:p>
            <a:endParaRPr lang="nl-NL" altLang="nl-NL"/>
          </a:p>
        </p:txBody>
      </p:sp>
      <p:sp>
        <p:nvSpPr>
          <p:cNvPr id="9" name="Rectangle 7"/>
          <p:cNvSpPr>
            <a:spLocks noGrp="1" noChangeArrowheads="1"/>
          </p:cNvSpPr>
          <p:nvPr>
            <p:ph type="ftr" sz="quarter" idx="11"/>
          </p:nvPr>
        </p:nvSpPr>
        <p:spPr/>
        <p:txBody>
          <a:bodyPr/>
          <a:lstStyle>
            <a:lvl1pPr>
              <a:defRPr>
                <a:solidFill>
                  <a:schemeClr val="bg1"/>
                </a:solidFill>
                <a:latin typeface="Verdana" charset="0"/>
              </a:defRPr>
            </a:lvl1pPr>
          </a:lstStyle>
          <a:p>
            <a:endParaRPr lang="nl-NL" altLang="nl-NL"/>
          </a:p>
        </p:txBody>
      </p:sp>
      <p:sp>
        <p:nvSpPr>
          <p:cNvPr id="10" name="Rectangle 8"/>
          <p:cNvSpPr>
            <a:spLocks noGrp="1" noChangeArrowheads="1"/>
          </p:cNvSpPr>
          <p:nvPr>
            <p:ph type="sldNum" sz="quarter" idx="12"/>
          </p:nvPr>
        </p:nvSpPr>
        <p:spPr/>
        <p:txBody>
          <a:bodyPr/>
          <a:lstStyle>
            <a:lvl1pPr>
              <a:defRPr>
                <a:solidFill>
                  <a:schemeClr val="bg1"/>
                </a:solidFill>
                <a:latin typeface="Verdana" charset="0"/>
              </a:defRPr>
            </a:lvl1pPr>
          </a:lstStyle>
          <a:p>
            <a:fld id="{68368AA8-2467-EB46-A7D7-F6717F44634B}" type="slidenum">
              <a:rPr lang="en-GB" altLang="nl-NL"/>
              <a:pPr/>
              <a:t>‹nr.›</a:t>
            </a:fld>
            <a:endParaRPr lang="en-GB" altLang="nl-NL"/>
          </a:p>
        </p:txBody>
      </p:sp>
    </p:spTree>
    <p:extLst>
      <p:ext uri="{BB962C8B-B14F-4D97-AF65-F5344CB8AC3E}">
        <p14:creationId xmlns:p14="http://schemas.microsoft.com/office/powerpoint/2010/main" val="110066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p>
        </p:txBody>
      </p:sp>
      <p:sp>
        <p:nvSpPr>
          <p:cNvPr id="5" name="Rectangle 5"/>
          <p:cNvSpPr>
            <a:spLocks noGrp="1" noChangeArrowheads="1"/>
          </p:cNvSpPr>
          <p:nvPr>
            <p:ph type="ftr" sz="quarter" idx="11"/>
          </p:nvPr>
        </p:nvSpPr>
        <p:spPr>
          <a:ln/>
        </p:spPr>
        <p:txBody>
          <a:bodyPr/>
          <a:lstStyle>
            <a:lvl1pPr>
              <a:defRPr/>
            </a:lvl1pPr>
          </a:lstStyle>
          <a:p>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4676F490-B550-5B47-88FD-F3FA5313770C}" type="slidenum">
              <a:rPr lang="en-GB" altLang="nl-NL"/>
              <a:pPr/>
              <a:t>‹nr.›</a:t>
            </a:fld>
            <a:endParaRPr lang="en-GB" altLang="nl-NL"/>
          </a:p>
        </p:txBody>
      </p:sp>
    </p:spTree>
    <p:extLst>
      <p:ext uri="{BB962C8B-B14F-4D97-AF65-F5344CB8AC3E}">
        <p14:creationId xmlns:p14="http://schemas.microsoft.com/office/powerpoint/2010/main" val="80575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p>
        </p:txBody>
      </p:sp>
      <p:sp>
        <p:nvSpPr>
          <p:cNvPr id="5" name="Rectangle 5"/>
          <p:cNvSpPr>
            <a:spLocks noGrp="1" noChangeArrowheads="1"/>
          </p:cNvSpPr>
          <p:nvPr>
            <p:ph type="ftr" sz="quarter" idx="11"/>
          </p:nvPr>
        </p:nvSpPr>
        <p:spPr>
          <a:ln/>
        </p:spPr>
        <p:txBody>
          <a:bodyPr/>
          <a:lstStyle>
            <a:lvl1pPr>
              <a:defRPr/>
            </a:lvl1pPr>
          </a:lstStyle>
          <a:p>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F133F780-3158-AD42-879F-2AC86CD06718}" type="slidenum">
              <a:rPr lang="en-GB" altLang="nl-NL"/>
              <a:pPr/>
              <a:t>‹nr.›</a:t>
            </a:fld>
            <a:endParaRPr lang="en-GB" altLang="nl-NL"/>
          </a:p>
        </p:txBody>
      </p:sp>
    </p:spTree>
    <p:extLst>
      <p:ext uri="{BB962C8B-B14F-4D97-AF65-F5344CB8AC3E}">
        <p14:creationId xmlns:p14="http://schemas.microsoft.com/office/powerpoint/2010/main" val="163262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‹nr.›</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14647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p>
        </p:txBody>
      </p:sp>
      <p:sp>
        <p:nvSpPr>
          <p:cNvPr id="5" name="Rectangle 5"/>
          <p:cNvSpPr>
            <a:spLocks noGrp="1" noChangeArrowheads="1"/>
          </p:cNvSpPr>
          <p:nvPr>
            <p:ph type="ftr" sz="quarter" idx="11"/>
          </p:nvPr>
        </p:nvSpPr>
        <p:spPr>
          <a:ln/>
        </p:spPr>
        <p:txBody>
          <a:bodyPr/>
          <a:lstStyle>
            <a:lvl1pPr>
              <a:defRPr/>
            </a:lvl1pPr>
          </a:lstStyle>
          <a:p>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3CF5B8A8-F9F0-1945-BA69-DF4F808BB2CF}" type="slidenum">
              <a:rPr lang="en-GB" altLang="nl-NL"/>
              <a:pPr/>
              <a:t>‹nr.›</a:t>
            </a:fld>
            <a:endParaRPr lang="en-GB" altLang="nl-NL"/>
          </a:p>
        </p:txBody>
      </p:sp>
    </p:spTree>
    <p:extLst>
      <p:ext uri="{BB962C8B-B14F-4D97-AF65-F5344CB8AC3E}">
        <p14:creationId xmlns:p14="http://schemas.microsoft.com/office/powerpoint/2010/main" val="98290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nl-NL" altLang="nl-NL"/>
          </a:p>
        </p:txBody>
      </p:sp>
      <p:sp>
        <p:nvSpPr>
          <p:cNvPr id="5" name="Rectangle 5"/>
          <p:cNvSpPr>
            <a:spLocks noGrp="1" noChangeArrowheads="1"/>
          </p:cNvSpPr>
          <p:nvPr>
            <p:ph type="ftr" sz="quarter" idx="11"/>
          </p:nvPr>
        </p:nvSpPr>
        <p:spPr>
          <a:ln/>
        </p:spPr>
        <p:txBody>
          <a:bodyPr/>
          <a:lstStyle>
            <a:lvl1pPr>
              <a:defRPr/>
            </a:lvl1pPr>
          </a:lstStyle>
          <a:p>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AF77DAB1-2222-914A-91E0-D14A00ADFB2F}" type="slidenum">
              <a:rPr lang="en-GB" altLang="nl-NL"/>
              <a:pPr/>
              <a:t>‹nr.›</a:t>
            </a:fld>
            <a:endParaRPr lang="en-GB" altLang="nl-NL"/>
          </a:p>
        </p:txBody>
      </p:sp>
    </p:spTree>
    <p:extLst>
      <p:ext uri="{BB962C8B-B14F-4D97-AF65-F5344CB8AC3E}">
        <p14:creationId xmlns:p14="http://schemas.microsoft.com/office/powerpoint/2010/main" val="13549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nl-NL" altLang="nl-NL"/>
          </a:p>
        </p:txBody>
      </p:sp>
      <p:sp>
        <p:nvSpPr>
          <p:cNvPr id="6" name="Rectangle 5"/>
          <p:cNvSpPr>
            <a:spLocks noGrp="1" noChangeArrowheads="1"/>
          </p:cNvSpPr>
          <p:nvPr>
            <p:ph type="ftr" sz="quarter" idx="11"/>
          </p:nvPr>
        </p:nvSpPr>
        <p:spPr>
          <a:ln/>
        </p:spPr>
        <p:txBody>
          <a:bodyPr/>
          <a:lstStyle>
            <a:lvl1pPr>
              <a:defRPr/>
            </a:lvl1pPr>
          </a:lstStyle>
          <a:p>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4AD756E1-ACFF-1C4F-A4E8-92D8F3CFAC8E}" type="slidenum">
              <a:rPr lang="en-GB" altLang="nl-NL"/>
              <a:pPr/>
              <a:t>‹nr.›</a:t>
            </a:fld>
            <a:endParaRPr lang="en-GB" altLang="nl-NL"/>
          </a:p>
        </p:txBody>
      </p:sp>
    </p:spTree>
    <p:extLst>
      <p:ext uri="{BB962C8B-B14F-4D97-AF65-F5344CB8AC3E}">
        <p14:creationId xmlns:p14="http://schemas.microsoft.com/office/powerpoint/2010/main" val="51170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nl-NL" altLang="nl-NL"/>
          </a:p>
        </p:txBody>
      </p:sp>
      <p:sp>
        <p:nvSpPr>
          <p:cNvPr id="8" name="Rectangle 5"/>
          <p:cNvSpPr>
            <a:spLocks noGrp="1" noChangeArrowheads="1"/>
          </p:cNvSpPr>
          <p:nvPr>
            <p:ph type="ftr" sz="quarter" idx="11"/>
          </p:nvPr>
        </p:nvSpPr>
        <p:spPr>
          <a:ln/>
        </p:spPr>
        <p:txBody>
          <a:bodyPr/>
          <a:lstStyle>
            <a:lvl1pPr>
              <a:defRPr/>
            </a:lvl1pPr>
          </a:lstStyle>
          <a:p>
            <a:endParaRPr lang="nl-NL" altLang="nl-NL"/>
          </a:p>
        </p:txBody>
      </p:sp>
      <p:sp>
        <p:nvSpPr>
          <p:cNvPr id="9" name="Rectangle 6"/>
          <p:cNvSpPr>
            <a:spLocks noGrp="1" noChangeArrowheads="1"/>
          </p:cNvSpPr>
          <p:nvPr>
            <p:ph type="sldNum" sz="quarter" idx="12"/>
          </p:nvPr>
        </p:nvSpPr>
        <p:spPr>
          <a:ln/>
        </p:spPr>
        <p:txBody>
          <a:bodyPr/>
          <a:lstStyle>
            <a:lvl1pPr>
              <a:defRPr/>
            </a:lvl1pPr>
          </a:lstStyle>
          <a:p>
            <a:fld id="{97D09F08-7243-244F-B57E-79AA95BC170D}" type="slidenum">
              <a:rPr lang="en-GB" altLang="nl-NL"/>
              <a:pPr/>
              <a:t>‹nr.›</a:t>
            </a:fld>
            <a:endParaRPr lang="en-GB" altLang="nl-NL"/>
          </a:p>
        </p:txBody>
      </p:sp>
    </p:spTree>
    <p:extLst>
      <p:ext uri="{BB962C8B-B14F-4D97-AF65-F5344CB8AC3E}">
        <p14:creationId xmlns:p14="http://schemas.microsoft.com/office/powerpoint/2010/main" val="20844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nl-NL" altLang="nl-NL"/>
          </a:p>
        </p:txBody>
      </p:sp>
      <p:sp>
        <p:nvSpPr>
          <p:cNvPr id="4" name="Rectangle 5"/>
          <p:cNvSpPr>
            <a:spLocks noGrp="1" noChangeArrowheads="1"/>
          </p:cNvSpPr>
          <p:nvPr>
            <p:ph type="ftr" sz="quarter" idx="11"/>
          </p:nvPr>
        </p:nvSpPr>
        <p:spPr>
          <a:ln/>
        </p:spPr>
        <p:txBody>
          <a:bodyPr/>
          <a:lstStyle>
            <a:lvl1pPr>
              <a:defRPr/>
            </a:lvl1pPr>
          </a:lstStyle>
          <a:p>
            <a:endParaRPr lang="nl-NL" altLang="nl-NL"/>
          </a:p>
        </p:txBody>
      </p:sp>
      <p:sp>
        <p:nvSpPr>
          <p:cNvPr id="5" name="Rectangle 6"/>
          <p:cNvSpPr>
            <a:spLocks noGrp="1" noChangeArrowheads="1"/>
          </p:cNvSpPr>
          <p:nvPr>
            <p:ph type="sldNum" sz="quarter" idx="12"/>
          </p:nvPr>
        </p:nvSpPr>
        <p:spPr>
          <a:ln/>
        </p:spPr>
        <p:txBody>
          <a:bodyPr/>
          <a:lstStyle>
            <a:lvl1pPr>
              <a:defRPr/>
            </a:lvl1pPr>
          </a:lstStyle>
          <a:p>
            <a:fld id="{1539F2FF-1E43-7648-BFD6-DB13766B0737}" type="slidenum">
              <a:rPr lang="en-GB" altLang="nl-NL"/>
              <a:pPr/>
              <a:t>‹nr.›</a:t>
            </a:fld>
            <a:endParaRPr lang="en-GB" altLang="nl-NL"/>
          </a:p>
        </p:txBody>
      </p:sp>
    </p:spTree>
    <p:extLst>
      <p:ext uri="{BB962C8B-B14F-4D97-AF65-F5344CB8AC3E}">
        <p14:creationId xmlns:p14="http://schemas.microsoft.com/office/powerpoint/2010/main" val="19374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nl-NL" altLang="nl-NL"/>
          </a:p>
        </p:txBody>
      </p:sp>
      <p:sp>
        <p:nvSpPr>
          <p:cNvPr id="3" name="Rectangle 5"/>
          <p:cNvSpPr>
            <a:spLocks noGrp="1" noChangeArrowheads="1"/>
          </p:cNvSpPr>
          <p:nvPr>
            <p:ph type="ftr" sz="quarter" idx="11"/>
          </p:nvPr>
        </p:nvSpPr>
        <p:spPr>
          <a:ln/>
        </p:spPr>
        <p:txBody>
          <a:bodyPr/>
          <a:lstStyle>
            <a:lvl1pPr>
              <a:defRPr/>
            </a:lvl1pPr>
          </a:lstStyle>
          <a:p>
            <a:endParaRPr lang="nl-NL" altLang="nl-NL"/>
          </a:p>
        </p:txBody>
      </p:sp>
      <p:sp>
        <p:nvSpPr>
          <p:cNvPr id="4" name="Rectangle 6"/>
          <p:cNvSpPr>
            <a:spLocks noGrp="1" noChangeArrowheads="1"/>
          </p:cNvSpPr>
          <p:nvPr>
            <p:ph type="sldNum" sz="quarter" idx="12"/>
          </p:nvPr>
        </p:nvSpPr>
        <p:spPr>
          <a:ln/>
        </p:spPr>
        <p:txBody>
          <a:bodyPr/>
          <a:lstStyle>
            <a:lvl1pPr>
              <a:defRPr/>
            </a:lvl1pPr>
          </a:lstStyle>
          <a:p>
            <a:fld id="{D493F06B-DB98-7447-89DA-27129CB56082}" type="slidenum">
              <a:rPr lang="en-GB" altLang="nl-NL"/>
              <a:pPr/>
              <a:t>‹nr.›</a:t>
            </a:fld>
            <a:endParaRPr lang="en-GB" altLang="nl-NL"/>
          </a:p>
        </p:txBody>
      </p:sp>
    </p:spTree>
    <p:extLst>
      <p:ext uri="{BB962C8B-B14F-4D97-AF65-F5344CB8AC3E}">
        <p14:creationId xmlns:p14="http://schemas.microsoft.com/office/powerpoint/2010/main" val="182733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nl-NL" altLang="nl-NL"/>
          </a:p>
        </p:txBody>
      </p:sp>
      <p:sp>
        <p:nvSpPr>
          <p:cNvPr id="6" name="Rectangle 5"/>
          <p:cNvSpPr>
            <a:spLocks noGrp="1" noChangeArrowheads="1"/>
          </p:cNvSpPr>
          <p:nvPr>
            <p:ph type="ftr" sz="quarter" idx="11"/>
          </p:nvPr>
        </p:nvSpPr>
        <p:spPr>
          <a:ln/>
        </p:spPr>
        <p:txBody>
          <a:bodyPr/>
          <a:lstStyle>
            <a:lvl1pPr>
              <a:defRPr/>
            </a:lvl1pPr>
          </a:lstStyle>
          <a:p>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CD818BFD-D260-9B4C-91D3-6BD78CC112A6}" type="slidenum">
              <a:rPr lang="en-GB" altLang="nl-NL"/>
              <a:pPr/>
              <a:t>‹nr.›</a:t>
            </a:fld>
            <a:endParaRPr lang="en-GB" altLang="nl-NL"/>
          </a:p>
        </p:txBody>
      </p:sp>
    </p:spTree>
    <p:extLst>
      <p:ext uri="{BB962C8B-B14F-4D97-AF65-F5344CB8AC3E}">
        <p14:creationId xmlns:p14="http://schemas.microsoft.com/office/powerpoint/2010/main" val="57266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nl-NL" altLang="nl-NL"/>
          </a:p>
        </p:txBody>
      </p:sp>
      <p:sp>
        <p:nvSpPr>
          <p:cNvPr id="6" name="Rectangle 5"/>
          <p:cNvSpPr>
            <a:spLocks noGrp="1" noChangeArrowheads="1"/>
          </p:cNvSpPr>
          <p:nvPr>
            <p:ph type="ftr" sz="quarter" idx="11"/>
          </p:nvPr>
        </p:nvSpPr>
        <p:spPr>
          <a:ln/>
        </p:spPr>
        <p:txBody>
          <a:bodyPr/>
          <a:lstStyle>
            <a:lvl1pPr>
              <a:defRPr/>
            </a:lvl1pPr>
          </a:lstStyle>
          <a:p>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43D99AA8-53BE-4643-896C-D092C32CA1E1}" type="slidenum">
              <a:rPr lang="en-GB" altLang="nl-NL"/>
              <a:pPr/>
              <a:t>‹nr.›</a:t>
            </a:fld>
            <a:endParaRPr lang="en-GB" altLang="nl-NL"/>
          </a:p>
        </p:txBody>
      </p:sp>
    </p:spTree>
    <p:extLst>
      <p:ext uri="{BB962C8B-B14F-4D97-AF65-F5344CB8AC3E}">
        <p14:creationId xmlns:p14="http://schemas.microsoft.com/office/powerpoint/2010/main" val="1159126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nl-NL" alt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nl-NL" alt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65D8DB08-F33A-2F40-B058-2507987B754D}" type="slidenum">
              <a:rPr lang="en-GB" altLang="nl-NL"/>
              <a:pPr/>
              <a:t>‹nr.›</a:t>
            </a:fld>
            <a:endParaRPr lang="en-GB" altLang="nl-NL"/>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50800" dist="26940" dir="5400000" rotWithShape="0">
              <a:srgbClr val="000000">
                <a:alpha val="45000"/>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endParaRPr>
          </a:p>
        </p:txBody>
      </p:sp>
      <p:pic>
        <p:nvPicPr>
          <p:cNvPr id="1033"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8" descr="box-fr-e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84663" y="6669088"/>
            <a:ext cx="5746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4"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5"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3" Type="http://schemas.openxmlformats.org/officeDocument/2006/relationships/diagramData" Target="../diagrams/data5.xml"/><Relationship Id="rId14" Type="http://schemas.openxmlformats.org/officeDocument/2006/relationships/diagramLayout" Target="../diagrams/layout5.xml"/><Relationship Id="rId15" Type="http://schemas.openxmlformats.org/officeDocument/2006/relationships/diagramQuickStyle" Target="../diagrams/quickStyle5.xml"/><Relationship Id="rId16" Type="http://schemas.openxmlformats.org/officeDocument/2006/relationships/diagramColors" Target="../diagrams/colors5.xml"/><Relationship Id="rId1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9" Type="http://schemas.openxmlformats.org/officeDocument/2006/relationships/diagramLayout" Target="../diagrams/layout7.xml"/><Relationship Id="rId20" Type="http://schemas.openxmlformats.org/officeDocument/2006/relationships/diagramQuickStyle" Target="../diagrams/quickStyle9.xml"/><Relationship Id="rId21" Type="http://schemas.openxmlformats.org/officeDocument/2006/relationships/diagramColors" Target="../diagrams/colors9.xml"/><Relationship Id="rId22" Type="http://schemas.microsoft.com/office/2007/relationships/diagramDrawing" Target="../diagrams/drawing9.xml"/><Relationship Id="rId10" Type="http://schemas.openxmlformats.org/officeDocument/2006/relationships/diagramQuickStyle" Target="../diagrams/quickStyle7.xml"/><Relationship Id="rId11" Type="http://schemas.openxmlformats.org/officeDocument/2006/relationships/diagramColors" Target="../diagrams/colors7.xml"/><Relationship Id="rId12" Type="http://schemas.microsoft.com/office/2007/relationships/diagramDrawing" Target="../diagrams/drawing7.xml"/><Relationship Id="rId13" Type="http://schemas.openxmlformats.org/officeDocument/2006/relationships/diagramData" Target="../diagrams/data8.xml"/><Relationship Id="rId14" Type="http://schemas.openxmlformats.org/officeDocument/2006/relationships/diagramLayout" Target="../diagrams/layout8.xml"/><Relationship Id="rId15" Type="http://schemas.openxmlformats.org/officeDocument/2006/relationships/diagramQuickStyle" Target="../diagrams/quickStyle8.xml"/><Relationship Id="rId16" Type="http://schemas.openxmlformats.org/officeDocument/2006/relationships/diagramColors" Target="../diagrams/colors8.xml"/><Relationship Id="rId17" Type="http://schemas.microsoft.com/office/2007/relationships/diagramDrawing" Target="../diagrams/drawing8.xml"/><Relationship Id="rId18" Type="http://schemas.openxmlformats.org/officeDocument/2006/relationships/diagramData" Target="../diagrams/data9.xml"/><Relationship Id="rId19" Type="http://schemas.openxmlformats.org/officeDocument/2006/relationships/diagramLayout" Target="../diagrams/layout9.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9" Type="http://schemas.openxmlformats.org/officeDocument/2006/relationships/diagramLayout" Target="../diagrams/layout11.xml"/><Relationship Id="rId20" Type="http://schemas.openxmlformats.org/officeDocument/2006/relationships/diagramQuickStyle" Target="../diagrams/quickStyle13.xml"/><Relationship Id="rId21" Type="http://schemas.openxmlformats.org/officeDocument/2006/relationships/diagramColors" Target="../diagrams/colors13.xml"/><Relationship Id="rId22" Type="http://schemas.microsoft.com/office/2007/relationships/diagramDrawing" Target="../diagrams/drawing13.xml"/><Relationship Id="rId10" Type="http://schemas.openxmlformats.org/officeDocument/2006/relationships/diagramQuickStyle" Target="../diagrams/quickStyle11.xml"/><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diagramData" Target="../diagrams/data12.xml"/><Relationship Id="rId14" Type="http://schemas.openxmlformats.org/officeDocument/2006/relationships/diagramLayout" Target="../diagrams/layout12.xml"/><Relationship Id="rId15" Type="http://schemas.openxmlformats.org/officeDocument/2006/relationships/diagramQuickStyle" Target="../diagrams/quickStyle12.xml"/><Relationship Id="rId16" Type="http://schemas.openxmlformats.org/officeDocument/2006/relationships/diagramColors" Target="../diagrams/colors12.xml"/><Relationship Id="rId17" Type="http://schemas.microsoft.com/office/2007/relationships/diagramDrawing" Target="../diagrams/drawing12.xml"/><Relationship Id="rId18" Type="http://schemas.openxmlformats.org/officeDocument/2006/relationships/diagramData" Target="../diagrams/data13.xml"/><Relationship Id="rId19" Type="http://schemas.openxmlformats.org/officeDocument/2006/relationships/diagramLayout" Target="../diagrams/layout13.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ec.europa.eu/justice/grants1/programmes-2014-2020/rec/index_en.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ec.europa.eu/justice/grants/results/daphne-toolkit/en/daphne-toolkit-%E2%80%93-active-resource-daphne-program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Karen.Vandekerckhove@ec.europa.eu" TargetMode="External"/><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51520" y="1772816"/>
            <a:ext cx="8569325" cy="2663825"/>
          </a:xfrm>
        </p:spPr>
        <p:txBody>
          <a:bodyPr/>
          <a:lstStyle/>
          <a:p>
            <a:pPr indent="0" algn="ctr" eaLnBrk="1" hangingPunct="1"/>
            <a:r>
              <a:rPr lang="fr-BE" altLang="en-US" sz="3600" dirty="0"/>
              <a:t/>
            </a:r>
            <a:br>
              <a:rPr lang="fr-BE" altLang="en-US" sz="3600" dirty="0"/>
            </a:br>
            <a:r>
              <a:rPr lang="en-GB" altLang="en-US" sz="3600" dirty="0"/>
              <a:t>International conference: how to start a Family Justice Center</a:t>
            </a:r>
            <a:br>
              <a:rPr lang="en-GB" altLang="en-US" sz="3600" dirty="0"/>
            </a:br>
            <a:r>
              <a:rPr lang="en-GB" altLang="en-US" sz="3600" dirty="0"/>
              <a:t/>
            </a:r>
            <a:br>
              <a:rPr lang="en-GB" altLang="en-US" sz="3600" dirty="0"/>
            </a:br>
            <a:r>
              <a:rPr lang="en-GB" altLang="en-US" sz="1100" dirty="0" smtClean="0"/>
              <a:t>1 </a:t>
            </a:r>
            <a:r>
              <a:rPr lang="en-GB" altLang="en-US" sz="1100" dirty="0"/>
              <a:t>December 2017, Royal Library, Brussels Belgium</a:t>
            </a:r>
          </a:p>
        </p:txBody>
      </p:sp>
      <p:sp>
        <p:nvSpPr>
          <p:cNvPr id="3075" name="Rectangle 6"/>
          <p:cNvSpPr>
            <a:spLocks noGrp="1" noChangeArrowheads="1"/>
          </p:cNvSpPr>
          <p:nvPr>
            <p:ph type="subTitle" idx="1"/>
          </p:nvPr>
        </p:nvSpPr>
        <p:spPr>
          <a:xfrm>
            <a:off x="179388" y="4724400"/>
            <a:ext cx="8785225" cy="3097213"/>
          </a:xfrm>
        </p:spPr>
        <p:txBody>
          <a:bodyPr/>
          <a:lstStyle/>
          <a:p>
            <a:pPr algn="ctr" eaLnBrk="1" hangingPunct="1"/>
            <a:endParaRPr lang="fr-BE" altLang="en-US" sz="2000" dirty="0"/>
          </a:p>
          <a:p>
            <a:pPr algn="r" eaLnBrk="1" hangingPunct="1"/>
            <a:r>
              <a:rPr lang="fr-BE" altLang="en-US" sz="2000" dirty="0" smtClean="0"/>
              <a:t>Karen </a:t>
            </a:r>
            <a:r>
              <a:rPr lang="fr-BE" altLang="en-US" sz="2000" dirty="0" err="1" smtClean="0"/>
              <a:t>Vandekerckhove</a:t>
            </a:r>
            <a:r>
              <a:rPr lang="fr-BE" altLang="en-US" sz="2000" dirty="0" smtClean="0"/>
              <a:t>, Head of Unit, </a:t>
            </a:r>
          </a:p>
          <a:p>
            <a:pPr algn="r" eaLnBrk="1" hangingPunct="1"/>
            <a:r>
              <a:rPr lang="fr-BE" altLang="en-US" sz="2000" dirty="0" smtClean="0"/>
              <a:t>Gender Equality, DG Justice and </a:t>
            </a:r>
            <a:r>
              <a:rPr lang="fr-BE" altLang="en-US" sz="2000" dirty="0" err="1" smtClean="0"/>
              <a:t>Consumers</a:t>
            </a:r>
            <a:endParaRPr lang="fr-BE" altLang="en-US" sz="2000" dirty="0"/>
          </a:p>
          <a:p>
            <a:pPr algn="r" eaLnBrk="1" hangingPunct="1"/>
            <a:r>
              <a:rPr lang="fr-BE" altLang="en-US" sz="2000" dirty="0"/>
              <a:t>European Commission</a:t>
            </a:r>
          </a:p>
          <a:p>
            <a:pPr algn="ctr" eaLnBrk="1" hangingPunct="1"/>
            <a:endParaRPr lang="fr-BE" altLang="en-US" sz="2400" dirty="0"/>
          </a:p>
          <a:p>
            <a:pPr algn="ctr" eaLnBrk="1" hangingPunct="1"/>
            <a:r>
              <a:rPr lang="en-GB" altLang="en-US" sz="2400" dirty="0"/>
              <a:t/>
            </a:r>
            <a:br>
              <a:rPr lang="en-GB" altLang="en-US" sz="2400" dirty="0"/>
            </a:br>
            <a:endParaRPr lang="fr-BE"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840457458"/>
              </p:ext>
            </p:extLst>
          </p:nvPr>
        </p:nvGraphicFramePr>
        <p:xfrm>
          <a:off x="395536" y="1484784"/>
          <a:ext cx="3405261" cy="223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534471145"/>
              </p:ext>
            </p:extLst>
          </p:nvPr>
        </p:nvGraphicFramePr>
        <p:xfrm>
          <a:off x="5486400" y="1378800"/>
          <a:ext cx="3322800" cy="226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nvGraphicFramePr>
        <p:xfrm>
          <a:off x="3535288" y="2348880"/>
          <a:ext cx="2255912" cy="3112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07569172"/>
              </p:ext>
            </p:extLst>
          </p:nvPr>
        </p:nvGraphicFramePr>
        <p:xfrm>
          <a:off x="467544" y="1484784"/>
          <a:ext cx="3405261" cy="223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1146984412"/>
              </p:ext>
            </p:extLst>
          </p:nvPr>
        </p:nvGraphicFramePr>
        <p:xfrm>
          <a:off x="5508104" y="1412776"/>
          <a:ext cx="3322800"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3073528902"/>
              </p:ext>
            </p:extLst>
          </p:nvPr>
        </p:nvGraphicFramePr>
        <p:xfrm>
          <a:off x="467544" y="4179530"/>
          <a:ext cx="3337200" cy="2127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nvGraphicFramePr>
        <p:xfrm>
          <a:off x="3535288" y="2348880"/>
          <a:ext cx="2255912" cy="311212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TextBox 7"/>
          <p:cNvSpPr txBox="1"/>
          <p:nvPr/>
        </p:nvSpPr>
        <p:spPr>
          <a:xfrm>
            <a:off x="611560" y="4293096"/>
            <a:ext cx="2952328" cy="2099036"/>
          </a:xfrm>
          <a:prstGeom prst="rect">
            <a:avLst/>
          </a:prstGeom>
          <a:noFill/>
        </p:spPr>
        <p:txBody>
          <a:bodyPr wrap="square" rtlCol="0">
            <a:spAutoFit/>
          </a:bodyPr>
          <a:lstStyle/>
          <a:p>
            <a:pPr eaLnBrk="1" hangingPunct="1">
              <a:lnSpc>
                <a:spcPct val="90000"/>
              </a:lnSpc>
              <a:spcAft>
                <a:spcPct val="35000"/>
              </a:spcAft>
            </a:pPr>
            <a:r>
              <a:rPr lang="en-US" altLang="nl-NL" sz="1600" b="1" dirty="0">
                <a:solidFill>
                  <a:srgbClr val="FFFFFF"/>
                </a:solidFill>
              </a:rPr>
              <a:t>ELIMINATING FEMALE GENITAL MUTILATION</a:t>
            </a:r>
            <a:endParaRPr lang="nb-NO" altLang="nl-NL" sz="1600" b="1"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Knowledge</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Prevention</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Prosecution</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Protection</a:t>
            </a:r>
          </a:p>
          <a:p>
            <a:pPr lvl="1" eaLnBrk="1" hangingPunct="1">
              <a:lnSpc>
                <a:spcPct val="90000"/>
              </a:lnSpc>
              <a:spcAft>
                <a:spcPct val="15000"/>
              </a:spcAft>
              <a:buFontTx/>
              <a:buChar char="•"/>
            </a:pPr>
            <a:r>
              <a:rPr lang="en-US" altLang="nl-NL" sz="1600" dirty="0">
                <a:solidFill>
                  <a:srgbClr val="FFFFFF"/>
                </a:solidFill>
              </a:rPr>
              <a:t>External dimension</a:t>
            </a:r>
            <a:endParaRPr lang="nb-NO" altLang="nl-NL" sz="1600" dirty="0">
              <a:solidFill>
                <a:srgbClr val="FFFFFF"/>
              </a:solidFill>
            </a:endParaRPr>
          </a:p>
          <a:p>
            <a:endParaRPr lang="en-GB"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7"/>
          <p:cNvGrpSpPr>
            <a:grpSpLocks/>
          </p:cNvGrpSpPr>
          <p:nvPr/>
        </p:nvGrpSpPr>
        <p:grpSpPr bwMode="auto">
          <a:xfrm>
            <a:off x="5499100" y="4149725"/>
            <a:ext cx="3236913" cy="2163763"/>
            <a:chOff x="0" y="41417"/>
            <a:chExt cx="3237199" cy="2164396"/>
          </a:xfrm>
        </p:grpSpPr>
        <p:sp>
          <p:nvSpPr>
            <p:cNvPr id="9" name="Rounded Rectangle 8"/>
            <p:cNvSpPr/>
            <p:nvPr/>
          </p:nvSpPr>
          <p:spPr>
            <a:xfrm>
              <a:off x="0" y="41417"/>
              <a:ext cx="3237199" cy="2164396"/>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Rounded Rectangle 4"/>
            <p:cNvSpPr/>
            <p:nvPr/>
          </p:nvSpPr>
          <p:spPr>
            <a:xfrm>
              <a:off x="63506" y="104936"/>
              <a:ext cx="3110188" cy="2037359"/>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a:lstStyle>
              <a:lvl1pPr defTabSz="711200" eaLnBrk="0" hangingPunct="0">
                <a:defRPr sz="1200">
                  <a:solidFill>
                    <a:srgbClr val="0F5494"/>
                  </a:solidFill>
                  <a:latin typeface="Verdana" charset="0"/>
                </a:defRPr>
              </a:lvl1pPr>
              <a:lvl2pPr marL="171450" indent="-171450" defTabSz="711200" eaLnBrk="0" hangingPunct="0">
                <a:defRPr sz="1200">
                  <a:solidFill>
                    <a:srgbClr val="0F5494"/>
                  </a:solidFill>
                  <a:latin typeface="Verdana" charset="0"/>
                </a:defRPr>
              </a:lvl2pPr>
              <a:lvl3pPr marL="1143000" indent="-228600" defTabSz="711200" eaLnBrk="0" hangingPunct="0">
                <a:defRPr sz="1200">
                  <a:solidFill>
                    <a:srgbClr val="0F5494"/>
                  </a:solidFill>
                  <a:latin typeface="Verdana" charset="0"/>
                </a:defRPr>
              </a:lvl3pPr>
              <a:lvl4pPr marL="1600200" indent="-228600" defTabSz="711200" eaLnBrk="0" hangingPunct="0">
                <a:defRPr sz="1200">
                  <a:solidFill>
                    <a:srgbClr val="0F5494"/>
                  </a:solidFill>
                  <a:latin typeface="Verdana" charset="0"/>
                </a:defRPr>
              </a:lvl4pPr>
              <a:lvl5pPr marL="2057400" indent="-228600" defTabSz="711200" eaLnBrk="0" hangingPunct="0">
                <a:defRPr sz="1200">
                  <a:solidFill>
                    <a:srgbClr val="0F5494"/>
                  </a:solidFill>
                  <a:latin typeface="Verdana" charset="0"/>
                </a:defRPr>
              </a:lvl5pPr>
              <a:lvl6pPr marL="2514600" indent="-228600" defTabSz="711200" eaLnBrk="0" fontAlgn="base" hangingPunct="0">
                <a:spcBef>
                  <a:spcPct val="0"/>
                </a:spcBef>
                <a:spcAft>
                  <a:spcPct val="0"/>
                </a:spcAft>
                <a:defRPr sz="1200">
                  <a:solidFill>
                    <a:srgbClr val="0F5494"/>
                  </a:solidFill>
                  <a:latin typeface="Verdana" charset="0"/>
                </a:defRPr>
              </a:lvl6pPr>
              <a:lvl7pPr marL="2971800" indent="-228600" defTabSz="711200" eaLnBrk="0" fontAlgn="base" hangingPunct="0">
                <a:spcBef>
                  <a:spcPct val="0"/>
                </a:spcBef>
                <a:spcAft>
                  <a:spcPct val="0"/>
                </a:spcAft>
                <a:defRPr sz="1200">
                  <a:solidFill>
                    <a:srgbClr val="0F5494"/>
                  </a:solidFill>
                  <a:latin typeface="Verdana" charset="0"/>
                </a:defRPr>
              </a:lvl7pPr>
              <a:lvl8pPr marL="3429000" indent="-228600" defTabSz="711200" eaLnBrk="0" fontAlgn="base" hangingPunct="0">
                <a:spcBef>
                  <a:spcPct val="0"/>
                </a:spcBef>
                <a:spcAft>
                  <a:spcPct val="0"/>
                </a:spcAft>
                <a:defRPr sz="1200">
                  <a:solidFill>
                    <a:srgbClr val="0F5494"/>
                  </a:solidFill>
                  <a:latin typeface="Verdana" charset="0"/>
                </a:defRPr>
              </a:lvl8pPr>
              <a:lvl9pPr marL="3886200" indent="-228600" defTabSz="711200" eaLnBrk="0" fontAlgn="base" hangingPunct="0">
                <a:spcBef>
                  <a:spcPct val="0"/>
                </a:spcBef>
                <a:spcAft>
                  <a:spcPct val="0"/>
                </a:spcAft>
                <a:defRPr sz="1200">
                  <a:solidFill>
                    <a:srgbClr val="0F5494"/>
                  </a:solidFill>
                  <a:latin typeface="Verdana" charset="0"/>
                </a:defRPr>
              </a:lvl9pPr>
            </a:lstStyle>
            <a:p>
              <a:pPr eaLnBrk="1" hangingPunct="1">
                <a:lnSpc>
                  <a:spcPct val="90000"/>
                </a:lnSpc>
                <a:spcAft>
                  <a:spcPct val="35000"/>
                </a:spcAft>
              </a:pPr>
              <a:r>
                <a:rPr lang="en-US" altLang="nl-NL" sz="1600" dirty="0">
                  <a:solidFill>
                    <a:srgbClr val="FFFFFF"/>
                  </a:solidFill>
                </a:rPr>
                <a:t>   </a:t>
              </a:r>
              <a:endParaRPr lang="nb-NO" altLang="nl-NL" sz="1600" dirty="0">
                <a:solidFill>
                  <a:srgbClr val="FFFFFF"/>
                </a:solidFill>
              </a:endParaRPr>
            </a:p>
          </p:txBody>
        </p:sp>
      </p:grpSp>
      <p:graphicFrame>
        <p:nvGraphicFramePr>
          <p:cNvPr id="7" name="Diagram 6"/>
          <p:cNvGraphicFramePr/>
          <p:nvPr>
            <p:extLst>
              <p:ext uri="{D42A27DB-BD31-4B8C-83A1-F6EECF244321}">
                <p14:modId xmlns:p14="http://schemas.microsoft.com/office/powerpoint/2010/main" val="400786542"/>
              </p:ext>
            </p:extLst>
          </p:nvPr>
        </p:nvGraphicFramePr>
        <p:xfrm>
          <a:off x="467544" y="1484784"/>
          <a:ext cx="3405261" cy="223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797363630"/>
              </p:ext>
            </p:extLst>
          </p:nvPr>
        </p:nvGraphicFramePr>
        <p:xfrm>
          <a:off x="5456156" y="1412776"/>
          <a:ext cx="3322800"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3735867364"/>
              </p:ext>
            </p:extLst>
          </p:nvPr>
        </p:nvGraphicFramePr>
        <p:xfrm>
          <a:off x="467544" y="4179530"/>
          <a:ext cx="3337200" cy="2127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nvGraphicFramePr>
        <p:xfrm>
          <a:off x="3535288" y="2348880"/>
          <a:ext cx="2255912" cy="311212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extBox 1"/>
          <p:cNvSpPr txBox="1"/>
          <p:nvPr/>
        </p:nvSpPr>
        <p:spPr>
          <a:xfrm>
            <a:off x="611560" y="4293096"/>
            <a:ext cx="2952328" cy="2099036"/>
          </a:xfrm>
          <a:prstGeom prst="rect">
            <a:avLst/>
          </a:prstGeom>
          <a:noFill/>
        </p:spPr>
        <p:txBody>
          <a:bodyPr wrap="square" rtlCol="0">
            <a:spAutoFit/>
          </a:bodyPr>
          <a:lstStyle/>
          <a:p>
            <a:pPr eaLnBrk="1" hangingPunct="1">
              <a:lnSpc>
                <a:spcPct val="90000"/>
              </a:lnSpc>
              <a:spcAft>
                <a:spcPct val="35000"/>
              </a:spcAft>
            </a:pPr>
            <a:r>
              <a:rPr lang="en-US" altLang="nl-NL" sz="1600" b="1" dirty="0">
                <a:solidFill>
                  <a:srgbClr val="FFFFFF"/>
                </a:solidFill>
              </a:rPr>
              <a:t>ELIMINATING FEMALE GENITAL MUTILATION</a:t>
            </a:r>
            <a:endParaRPr lang="nb-NO" altLang="nl-NL" sz="1600" b="1"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Knowledge</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Prevention</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Prosecution</a:t>
            </a:r>
            <a:endParaRPr lang="nb-NO" altLang="nl-NL" sz="1600" dirty="0">
              <a:solidFill>
                <a:srgbClr val="FFFFFF"/>
              </a:solidFill>
            </a:endParaRPr>
          </a:p>
          <a:p>
            <a:pPr lvl="1" eaLnBrk="1" hangingPunct="1">
              <a:lnSpc>
                <a:spcPct val="90000"/>
              </a:lnSpc>
              <a:spcAft>
                <a:spcPct val="15000"/>
              </a:spcAft>
              <a:buFontTx/>
              <a:buChar char="•"/>
            </a:pPr>
            <a:r>
              <a:rPr lang="en-US" altLang="nl-NL" sz="1600" dirty="0">
                <a:solidFill>
                  <a:srgbClr val="FFFFFF"/>
                </a:solidFill>
              </a:rPr>
              <a:t>Protection</a:t>
            </a:r>
          </a:p>
          <a:p>
            <a:pPr lvl="1" eaLnBrk="1" hangingPunct="1">
              <a:lnSpc>
                <a:spcPct val="90000"/>
              </a:lnSpc>
              <a:spcAft>
                <a:spcPct val="15000"/>
              </a:spcAft>
              <a:buFontTx/>
              <a:buChar char="•"/>
            </a:pPr>
            <a:r>
              <a:rPr lang="en-US" altLang="nl-NL" sz="1600" dirty="0">
                <a:solidFill>
                  <a:srgbClr val="FFFFFF"/>
                </a:solidFill>
              </a:rPr>
              <a:t>External dimension</a:t>
            </a:r>
            <a:endParaRPr lang="nb-NO" altLang="nl-NL" sz="1600" dirty="0">
              <a:solidFill>
                <a:srgbClr val="FFFFFF"/>
              </a:solidFill>
            </a:endParaRPr>
          </a:p>
          <a:p>
            <a:endParaRPr lang="en-GB" dirty="0"/>
          </a:p>
        </p:txBody>
      </p:sp>
      <p:sp>
        <p:nvSpPr>
          <p:cNvPr id="3" name="TextBox 2"/>
          <p:cNvSpPr txBox="1"/>
          <p:nvPr/>
        </p:nvSpPr>
        <p:spPr>
          <a:xfrm>
            <a:off x="5148064" y="4293096"/>
            <a:ext cx="3524449" cy="2000548"/>
          </a:xfrm>
          <a:prstGeom prst="rect">
            <a:avLst/>
          </a:prstGeom>
          <a:noFill/>
        </p:spPr>
        <p:txBody>
          <a:bodyPr wrap="square" rtlCol="0">
            <a:spAutoFit/>
          </a:bodyPr>
          <a:lstStyle/>
          <a:p>
            <a:pPr lvl="0"/>
            <a:r>
              <a:rPr lang="en-US" sz="1600" b="1" dirty="0" smtClean="0"/>
              <a:t>	FUNDING</a:t>
            </a:r>
            <a:endParaRPr lang="nb-NO" sz="1600" b="1" dirty="0"/>
          </a:p>
          <a:p>
            <a:pPr marL="742950" lvl="1" indent="-285750">
              <a:buFont typeface="Arial" panose="020B0604020202020204" pitchFamily="34" charset="0"/>
              <a:buChar char="•"/>
            </a:pPr>
            <a:r>
              <a:rPr lang="en-US" sz="1600" dirty="0"/>
              <a:t>Awareness-raising campaigns by Member States</a:t>
            </a:r>
            <a:endParaRPr lang="nb-NO" sz="1600" dirty="0"/>
          </a:p>
          <a:p>
            <a:pPr marL="742950" lvl="1" indent="-285750">
              <a:buFont typeface="Arial" panose="020B0604020202020204" pitchFamily="34" charset="0"/>
              <a:buChar char="•"/>
            </a:pPr>
            <a:r>
              <a:rPr lang="nb-NO" sz="1600" dirty="0"/>
              <a:t>European </a:t>
            </a:r>
            <a:r>
              <a:rPr lang="nb-NO" sz="1600" dirty="0" err="1"/>
              <a:t>networks</a:t>
            </a:r>
            <a:endParaRPr lang="nb-NO" sz="1600" dirty="0"/>
          </a:p>
          <a:p>
            <a:pPr marL="742950" lvl="1" indent="-285750">
              <a:buFont typeface="Arial" panose="020B0604020202020204" pitchFamily="34" charset="0"/>
              <a:buChar char="•"/>
            </a:pPr>
            <a:r>
              <a:rPr lang="nb-NO" sz="1600" dirty="0" err="1"/>
              <a:t>Grassroots</a:t>
            </a:r>
            <a:r>
              <a:rPr lang="nb-NO" sz="1600" dirty="0"/>
              <a:t> </a:t>
            </a:r>
            <a:r>
              <a:rPr lang="nb-NO" sz="1600" dirty="0" err="1"/>
              <a:t>projects</a:t>
            </a:r>
            <a:r>
              <a:rPr lang="nb-NO" sz="1600" dirty="0"/>
              <a:t> by NGOs</a:t>
            </a:r>
          </a:p>
          <a:p>
            <a:endParaRPr lang="en-GB" dirty="0"/>
          </a:p>
        </p:txBody>
      </p:sp>
    </p:spTree>
    <p:extLst>
      <p:ext uri="{BB962C8B-B14F-4D97-AF65-F5344CB8AC3E}">
        <p14:creationId xmlns:p14="http://schemas.microsoft.com/office/powerpoint/2010/main" val="138880307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 Funding </a:t>
            </a:r>
            <a:r>
              <a:rPr lang="en-GB" dirty="0"/>
              <a:t>programme</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5030025"/>
              </p:ext>
            </p:extLst>
          </p:nvPr>
        </p:nvGraphicFramePr>
        <p:xfrm>
          <a:off x="1691680" y="3645024"/>
          <a:ext cx="4608512" cy="273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67544" y="2636912"/>
            <a:ext cx="8208912" cy="461665"/>
          </a:xfrm>
          <a:prstGeom prst="rect">
            <a:avLst/>
          </a:prstGeom>
        </p:spPr>
        <p:txBody>
          <a:bodyPr wrap="square">
            <a:spAutoFit/>
          </a:bodyPr>
          <a:lstStyle/>
          <a:p>
            <a:pPr lvl="0" eaLnBrk="0" hangingPunct="0">
              <a:spcBef>
                <a:spcPct val="20000"/>
              </a:spcBef>
              <a:buClr>
                <a:srgbClr val="0F5494"/>
              </a:buClr>
            </a:pPr>
            <a:r>
              <a:rPr lang="en-GB" sz="2400" kern="0" dirty="0" smtClean="0">
                <a:solidFill>
                  <a:srgbClr val="0F5494"/>
                </a:solidFill>
                <a:latin typeface="Verdana"/>
              </a:rPr>
              <a:t>Total budget (2014-2020) and annual budget</a:t>
            </a:r>
            <a:endParaRPr lang="en-GB" sz="2400" kern="0" dirty="0">
              <a:solidFill>
                <a:srgbClr val="0F5494"/>
              </a:solidFill>
              <a:latin typeface="Verdana"/>
            </a:endParaRPr>
          </a:p>
        </p:txBody>
      </p:sp>
      <p:sp>
        <p:nvSpPr>
          <p:cNvPr id="6" name="Slide Number Placeholder 5"/>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spTree>
    <p:extLst>
      <p:ext uri="{BB962C8B-B14F-4D97-AF65-F5344CB8AC3E}">
        <p14:creationId xmlns:p14="http://schemas.microsoft.com/office/powerpoint/2010/main" val="4032632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8856984" cy="1008111"/>
          </a:xfrm>
        </p:spPr>
        <p:txBody>
          <a:bodyPr/>
          <a:lstStyle/>
          <a:p>
            <a:r>
              <a:rPr lang="fr-BE" sz="2800" dirty="0" smtClean="0"/>
              <a:t>REC Programme</a:t>
            </a:r>
            <a:br>
              <a:rPr lang="fr-BE" sz="2800" dirty="0" smtClean="0"/>
            </a:br>
            <a:r>
              <a:rPr lang="fr-BE" sz="2800" dirty="0" smtClean="0"/>
              <a:t>  </a:t>
            </a:r>
            <a:r>
              <a:rPr lang="fr-BE" sz="2400" dirty="0" err="1" smtClean="0"/>
              <a:t>Funding</a:t>
            </a:r>
            <a:r>
              <a:rPr lang="fr-BE" sz="2400" dirty="0" smtClean="0"/>
              <a:t> areas</a:t>
            </a:r>
            <a:endParaRPr lang="en-GB" sz="2800" dirty="0"/>
          </a:p>
        </p:txBody>
      </p:sp>
      <p:sp>
        <p:nvSpPr>
          <p:cNvPr id="3" name="Content Placeholder 2"/>
          <p:cNvSpPr>
            <a:spLocks noGrp="1"/>
          </p:cNvSpPr>
          <p:nvPr>
            <p:ph idx="1"/>
          </p:nvPr>
        </p:nvSpPr>
        <p:spPr>
          <a:xfrm>
            <a:off x="395536" y="2348880"/>
            <a:ext cx="8229600" cy="4209852"/>
          </a:xfrm>
        </p:spPr>
        <p:txBody>
          <a:bodyPr/>
          <a:lstStyle/>
          <a:p>
            <a:r>
              <a:rPr lang="en-GB" sz="2000" dirty="0" smtClean="0"/>
              <a:t>Non</a:t>
            </a:r>
            <a:r>
              <a:rPr lang="en-GB" sz="2000" b="1" i="1" dirty="0" smtClean="0"/>
              <a:t>–</a:t>
            </a:r>
            <a:r>
              <a:rPr lang="en-GB" sz="2000" dirty="0" smtClean="0"/>
              <a:t>discrimination and Roma integration</a:t>
            </a:r>
          </a:p>
          <a:p>
            <a:r>
              <a:rPr lang="fr-BE" sz="2000" dirty="0" err="1" smtClean="0"/>
              <a:t>Racism</a:t>
            </a:r>
            <a:r>
              <a:rPr lang="fr-BE" sz="2000" dirty="0" smtClean="0"/>
              <a:t>, </a:t>
            </a:r>
            <a:r>
              <a:rPr lang="fr-BE" sz="2000" dirty="0" err="1" smtClean="0"/>
              <a:t>xenophobia</a:t>
            </a:r>
            <a:r>
              <a:rPr lang="fr-BE" sz="2000" dirty="0" smtClean="0"/>
              <a:t>, </a:t>
            </a:r>
            <a:r>
              <a:rPr lang="fr-BE" sz="2000" dirty="0" err="1" smtClean="0"/>
              <a:t>homophobia</a:t>
            </a:r>
            <a:endParaRPr lang="fr-BE" sz="2000" dirty="0" smtClean="0"/>
          </a:p>
          <a:p>
            <a:r>
              <a:rPr lang="fr-BE" sz="2000" dirty="0" err="1" smtClean="0"/>
              <a:t>Rights</a:t>
            </a:r>
            <a:r>
              <a:rPr lang="fr-BE" sz="2000" dirty="0" smtClean="0"/>
              <a:t> of </a:t>
            </a:r>
            <a:r>
              <a:rPr lang="fr-BE" sz="2000" dirty="0" err="1" smtClean="0"/>
              <a:t>persons</a:t>
            </a:r>
            <a:r>
              <a:rPr lang="fr-BE" sz="2000" dirty="0" smtClean="0"/>
              <a:t> </a:t>
            </a:r>
            <a:r>
              <a:rPr lang="fr-BE" sz="2000" dirty="0" err="1" smtClean="0"/>
              <a:t>with</a:t>
            </a:r>
            <a:r>
              <a:rPr lang="fr-BE" sz="2000" dirty="0" smtClean="0"/>
              <a:t> </a:t>
            </a:r>
            <a:r>
              <a:rPr lang="fr-BE" sz="2000" dirty="0" err="1" smtClean="0"/>
              <a:t>disabilities</a:t>
            </a:r>
            <a:endParaRPr lang="fr-BE" sz="2000" dirty="0" smtClean="0"/>
          </a:p>
          <a:p>
            <a:r>
              <a:rPr lang="fr-BE" sz="2000" dirty="0" err="1" smtClean="0"/>
              <a:t>Gender</a:t>
            </a:r>
            <a:r>
              <a:rPr lang="fr-BE" sz="2000" dirty="0" smtClean="0"/>
              <a:t> </a:t>
            </a:r>
            <a:r>
              <a:rPr lang="fr-BE" sz="2000" dirty="0" err="1" smtClean="0"/>
              <a:t>equality</a:t>
            </a:r>
            <a:endParaRPr lang="fr-BE" sz="2000" dirty="0" smtClean="0"/>
          </a:p>
          <a:p>
            <a:r>
              <a:rPr lang="fr-BE" sz="2000" b="1" dirty="0" err="1" smtClean="0">
                <a:solidFill>
                  <a:srgbClr val="FF0000"/>
                </a:solidFill>
              </a:rPr>
              <a:t>Daphne</a:t>
            </a:r>
            <a:r>
              <a:rPr lang="fr-BE" sz="2000" b="1" dirty="0" smtClean="0">
                <a:solidFill>
                  <a:srgbClr val="FF0000"/>
                </a:solidFill>
              </a:rPr>
              <a:t> - </a:t>
            </a:r>
            <a:r>
              <a:rPr lang="fr-BE" sz="2000" b="1" dirty="0" err="1" smtClean="0">
                <a:solidFill>
                  <a:srgbClr val="FF0000"/>
                </a:solidFill>
              </a:rPr>
              <a:t>Prevent</a:t>
            </a:r>
            <a:r>
              <a:rPr lang="fr-BE" sz="2000" b="1" dirty="0" smtClean="0">
                <a:solidFill>
                  <a:srgbClr val="FF0000"/>
                </a:solidFill>
              </a:rPr>
              <a:t> violence </a:t>
            </a:r>
            <a:r>
              <a:rPr lang="fr-BE" sz="2000" b="1" dirty="0" err="1" smtClean="0">
                <a:solidFill>
                  <a:srgbClr val="FF0000"/>
                </a:solidFill>
              </a:rPr>
              <a:t>against</a:t>
            </a:r>
            <a:r>
              <a:rPr lang="fr-BE" sz="2000" b="1" dirty="0" smtClean="0">
                <a:solidFill>
                  <a:srgbClr val="FF0000"/>
                </a:solidFill>
              </a:rPr>
              <a:t> </a:t>
            </a:r>
            <a:r>
              <a:rPr lang="fr-BE" sz="2000" b="1" dirty="0" err="1" smtClean="0">
                <a:solidFill>
                  <a:srgbClr val="FF0000"/>
                </a:solidFill>
              </a:rPr>
              <a:t>children</a:t>
            </a:r>
            <a:r>
              <a:rPr lang="fr-BE" sz="2000" b="1" dirty="0" smtClean="0">
                <a:solidFill>
                  <a:srgbClr val="FF0000"/>
                </a:solidFill>
              </a:rPr>
              <a:t>, </a:t>
            </a:r>
            <a:r>
              <a:rPr lang="fr-BE" sz="2000" b="1" dirty="0" err="1" smtClean="0">
                <a:solidFill>
                  <a:srgbClr val="FF0000"/>
                </a:solidFill>
              </a:rPr>
              <a:t>young</a:t>
            </a:r>
            <a:r>
              <a:rPr lang="fr-BE" sz="2000" b="1" dirty="0" smtClean="0">
                <a:solidFill>
                  <a:srgbClr val="FF0000"/>
                </a:solidFill>
              </a:rPr>
              <a:t> people, </a:t>
            </a:r>
            <a:r>
              <a:rPr lang="fr-BE" sz="2000" b="1" dirty="0" err="1" smtClean="0">
                <a:solidFill>
                  <a:srgbClr val="FF0000"/>
                </a:solidFill>
              </a:rPr>
              <a:t>women</a:t>
            </a:r>
            <a:r>
              <a:rPr lang="fr-BE" sz="2000" b="1" dirty="0" smtClean="0">
                <a:solidFill>
                  <a:srgbClr val="FF0000"/>
                </a:solidFill>
              </a:rPr>
              <a:t> and groups </a:t>
            </a:r>
            <a:r>
              <a:rPr lang="fr-BE" sz="2000" b="1" dirty="0" err="1" smtClean="0">
                <a:solidFill>
                  <a:srgbClr val="FF0000"/>
                </a:solidFill>
              </a:rPr>
              <a:t>at</a:t>
            </a:r>
            <a:r>
              <a:rPr lang="fr-BE" sz="2000" b="1" dirty="0" smtClean="0">
                <a:solidFill>
                  <a:srgbClr val="FF0000"/>
                </a:solidFill>
              </a:rPr>
              <a:t> </a:t>
            </a:r>
            <a:r>
              <a:rPr lang="fr-BE" sz="2000" b="1" dirty="0" err="1" smtClean="0">
                <a:solidFill>
                  <a:srgbClr val="FF0000"/>
                </a:solidFill>
              </a:rPr>
              <a:t>risk</a:t>
            </a:r>
            <a:r>
              <a:rPr lang="fr-BE" sz="2000" b="1" dirty="0" smtClean="0">
                <a:solidFill>
                  <a:srgbClr val="FF0000"/>
                </a:solidFill>
              </a:rPr>
              <a:t> </a:t>
            </a:r>
          </a:p>
          <a:p>
            <a:r>
              <a:rPr lang="fr-BE" sz="2000" dirty="0" err="1" smtClean="0"/>
              <a:t>Rights</a:t>
            </a:r>
            <a:r>
              <a:rPr lang="fr-BE" sz="2000" dirty="0" smtClean="0"/>
              <a:t> of the </a:t>
            </a:r>
            <a:r>
              <a:rPr lang="fr-BE" sz="2000" dirty="0" err="1" smtClean="0"/>
              <a:t>child</a:t>
            </a:r>
            <a:endParaRPr lang="fr-BE" sz="2000" dirty="0" smtClean="0"/>
          </a:p>
          <a:p>
            <a:r>
              <a:rPr lang="fr-BE" sz="2000" dirty="0" smtClean="0"/>
              <a:t>EU </a:t>
            </a:r>
            <a:r>
              <a:rPr lang="fr-BE" sz="2000" dirty="0" err="1" smtClean="0"/>
              <a:t>Citizenship</a:t>
            </a:r>
            <a:endParaRPr lang="fr-BE" sz="2000" dirty="0" smtClean="0"/>
          </a:p>
          <a:p>
            <a:r>
              <a:rPr lang="fr-BE" sz="2000" dirty="0" smtClean="0"/>
              <a:t>Data protection</a:t>
            </a:r>
          </a:p>
          <a:p>
            <a:r>
              <a:rPr lang="fr-BE" sz="2000" dirty="0" smtClean="0"/>
              <a:t>Consumer </a:t>
            </a:r>
            <a:r>
              <a:rPr lang="fr-BE" sz="2000" dirty="0" err="1" smtClean="0"/>
              <a:t>rights</a:t>
            </a:r>
            <a:endParaRPr lang="fr-BE" sz="2000" dirty="0" smtClean="0"/>
          </a:p>
          <a:p>
            <a:endParaRPr lang="en-GB" dirty="0" smtClean="0"/>
          </a:p>
          <a:p>
            <a:endParaRPr lang="fr-BE"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14</a:t>
            </a:fld>
            <a:endParaRPr lang="en-GB"/>
          </a:p>
        </p:txBody>
      </p:sp>
    </p:spTree>
    <p:extLst>
      <p:ext uri="{BB962C8B-B14F-4D97-AF65-F5344CB8AC3E}">
        <p14:creationId xmlns:p14="http://schemas.microsoft.com/office/powerpoint/2010/main" val="1153599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30369" cy="1008112"/>
          </a:xfrm>
        </p:spPr>
        <p:txBody>
          <a:bodyPr/>
          <a:lstStyle/>
          <a:p>
            <a:r>
              <a:rPr lang="en-GB" dirty="0" smtClean="0"/>
              <a:t>Timetable for calls</a:t>
            </a:r>
            <a:endParaRPr lang="en-GB" dirty="0"/>
          </a:p>
        </p:txBody>
      </p:sp>
      <p:sp>
        <p:nvSpPr>
          <p:cNvPr id="3" name="Content Placeholder 2"/>
          <p:cNvSpPr>
            <a:spLocks noGrp="1"/>
          </p:cNvSpPr>
          <p:nvPr>
            <p:ph idx="1"/>
          </p:nvPr>
        </p:nvSpPr>
        <p:spPr/>
        <p:txBody>
          <a:bodyPr/>
          <a:lstStyle/>
          <a:p>
            <a:r>
              <a:rPr lang="en-GB" i="1" dirty="0" smtClean="0"/>
              <a:t>The </a:t>
            </a:r>
            <a:r>
              <a:rPr lang="en-GB" b="1" i="1" dirty="0"/>
              <a:t>2018 REC Annual Work Programme</a:t>
            </a:r>
            <a:r>
              <a:rPr lang="en-GB" i="1" dirty="0"/>
              <a:t> is to be formally adopted in December 2017. </a:t>
            </a:r>
            <a:endParaRPr lang="en-GB" dirty="0"/>
          </a:p>
          <a:p>
            <a:endParaRPr lang="en-GB" dirty="0"/>
          </a:p>
          <a:p>
            <a:r>
              <a:rPr lang="en-GB" i="1" dirty="0"/>
              <a:t>Once adopted, it will be published under: </a:t>
            </a:r>
            <a:endParaRPr lang="en-GB" dirty="0"/>
          </a:p>
          <a:p>
            <a:pPr marL="0" indent="0">
              <a:buNone/>
            </a:pPr>
            <a:r>
              <a:rPr lang="en-GB" i="1" u="sng" dirty="0" smtClean="0">
                <a:hlinkClick r:id="rId3"/>
              </a:rPr>
              <a:t>http</a:t>
            </a:r>
            <a:r>
              <a:rPr lang="en-GB" i="1" u="sng" dirty="0">
                <a:hlinkClick r:id="rId3"/>
              </a:rPr>
              <a:t>://ec.europa.eu/justice/grants1/programmes-2014-2020/rec/index_en.htm</a:t>
            </a:r>
            <a:r>
              <a:rPr lang="en-GB" dirty="0"/>
              <a:t>   </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spTree>
    <p:extLst>
      <p:ext uri="{BB962C8B-B14F-4D97-AF65-F5344CB8AC3E}">
        <p14:creationId xmlns:p14="http://schemas.microsoft.com/office/powerpoint/2010/main" val="69874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Selected projects</a:t>
            </a:r>
            <a:endParaRPr lang="en-GB" dirty="0"/>
          </a:p>
        </p:txBody>
      </p:sp>
      <p:sp>
        <p:nvSpPr>
          <p:cNvPr id="3" name="Content Placeholder 2"/>
          <p:cNvSpPr>
            <a:spLocks noGrp="1"/>
          </p:cNvSpPr>
          <p:nvPr>
            <p:ph idx="1"/>
          </p:nvPr>
        </p:nvSpPr>
        <p:spPr>
          <a:xfrm>
            <a:off x="467544" y="2348880"/>
            <a:ext cx="8219256" cy="3849812"/>
          </a:xfrm>
        </p:spPr>
        <p:txBody>
          <a:bodyPr/>
          <a:lstStyle/>
          <a:p>
            <a:r>
              <a:rPr lang="en-GB" dirty="0"/>
              <a:t>DAPHNE </a:t>
            </a:r>
            <a:r>
              <a:rPr lang="en-GB" dirty="0" smtClean="0"/>
              <a:t>toolkit (2007-2013 Daphne programme)</a:t>
            </a:r>
          </a:p>
          <a:p>
            <a:pPr marL="0" indent="0">
              <a:buNone/>
            </a:pPr>
            <a:r>
              <a:rPr lang="en-GB" dirty="0">
                <a:hlinkClick r:id="rId3"/>
              </a:rPr>
              <a:t>http://ec.europa.eu/justice/grants/results/daphne-toolkit/en/daphne-toolkit-%</a:t>
            </a:r>
            <a:r>
              <a:rPr lang="en-GB" dirty="0" smtClean="0">
                <a:hlinkClick r:id="rId3"/>
              </a:rPr>
              <a:t>E2%80%93-active-resource-daphne-programme</a:t>
            </a:r>
            <a:endParaRPr lang="en-GB" dirty="0" smtClean="0"/>
          </a:p>
          <a:p>
            <a:pPr marL="0" indent="0">
              <a:buNone/>
            </a:pPr>
            <a:endParaRPr lang="en-GB" dirty="0" smtClean="0"/>
          </a:p>
          <a:p>
            <a:r>
              <a:rPr lang="en-GB" dirty="0" smtClean="0"/>
              <a:t>Published summaries of selected projects</a:t>
            </a:r>
          </a:p>
          <a:p>
            <a:pPr marL="0" indent="0">
              <a:buNone/>
            </a:pPr>
            <a:r>
              <a:rPr lang="en-GB" dirty="0" smtClean="0"/>
              <a:t>On DG JUST website and Participant Portal </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16</a:t>
            </a:fld>
            <a:endParaRPr lang="en-GB"/>
          </a:p>
        </p:txBody>
      </p:sp>
    </p:spTree>
    <p:extLst>
      <p:ext uri="{BB962C8B-B14F-4D97-AF65-F5344CB8AC3E}">
        <p14:creationId xmlns:p14="http://schemas.microsoft.com/office/powerpoint/2010/main" val="396564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83568" y="2564904"/>
            <a:ext cx="8856538" cy="790575"/>
          </a:xfrm>
        </p:spPr>
        <p:txBody>
          <a:bodyPr/>
          <a:lstStyle/>
          <a:p>
            <a:r>
              <a:rPr lang="nl-NL" altLang="en-US" sz="2800" dirty="0"/>
              <a:t>http://</a:t>
            </a:r>
            <a:r>
              <a:rPr lang="nl-NL" altLang="en-US" sz="2800" dirty="0" smtClean="0"/>
              <a:t>ec.europa.eu/justice/gender-equality/gender-violence/index_en.htm</a:t>
            </a:r>
            <a:br>
              <a:rPr lang="nl-NL" altLang="en-US" sz="2800" dirty="0" smtClean="0"/>
            </a:br>
            <a:endParaRPr lang="en-GB" altLang="en-US" sz="2800" dirty="0"/>
          </a:p>
        </p:txBody>
      </p:sp>
      <p:sp>
        <p:nvSpPr>
          <p:cNvPr id="81926" name="Rectangle 6"/>
          <p:cNvSpPr>
            <a:spLocks noGrp="1" noChangeArrowheads="1"/>
          </p:cNvSpPr>
          <p:nvPr>
            <p:ph type="subTitle" idx="1"/>
          </p:nvPr>
        </p:nvSpPr>
        <p:spPr>
          <a:xfrm>
            <a:off x="611188" y="3716339"/>
            <a:ext cx="8532812" cy="792782"/>
          </a:xfrm>
        </p:spPr>
        <p:txBody>
          <a:bodyPr/>
          <a:lstStyle/>
          <a:p>
            <a:r>
              <a:rPr lang="fr-BE" altLang="en-US" dirty="0" smtClean="0">
                <a:hlinkClick r:id="rId3"/>
              </a:rPr>
              <a:t>Karen.Vandekerckhove@ec.europa.eu</a:t>
            </a:r>
            <a:endParaRPr lang="fr-BE" altLang="en-US" dirty="0" smtClean="0"/>
          </a:p>
          <a:p>
            <a:endParaRPr lang="fr-BE" altLang="en-US" dirty="0"/>
          </a:p>
        </p:txBody>
      </p:sp>
      <p:sp>
        <p:nvSpPr>
          <p:cNvPr id="4" name="Rectangle 6"/>
          <p:cNvSpPr txBox="1">
            <a:spLocks noChangeArrowheads="1"/>
          </p:cNvSpPr>
          <p:nvPr/>
        </p:nvSpPr>
        <p:spPr bwMode="auto">
          <a:xfrm>
            <a:off x="0" y="5590482"/>
            <a:ext cx="9144000" cy="79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fr-BE" altLang="en-US" kern="0" dirty="0" smtClean="0">
                <a:solidFill>
                  <a:srgbClr val="BDDEFF"/>
                </a:solidFill>
              </a:rPr>
              <a:t>@</a:t>
            </a:r>
            <a:r>
              <a:rPr lang="fr-BE" altLang="en-US" kern="0" dirty="0" err="1" smtClean="0">
                <a:solidFill>
                  <a:srgbClr val="BDDEFF"/>
                </a:solidFill>
              </a:rPr>
              <a:t>EU_Justice</a:t>
            </a:r>
            <a:endParaRPr lang="en-GB" altLang="en-US" kern="0" dirty="0">
              <a:solidFill>
                <a:srgbClr val="BDDEFF"/>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5589240"/>
            <a:ext cx="864096" cy="702799"/>
          </a:xfrm>
          <a:prstGeom prst="rect">
            <a:avLst/>
          </a:prstGeom>
        </p:spPr>
      </p:pic>
    </p:spTree>
    <p:extLst>
      <p:ext uri="{BB962C8B-B14F-4D97-AF65-F5344CB8AC3E}">
        <p14:creationId xmlns:p14="http://schemas.microsoft.com/office/powerpoint/2010/main" val="359471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3867" y="1268760"/>
            <a:ext cx="7772400" cy="914400"/>
          </a:xfrm>
        </p:spPr>
        <p:txBody>
          <a:bodyPr/>
          <a:lstStyle/>
          <a:p>
            <a:pPr algn="ctr"/>
            <a:r>
              <a:rPr lang="fr-BE" altLang="nl-NL" dirty="0" err="1" smtClean="0">
                <a:ea typeface="ＭＳ Ｐゴシック" charset="-128"/>
              </a:rPr>
              <a:t>Strategic</a:t>
            </a:r>
            <a:r>
              <a:rPr lang="fr-BE" altLang="nl-NL" dirty="0" smtClean="0">
                <a:ea typeface="ＭＳ Ｐゴシック" charset="-128"/>
              </a:rPr>
              <a:t> engagement </a:t>
            </a:r>
            <a:r>
              <a:rPr lang="fr-BE" altLang="nl-NL" dirty="0">
                <a:ea typeface="ＭＳ Ｐゴシック" charset="-128"/>
              </a:rPr>
              <a:t>for </a:t>
            </a:r>
            <a:r>
              <a:rPr lang="fr-BE" altLang="nl-NL" dirty="0" err="1" smtClean="0">
                <a:ea typeface="ＭＳ Ｐゴシック" charset="-128"/>
              </a:rPr>
              <a:t>gender</a:t>
            </a:r>
            <a:r>
              <a:rPr lang="fr-BE" altLang="nl-NL" dirty="0" smtClean="0">
                <a:ea typeface="ＭＳ Ｐゴシック" charset="-128"/>
              </a:rPr>
              <a:t> </a:t>
            </a:r>
            <a:r>
              <a:rPr lang="fr-BE" altLang="nl-NL" dirty="0" err="1" smtClean="0">
                <a:ea typeface="ＭＳ Ｐゴシック" charset="-128"/>
              </a:rPr>
              <a:t>equality</a:t>
            </a:r>
            <a:r>
              <a:rPr lang="fr-BE" altLang="nl-NL" dirty="0" smtClean="0">
                <a:ea typeface="ＭＳ Ｐゴシック" charset="-128"/>
              </a:rPr>
              <a:t> 2016-2019</a:t>
            </a:r>
            <a:endParaRPr lang="en-GB" altLang="nl-NL" dirty="0">
              <a:ea typeface="ＭＳ Ｐゴシック"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795967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 y="1091960"/>
            <a:ext cx="4458322" cy="4828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030" y="1116617"/>
            <a:ext cx="4653134" cy="47582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2852936"/>
            <a:ext cx="8010234" cy="3762383"/>
          </a:xfrm>
          <a:prstGeom prst="rect">
            <a:avLst/>
          </a:prstGeom>
        </p:spPr>
      </p:pic>
    </p:spTree>
    <p:extLst>
      <p:ext uri="{BB962C8B-B14F-4D97-AF65-F5344CB8AC3E}">
        <p14:creationId xmlns:p14="http://schemas.microsoft.com/office/powerpoint/2010/main" val="3739100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EC8A20-BA03-4FF7-8742-03D8AD4CA4F4}" type="slidenum">
              <a:rPr lang="en-GB" smtClean="0">
                <a:latin typeface="EC Square Sans Pro" charset="0"/>
                <a:ea typeface="EC Square Sans Pro" charset="0"/>
                <a:cs typeface="EC Square Sans Pro" charset="0"/>
              </a:rPr>
              <a:pPr>
                <a:defRPr/>
              </a:pPr>
              <a:t>4</a:t>
            </a:fld>
            <a:endParaRPr lang="en-GB" dirty="0">
              <a:latin typeface="EC Square Sans Pro" charset="0"/>
              <a:ea typeface="EC Square Sans Pro" charset="0"/>
              <a:cs typeface="EC Square Sans Pro" charset="0"/>
            </a:endParaRPr>
          </a:p>
        </p:txBody>
      </p:sp>
      <p:sp>
        <p:nvSpPr>
          <p:cNvPr id="8" name="Title 1"/>
          <p:cNvSpPr txBox="1">
            <a:spLocks/>
          </p:cNvSpPr>
          <p:nvPr/>
        </p:nvSpPr>
        <p:spPr bwMode="auto">
          <a:xfrm>
            <a:off x="467544" y="1052736"/>
            <a:ext cx="8208912"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400" dirty="0" smtClean="0">
                <a:latin typeface="+mn-lt"/>
                <a:ea typeface="EC Square Sans Pro" charset="0"/>
                <a:cs typeface="EC Square Sans Pro" charset="0"/>
              </a:rPr>
              <a:t>84% of citizens believe </a:t>
            </a:r>
            <a:r>
              <a:rPr lang="en-GB" sz="2400" dirty="0">
                <a:latin typeface="+mn-lt"/>
                <a:ea typeface="EC Square Sans Pro" charset="0"/>
                <a:cs typeface="EC Square Sans Pro" charset="0"/>
              </a:rPr>
              <a:t>domestic violence against women should be punished by law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185987"/>
            <a:ext cx="8075979" cy="4536505"/>
          </a:xfrm>
          <a:prstGeom prst="rect">
            <a:avLst/>
          </a:prstGeom>
        </p:spPr>
      </p:pic>
    </p:spTree>
    <p:extLst>
      <p:ext uri="{BB962C8B-B14F-4D97-AF65-F5344CB8AC3E}">
        <p14:creationId xmlns:p14="http://schemas.microsoft.com/office/powerpoint/2010/main" val="258283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EC8A20-BA03-4FF7-8742-03D8AD4CA4F4}" type="slidenum">
              <a:rPr lang="en-GB" smtClean="0">
                <a:latin typeface="EC Square Sans Pro" charset="0"/>
                <a:ea typeface="EC Square Sans Pro" charset="0"/>
                <a:cs typeface="EC Square Sans Pro" charset="0"/>
              </a:rPr>
              <a:pPr>
                <a:defRPr/>
              </a:pPr>
              <a:t>5</a:t>
            </a:fld>
            <a:endParaRPr lang="en-GB" dirty="0">
              <a:latin typeface="EC Square Sans Pro" charset="0"/>
              <a:ea typeface="EC Square Sans Pro" charset="0"/>
              <a:cs typeface="EC Square Sans Pro" charset="0"/>
            </a:endParaRPr>
          </a:p>
        </p:txBody>
      </p:sp>
      <p:sp>
        <p:nvSpPr>
          <p:cNvPr id="9" name="Title 1"/>
          <p:cNvSpPr txBox="1">
            <a:spLocks/>
          </p:cNvSpPr>
          <p:nvPr/>
        </p:nvSpPr>
        <p:spPr bwMode="auto">
          <a:xfrm>
            <a:off x="461244" y="1196752"/>
            <a:ext cx="8568952"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400" dirty="0" smtClean="0">
                <a:latin typeface="+mn-lt"/>
                <a:ea typeface="EC Square Sans Pro" charset="0"/>
                <a:cs typeface="EC Square Sans Pro" charset="0"/>
              </a:rPr>
              <a:t>15% </a:t>
            </a:r>
            <a:r>
              <a:rPr lang="en-GB" sz="2400" dirty="0">
                <a:latin typeface="+mn-lt"/>
                <a:ea typeface="EC Square Sans Pro" charset="0"/>
                <a:cs typeface="EC Square Sans Pro" charset="0"/>
              </a:rPr>
              <a:t>agree domestic violence is a private matter that should be handled within the family although this varies by Member State </a:t>
            </a:r>
          </a:p>
        </p:txBody>
      </p:sp>
      <p:pic>
        <p:nvPicPr>
          <p:cNvPr id="8" name="Picture 7"/>
          <p:cNvPicPr/>
          <p:nvPr/>
        </p:nvPicPr>
        <p:blipFill>
          <a:blip r:embed="rId3"/>
          <a:stretch>
            <a:fillRect/>
          </a:stretch>
        </p:blipFill>
        <p:spPr>
          <a:xfrm>
            <a:off x="1115616" y="2348880"/>
            <a:ext cx="6984776" cy="4244970"/>
          </a:xfrm>
          <a:prstGeom prst="rect">
            <a:avLst/>
          </a:prstGeom>
        </p:spPr>
      </p:pic>
    </p:spTree>
    <p:extLst>
      <p:ext uri="{BB962C8B-B14F-4D97-AF65-F5344CB8AC3E}">
        <p14:creationId xmlns:p14="http://schemas.microsoft.com/office/powerpoint/2010/main" val="53007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EC8A20-BA03-4FF7-8742-03D8AD4CA4F4}" type="slidenum">
              <a:rPr lang="en-GB" smtClean="0">
                <a:latin typeface="EC Square Sans Pro" charset="0"/>
                <a:ea typeface="EC Square Sans Pro" charset="0"/>
                <a:cs typeface="EC Square Sans Pro" charset="0"/>
              </a:rPr>
              <a:pPr>
                <a:defRPr/>
              </a:pPr>
              <a:t>6</a:t>
            </a:fld>
            <a:endParaRPr lang="en-GB" dirty="0">
              <a:latin typeface="EC Square Sans Pro" charset="0"/>
              <a:ea typeface="EC Square Sans Pro" charset="0"/>
              <a:cs typeface="EC Square Sans Pro" charset="0"/>
            </a:endParaRPr>
          </a:p>
        </p:txBody>
      </p:sp>
      <p:sp>
        <p:nvSpPr>
          <p:cNvPr id="8" name="Title 1"/>
          <p:cNvSpPr txBox="1">
            <a:spLocks/>
          </p:cNvSpPr>
          <p:nvPr/>
        </p:nvSpPr>
        <p:spPr bwMode="auto">
          <a:xfrm>
            <a:off x="487388" y="1268760"/>
            <a:ext cx="8253536"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400" dirty="0">
                <a:latin typeface="+mn-lt"/>
                <a:ea typeface="EC Square Sans Pro" charset="0"/>
                <a:cs typeface="EC Square Sans Pro" charset="0"/>
              </a:rPr>
              <a:t>Almost one quarter of respondents know someone amongst friends or family who has been a victim of domestic violence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8740" y="2420888"/>
            <a:ext cx="4437112" cy="4437112"/>
          </a:xfrm>
          <a:prstGeom prst="rect">
            <a:avLst/>
          </a:prstGeom>
        </p:spPr>
      </p:pic>
    </p:spTree>
    <p:extLst>
      <p:ext uri="{BB962C8B-B14F-4D97-AF65-F5344CB8AC3E}">
        <p14:creationId xmlns:p14="http://schemas.microsoft.com/office/powerpoint/2010/main" val="345636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EC8A20-BA03-4FF7-8742-03D8AD4CA4F4}" type="slidenum">
              <a:rPr lang="en-GB" smtClean="0">
                <a:latin typeface="EC Square Sans Pro" charset="0"/>
                <a:ea typeface="EC Square Sans Pro" charset="0"/>
                <a:cs typeface="EC Square Sans Pro" charset="0"/>
              </a:rPr>
              <a:pPr>
                <a:defRPr/>
              </a:pPr>
              <a:t>7</a:t>
            </a:fld>
            <a:endParaRPr lang="en-GB" dirty="0">
              <a:latin typeface="EC Square Sans Pro" charset="0"/>
              <a:ea typeface="EC Square Sans Pro" charset="0"/>
              <a:cs typeface="EC Square Sans Pro"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24" y="2060848"/>
            <a:ext cx="7230137" cy="4880342"/>
          </a:xfrm>
          <a:prstGeom prst="rect">
            <a:avLst/>
          </a:prstGeom>
        </p:spPr>
      </p:pic>
      <p:sp>
        <p:nvSpPr>
          <p:cNvPr id="9" name="Title 1"/>
          <p:cNvSpPr txBox="1">
            <a:spLocks/>
          </p:cNvSpPr>
          <p:nvPr/>
        </p:nvSpPr>
        <p:spPr bwMode="auto">
          <a:xfrm>
            <a:off x="467544" y="1124744"/>
            <a:ext cx="8568952"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400" dirty="0">
                <a:latin typeface="+mn-lt"/>
                <a:ea typeface="EC Square Sans Pro" charset="0"/>
                <a:cs typeface="EC Square Sans Pro" charset="0"/>
              </a:rPr>
              <a:t>A</a:t>
            </a:r>
            <a:r>
              <a:rPr lang="en-GB" sz="2400" dirty="0" smtClean="0">
                <a:latin typeface="+mn-lt"/>
                <a:ea typeface="EC Square Sans Pro" charset="0"/>
                <a:cs typeface="EC Square Sans Pro" charset="0"/>
              </a:rPr>
              <a:t>lmost </a:t>
            </a:r>
            <a:r>
              <a:rPr lang="en-GB" sz="2400" dirty="0">
                <a:latin typeface="+mn-lt"/>
                <a:ea typeface="EC Square Sans Pro" charset="0"/>
                <a:cs typeface="EC Square Sans Pro" charset="0"/>
              </a:rPr>
              <a:t>three quarters are aware of support services </a:t>
            </a:r>
            <a:r>
              <a:rPr lang="en-GB" sz="2400" dirty="0" smtClean="0">
                <a:latin typeface="+mn-lt"/>
                <a:ea typeface="EC Square Sans Pro" charset="0"/>
                <a:cs typeface="EC Square Sans Pro" charset="0"/>
              </a:rPr>
              <a:t>but </a:t>
            </a:r>
            <a:r>
              <a:rPr lang="en-GB" sz="2400" dirty="0">
                <a:latin typeface="+mn-lt"/>
                <a:ea typeface="EC Square Sans Pro" charset="0"/>
                <a:cs typeface="EC Square Sans Pro" charset="0"/>
              </a:rPr>
              <a:t>this varies by Member State</a:t>
            </a:r>
          </a:p>
        </p:txBody>
      </p:sp>
    </p:spTree>
    <p:extLst>
      <p:ext uri="{BB962C8B-B14F-4D97-AF65-F5344CB8AC3E}">
        <p14:creationId xmlns:p14="http://schemas.microsoft.com/office/powerpoint/2010/main" val="383930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16616"/>
            <a:ext cx="4563765" cy="6535420"/>
          </a:xfrm>
          <a:prstGeom prst="rect">
            <a:avLst/>
          </a:prstGeom>
        </p:spPr>
      </p:pic>
    </p:spTree>
    <p:extLst>
      <p:ext uri="{BB962C8B-B14F-4D97-AF65-F5344CB8AC3E}">
        <p14:creationId xmlns:p14="http://schemas.microsoft.com/office/powerpoint/2010/main" val="2580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93696874"/>
              </p:ext>
            </p:extLst>
          </p:nvPr>
        </p:nvGraphicFramePr>
        <p:xfrm>
          <a:off x="467544" y="1484784"/>
          <a:ext cx="3405261" cy="223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3535288" y="2348880"/>
          <a:ext cx="2255912" cy="3112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51383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AD88CB084F364B973BFD34640A3A4D" ma:contentTypeVersion="6" ma:contentTypeDescription="Create a new document." ma:contentTypeScope="" ma:versionID="b03e12b5a69268d692434bb4ec2ac660">
  <xsd:schema xmlns:xsd="http://www.w3.org/2001/XMLSchema" xmlns:p="http://schemas.microsoft.com/office/2006/metadata/properties" xmlns:ns1="http://schemas.microsoft.com/sharepoint/v3" xmlns:ns2="0c404a97-491f-4154-9472-c5964b168d59" targetNamespace="http://schemas.microsoft.com/office/2006/metadata/properties" ma:root="true" ma:fieldsID="89b6fdb1da7e0a19fd2af900b66ae264" ns1:_="" ns2:_="">
    <xsd:import namespace="http://schemas.microsoft.com/sharepoint/v3"/>
    <xsd:import namespace="0c404a97-491f-4154-9472-c5964b168d59"/>
    <xsd:element name="properties">
      <xsd:complexType>
        <xsd:sequence>
          <xsd:element name="documentManagement">
            <xsd:complexType>
              <xsd:all>
                <xsd:element ref="ns2:UnitID" minOccurs="0"/>
                <xsd:element ref="ns2:Expiry_x0020_Date" minOccurs="0"/>
                <xsd:element ref="ns1:PublishingStartDate" minOccurs="0"/>
                <xsd:element ref="ns1:PublishingExpirationDate" minOccurs="0"/>
                <xsd:element ref="ns2:Tag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0" nillable="true" ma:displayName="Scheduling Start Date" ma:description="" ma:hidden="true" ma:internalName="PublishingStartDate">
      <xsd:simpleType>
        <xsd:restriction base="dms:Unknown"/>
      </xsd:simpleType>
    </xsd:element>
    <xsd:element name="PublishingExpirationDate" ma:index="11"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c404a97-491f-4154-9472-c5964b168d59" elementFormDefault="qualified">
    <xsd:import namespace="http://schemas.microsoft.com/office/2006/documentManagement/types"/>
    <xsd:element name="UnitID" ma:index="8" nillable="true" ma:displayName="UnitID" ma:default="-- Not Set --" ma:format="Dropdown" ma:internalName="UnitID">
      <xsd:simpleType>
        <xsd:restriction base="dms:Choice">
          <xsd:enumeration value="Director General"/>
          <xsd:enumeration value="Assistants"/>
          <xsd:enumeration value="Internal Audit"/>
          <xsd:enumeration value="Unit 01"/>
          <xsd:enumeration value="Unit 02"/>
          <xsd:enumeration value="Directorate A"/>
          <xsd:enumeration value="Unit A1"/>
          <xsd:enumeration value="Unit A2"/>
          <xsd:enumeration value="Unit A3"/>
          <xsd:enumeration value="Unit A4"/>
          <xsd:enumeration value="Directorate B"/>
          <xsd:enumeration value="Unit B1"/>
          <xsd:enumeration value="Unit B2"/>
          <xsd:enumeration value="Unit B3"/>
          <xsd:enumeration value="Directorate C"/>
          <xsd:enumeration value="Unit C1"/>
          <xsd:enumeration value="Unit C2"/>
          <xsd:enumeration value="Unit C3"/>
          <xsd:enumeration value="Directorate D"/>
          <xsd:enumeration value="Unit D1"/>
          <xsd:enumeration value="Unit D2"/>
          <xsd:enumeration value="Unit D3"/>
          <xsd:enumeration value="Unit D4"/>
          <xsd:enumeration value="-- Not Set --"/>
        </xsd:restriction>
      </xsd:simpleType>
    </xsd:element>
    <xsd:element name="Expiry_x0020_Date" ma:index="9" nillable="true" ma:displayName="Expiry Date" ma:format="DateOnly" ma:internalName="Expiry_x0020_Date">
      <xsd:simpleType>
        <xsd:restriction base="dms:DateTime"/>
      </xsd:simpleType>
    </xsd:element>
    <xsd:element name="Tags" ma:index="12" nillable="true" ma:displayName="Tags" ma:list="0167b6be-2124-4bbf-9570-3db5b18bddef" ma:internalName="Tags0" ma:showField="Title" ma:web="0c404a97-491f-4154-9472-c5964b168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766ABC2-B976-4A08-B362-EB2E2AC42C1A}">
  <ds:schemaRefs>
    <ds:schemaRef ds:uri="http://schemas.microsoft.com/office/2006/metadata/longProperties"/>
  </ds:schemaRefs>
</ds:datastoreItem>
</file>

<file path=customXml/itemProps2.xml><?xml version="1.0" encoding="utf-8"?>
<ds:datastoreItem xmlns:ds="http://schemas.openxmlformats.org/officeDocument/2006/customXml" ds:itemID="{1AA0C51E-52C0-40F0-A534-005186DC2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404a97-491f-4154-9472-c5964b168d5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18617</TotalTime>
  <Words>1804</Words>
  <Application>Microsoft Macintosh PowerPoint</Application>
  <PresentationFormat>Diavoorstelling (4:3)</PresentationFormat>
  <Paragraphs>163</Paragraphs>
  <Slides>17</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EC Square Sans Pro</vt:lpstr>
      <vt:lpstr>ＭＳ Ｐゴシック</vt:lpstr>
      <vt:lpstr>Verdana</vt:lpstr>
      <vt:lpstr>Arial</vt:lpstr>
      <vt:lpstr>Slide_Master</vt:lpstr>
      <vt:lpstr> International conference: how to start a Family Justice Center  1 December 2017, Royal Library, Brussels Belgium</vt:lpstr>
      <vt:lpstr>Strategic engagement for gender equality 2016-2019</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REC Funding programme </vt:lpstr>
      <vt:lpstr>REC Programme   Funding areas</vt:lpstr>
      <vt:lpstr>Timetable for calls</vt:lpstr>
      <vt:lpstr>5. Selected projects</vt:lpstr>
      <vt:lpstr>http://ec.europa.eu/justice/gender-equality/gender-violence/index_en.htm </vt:lpstr>
    </vt:vector>
  </TitlesOfParts>
  <Company>European Commission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Microsoft Office-gebruiker</cp:lastModifiedBy>
  <cp:revision>559</cp:revision>
  <dcterms:created xsi:type="dcterms:W3CDTF">2011-10-28T10:25:18Z</dcterms:created>
  <dcterms:modified xsi:type="dcterms:W3CDTF">2018-01-20T16:34:22Z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0">
    <vt:lpwstr/>
  </property>
  <property fmtid="{D5CDD505-2E9C-101B-9397-08002B2CF9AE}" pid="3" name="ContentType">
    <vt:lpwstr>Document</vt:lpwstr>
  </property>
  <property fmtid="{D5CDD505-2E9C-101B-9397-08002B2CF9AE}" pid="4" name="UnitID">
    <vt:lpwstr>-- Not Set --</vt:lpwstr>
  </property>
  <property fmtid="{D5CDD505-2E9C-101B-9397-08002B2CF9AE}" pid="5" name="Expiry Date">
    <vt:lpwstr/>
  </property>
  <property fmtid="{D5CDD505-2E9C-101B-9397-08002B2CF9AE}" pid="6" name="PublishingExpirationDate">
    <vt:lpwstr/>
  </property>
  <property fmtid="{D5CDD505-2E9C-101B-9397-08002B2CF9AE}" pid="7" name="PublishingStartDate">
    <vt:lpwstr/>
  </property>
</Properties>
</file>