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83" r:id="rId2"/>
    <p:sldId id="278" r:id="rId3"/>
    <p:sldId id="257" r:id="rId4"/>
    <p:sldId id="279" r:id="rId5"/>
    <p:sldId id="275" r:id="rId6"/>
    <p:sldId id="276" r:id="rId7"/>
    <p:sldId id="284" r:id="rId8"/>
    <p:sldId id="277" r:id="rId9"/>
    <p:sldId id="269" r:id="rId10"/>
    <p:sldId id="280" r:id="rId11"/>
    <p:sldId id="281" r:id="rId12"/>
    <p:sldId id="270" r:id="rId13"/>
    <p:sldId id="268" r:id="rId14"/>
    <p:sldId id="272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1">
          <p15:clr>
            <a:srgbClr val="A4A3A4"/>
          </p15:clr>
        </p15:guide>
        <p15:guide id="2" pos="3679">
          <p15:clr>
            <a:srgbClr val="A4A3A4"/>
          </p15:clr>
        </p15:guide>
        <p15:guide id="3" orient="horz" pos="3772">
          <p15:clr>
            <a:srgbClr val="A4A3A4"/>
          </p15:clr>
        </p15:guide>
        <p15:guide id="4" pos="3566">
          <p15:clr>
            <a:srgbClr val="A4A3A4"/>
          </p15:clr>
        </p15:guide>
        <p15:guide id="5" orient="horz" pos="4011">
          <p15:clr>
            <a:srgbClr val="A4A3A4"/>
          </p15:clr>
        </p15:guide>
        <p15:guide id="6" orient="horz" pos="4008">
          <p15:clr>
            <a:srgbClr val="A4A3A4"/>
          </p15:clr>
        </p15:guide>
        <p15:guide id="7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E97909"/>
    <a:srgbClr val="E68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65" autoAdjust="0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>
        <p:guide orient="horz" pos="3231"/>
        <p:guide pos="3679"/>
        <p:guide orient="horz" pos="3772"/>
        <p:guide pos="3566"/>
        <p:guide orient="horz" pos="4011"/>
        <p:guide orient="horz" pos="4008"/>
        <p:guide pos="3545"/>
      </p:guideLst>
    </p:cSldViewPr>
  </p:slideViewPr>
  <p:outlineViewPr>
    <p:cViewPr>
      <p:scale>
        <a:sx n="33" d="100"/>
        <a:sy n="33" d="100"/>
      </p:scale>
      <p:origin x="0" y="30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DBBF-EDD0-9D4E-8D92-524D01C97675}" type="datetimeFigureOut">
              <a:rPr lang="fr-FR" smtClean="0"/>
              <a:t>20/01/2018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4231-CBF4-6543-BD8C-D51EFDB730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4231-CBF4-6543-BD8C-D51EFDB73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4231-CBF4-6543-BD8C-D51EFDB73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4231-CBF4-6543-BD8C-D51EFDB73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1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3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5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9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5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7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2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44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6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A72C-6587-4B11-B618-59D2E8792EE7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635C-04F2-4078-B959-1C0883E41F2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4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1.wdp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059" y="275231"/>
            <a:ext cx="2238802" cy="2238802"/>
          </a:xfrm>
          <a:prstGeom prst="rect">
            <a:avLst/>
          </a:prstGeom>
        </p:spPr>
      </p:pic>
      <p:pic>
        <p:nvPicPr>
          <p:cNvPr id="5" name="Image 4" descr="IMG_08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522" y="1062130"/>
            <a:ext cx="6248294" cy="46862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14190" y="3274800"/>
            <a:ext cx="6916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FROM CURING TO CARING</a:t>
            </a:r>
            <a:endParaRPr lang="en-US" sz="2800" b="1" dirty="0">
              <a:solidFill>
                <a:srgbClr val="660033"/>
              </a:solidFill>
              <a:latin typeface="Gill Sans MT"/>
              <a:cs typeface="Gill Sans MT"/>
            </a:endParaRPr>
          </a:p>
          <a:p>
            <a:pPr algn="ctr"/>
            <a:endParaRPr lang="en-US" sz="2800" b="1" dirty="0">
              <a:solidFill>
                <a:srgbClr val="660033"/>
              </a:solidFill>
              <a:latin typeface="Gill Sans MT"/>
              <a:cs typeface="Gill Sans MT"/>
            </a:endParaRP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Family Justice Center Alliance 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International Meeting</a:t>
            </a:r>
          </a:p>
          <a:p>
            <a:pPr algn="ctr"/>
            <a:r>
              <a:rPr lang="en-US" sz="2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December 1</a:t>
            </a:r>
            <a:r>
              <a:rPr lang="en-US" sz="2800" b="1" baseline="30000" dirty="0" smtClean="0">
                <a:solidFill>
                  <a:srgbClr val="660033"/>
                </a:solidFill>
                <a:latin typeface="Gill Sans MT"/>
                <a:cs typeface="Gill Sans MT"/>
              </a:rPr>
              <a:t>st</a:t>
            </a:r>
            <a:r>
              <a:rPr lang="en-US" sz="2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2017</a:t>
            </a:r>
            <a:endParaRPr lang="en-US" sz="2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261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The </a:t>
            </a:r>
            <a:r>
              <a:rPr lang="fr-FR" sz="3800" b="1" dirty="0">
                <a:solidFill>
                  <a:srgbClr val="660033"/>
                </a:solidFill>
                <a:latin typeface="Gill Sans MT"/>
                <a:cs typeface="Gill Sans MT"/>
              </a:rPr>
              <a:t>s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taff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844" y="1411288"/>
            <a:ext cx="10617530" cy="510638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Gill Sans MT" panose="020B0502020104020203"/>
              </a:rPr>
              <a:t>Family planning unit </a:t>
            </a:r>
            <a:r>
              <a:rPr lang="en-US" sz="1800" dirty="0" smtClean="0">
                <a:latin typeface="Gill Sans MT" panose="020B0502020104020203"/>
              </a:rPr>
              <a:t>team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A </a:t>
            </a:r>
            <a:r>
              <a:rPr lang="en-US" sz="1800" dirty="0">
                <a:latin typeface="Gill Sans MT" panose="020B0502020104020203"/>
              </a:rPr>
              <a:t>coordinating midwife specialized in violence against </a:t>
            </a:r>
            <a:r>
              <a:rPr lang="en-US" sz="1800" dirty="0" smtClean="0">
                <a:latin typeface="Gill Sans MT" panose="020B0502020104020203"/>
              </a:rPr>
              <a:t>women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An </a:t>
            </a:r>
            <a:r>
              <a:rPr lang="en-US" sz="1800" dirty="0">
                <a:latin typeface="Gill Sans MT" panose="020B0502020104020203"/>
              </a:rPr>
              <a:t>administrative agent</a:t>
            </a:r>
            <a:r>
              <a:rPr lang="en-US" sz="1800" dirty="0" smtClean="0">
                <a:latin typeface="Gill Sans MT" panose="020B0502020104020203"/>
              </a:rPr>
              <a:t>,</a:t>
            </a:r>
          </a:p>
          <a:p>
            <a:r>
              <a:rPr lang="en-US" sz="1800" dirty="0" smtClean="0">
                <a:latin typeface="Gill Sans MT" panose="020B0502020104020203"/>
              </a:rPr>
              <a:t>A </a:t>
            </a:r>
            <a:r>
              <a:rPr lang="en-US" sz="1800" dirty="0">
                <a:latin typeface="Gill Sans MT" panose="020B0502020104020203"/>
              </a:rPr>
              <a:t>part-time secretary for the violence and FGM </a:t>
            </a:r>
            <a:r>
              <a:rPr lang="en-US" sz="1800" dirty="0" smtClean="0">
                <a:latin typeface="Gill Sans MT" panose="020B0502020104020203"/>
              </a:rPr>
              <a:t>units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A </a:t>
            </a:r>
            <a:r>
              <a:rPr lang="en-US" sz="1800" dirty="0">
                <a:latin typeface="Gill Sans MT" panose="020B0502020104020203"/>
              </a:rPr>
              <a:t>part-time midwife for the violence </a:t>
            </a:r>
            <a:r>
              <a:rPr lang="en-US" sz="1800" dirty="0" smtClean="0">
                <a:latin typeface="Gill Sans MT" panose="020B0502020104020203"/>
              </a:rPr>
              <a:t>unit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Twice</a:t>
            </a:r>
            <a:r>
              <a:rPr lang="en-US" sz="1800" dirty="0">
                <a:latin typeface="Gill Sans MT" panose="020B0502020104020203"/>
              </a:rPr>
              <a:t>-a-month consultation on child abuse/incest</a:t>
            </a:r>
          </a:p>
          <a:p>
            <a:r>
              <a:rPr lang="en-US" sz="1800" dirty="0">
                <a:latin typeface="Gill Sans MT" panose="020B0502020104020203"/>
              </a:rPr>
              <a:t>2 shifts of psychologists </a:t>
            </a:r>
            <a:endParaRPr lang="en-US" sz="1800" dirty="0" smtClean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A </a:t>
            </a:r>
            <a:r>
              <a:rPr lang="en-US" sz="1800" dirty="0">
                <a:latin typeface="Gill Sans MT" panose="020B0502020104020203"/>
              </a:rPr>
              <a:t>sexologist </a:t>
            </a:r>
            <a:r>
              <a:rPr lang="en-US" sz="1800" dirty="0" smtClean="0">
                <a:latin typeface="Gill Sans MT" panose="020B0502020104020203"/>
              </a:rPr>
              <a:t>shift</a:t>
            </a:r>
          </a:p>
          <a:p>
            <a:r>
              <a:rPr lang="en-US" sz="1800" dirty="0" smtClean="0">
                <a:latin typeface="Gill Sans MT" panose="020B0502020104020203"/>
              </a:rPr>
              <a:t>A forensic doctor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Monthly </a:t>
            </a:r>
            <a:r>
              <a:rPr lang="en-US" sz="1800" dirty="0">
                <a:latin typeface="Gill Sans MT" panose="020B0502020104020203"/>
              </a:rPr>
              <a:t>therapeutic supervision for the </a:t>
            </a:r>
            <a:r>
              <a:rPr lang="en-US" sz="1800" dirty="0" err="1">
                <a:latin typeface="Gill Sans MT" panose="020B0502020104020203"/>
              </a:rPr>
              <a:t>Maison</a:t>
            </a:r>
            <a:r>
              <a:rPr lang="en-US" sz="1800" dirty="0">
                <a:latin typeface="Gill Sans MT" panose="020B0502020104020203"/>
              </a:rPr>
              <a:t> des Femmes </a:t>
            </a:r>
            <a:r>
              <a:rPr lang="en-US" sz="1800" dirty="0" smtClean="0">
                <a:latin typeface="Gill Sans MT"/>
              </a:rPr>
              <a:t>staff</a:t>
            </a:r>
            <a:endParaRPr lang="en-US" sz="1800" dirty="0">
              <a:latin typeface="Gill Sans MT"/>
            </a:endParaRPr>
          </a:p>
          <a:p>
            <a:r>
              <a:rPr lang="en-US" sz="1800" dirty="0" smtClean="0">
                <a:latin typeface="Gill Sans MT"/>
              </a:rPr>
              <a:t>Social worker funded by the County of Seine Saint Denis, who supports women in administrative work, in-person care</a:t>
            </a:r>
          </a:p>
          <a:p>
            <a:r>
              <a:rPr lang="en-US" sz="1800" dirty="0" smtClean="0">
                <a:latin typeface="Gill Sans MT"/>
              </a:rPr>
              <a:t>A program manager</a:t>
            </a:r>
          </a:p>
          <a:p>
            <a:r>
              <a:rPr lang="en-US" sz="1800" dirty="0" smtClean="0">
                <a:latin typeface="Gill Sans MT"/>
              </a:rPr>
              <a:t>2 surgeons</a:t>
            </a:r>
            <a:endParaRPr lang="en-US" sz="18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285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Volunteer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support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pic>
        <p:nvPicPr>
          <p:cNvPr id="5" name="Image 4" descr="Capture d’écran 2017-01-18 à 15.16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4" b="6835"/>
          <a:stretch/>
        </p:blipFill>
        <p:spPr>
          <a:xfrm>
            <a:off x="8746912" y="1811338"/>
            <a:ext cx="2930738" cy="1817687"/>
          </a:xfrm>
          <a:prstGeom prst="rect">
            <a:avLst/>
          </a:prstGeom>
        </p:spPr>
      </p:pic>
      <p:pic>
        <p:nvPicPr>
          <p:cNvPr id="4" name="Image 3" descr="image4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12" y="3629025"/>
            <a:ext cx="2933700" cy="2200275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76226" y="1163638"/>
            <a:ext cx="7658100" cy="435133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ill Sans MT" panose="020B0502020104020203"/>
              </a:rPr>
              <a:t>Physical </a:t>
            </a:r>
            <a:r>
              <a:rPr lang="en-US" sz="1800" dirty="0">
                <a:latin typeface="Gill Sans MT" panose="020B0502020104020203"/>
              </a:rPr>
              <a:t>well-being support from 2 osteopaths, 3 gynecologists, 1 Ayurveda masseuse </a:t>
            </a:r>
          </a:p>
          <a:p>
            <a:r>
              <a:rPr lang="en-US" sz="1800" dirty="0" smtClean="0">
                <a:latin typeface="Gill Sans MT" panose="020B0502020104020203"/>
              </a:rPr>
              <a:t>Legal </a:t>
            </a:r>
            <a:r>
              <a:rPr lang="en-US" sz="1800" dirty="0">
                <a:latin typeface="Gill Sans MT" panose="020B0502020104020203"/>
              </a:rPr>
              <a:t>support </a:t>
            </a:r>
            <a:r>
              <a:rPr lang="en-US" sz="1800" dirty="0" smtClean="0">
                <a:latin typeface="Gill Sans MT" panose="020B0502020104020203"/>
              </a:rPr>
              <a:t>by 3 </a:t>
            </a:r>
            <a:r>
              <a:rPr lang="en-US" sz="1800" dirty="0">
                <a:latin typeface="Gill Sans MT" panose="020B0502020104020203"/>
              </a:rPr>
              <a:t>part-time </a:t>
            </a:r>
            <a:r>
              <a:rPr lang="en-US" sz="1800" dirty="0" smtClean="0">
                <a:latin typeface="Gill Sans MT" panose="020B0502020104020203"/>
              </a:rPr>
              <a:t>lawyers</a:t>
            </a:r>
          </a:p>
          <a:p>
            <a:r>
              <a:rPr lang="en-US" sz="1800" dirty="0" smtClean="0">
                <a:latin typeface="Gill Sans MT" panose="020B0502020104020203"/>
              </a:rPr>
              <a:t>Various </a:t>
            </a:r>
            <a:r>
              <a:rPr lang="en-US" sz="1800" dirty="0">
                <a:latin typeface="Gill Sans MT" panose="020B0502020104020203"/>
              </a:rPr>
              <a:t>cultural and self-esteem </a:t>
            </a:r>
            <a:r>
              <a:rPr lang="en-US" sz="1800" dirty="0" smtClean="0">
                <a:latin typeface="Gill Sans MT" panose="020B0502020104020203"/>
              </a:rPr>
              <a:t>activities </a:t>
            </a:r>
            <a:r>
              <a:rPr lang="en-US" sz="1800" dirty="0">
                <a:latin typeface="Gill Sans MT" panose="020B0502020104020203"/>
              </a:rPr>
              <a:t>animated by volunteers: </a:t>
            </a:r>
            <a:endParaRPr lang="en-US" sz="1800" dirty="0" smtClean="0">
              <a:latin typeface="Gill Sans MT" panose="020B0502020104020203"/>
            </a:endParaRPr>
          </a:p>
          <a:p>
            <a:pPr lvl="1"/>
            <a:r>
              <a:rPr lang="en-US" sz="1800" dirty="0" smtClean="0">
                <a:latin typeface="Gill Sans MT" panose="020B0502020104020203"/>
              </a:rPr>
              <a:t>Visits </a:t>
            </a:r>
            <a:r>
              <a:rPr lang="en-US" sz="1800" dirty="0">
                <a:latin typeface="Gill Sans MT" panose="020B0502020104020203"/>
              </a:rPr>
              <a:t>to the French National archives, </a:t>
            </a:r>
            <a:endParaRPr lang="en-US" sz="1800" dirty="0" smtClean="0">
              <a:latin typeface="Gill Sans MT" panose="020B0502020104020203"/>
            </a:endParaRPr>
          </a:p>
          <a:p>
            <a:pPr lvl="1"/>
            <a:r>
              <a:rPr lang="en-US" sz="1800" dirty="0" smtClean="0">
                <a:latin typeface="Gill Sans MT" panose="020B0502020104020203"/>
              </a:rPr>
              <a:t>Theatre </a:t>
            </a:r>
            <a:r>
              <a:rPr lang="en-US" sz="1800" dirty="0">
                <a:latin typeface="Gill Sans MT" panose="020B0502020104020203"/>
              </a:rPr>
              <a:t>week-long programs, </a:t>
            </a:r>
            <a:endParaRPr lang="en-US" sz="1800" dirty="0" smtClean="0">
              <a:latin typeface="Gill Sans MT" panose="020B0502020104020203"/>
            </a:endParaRPr>
          </a:p>
          <a:p>
            <a:pPr lvl="1"/>
            <a:r>
              <a:rPr lang="en-US" sz="1800" dirty="0" smtClean="0">
                <a:latin typeface="Gill Sans MT" panose="020B0502020104020203"/>
              </a:rPr>
              <a:t>Writing </a:t>
            </a:r>
            <a:r>
              <a:rPr lang="en-US" sz="1800" dirty="0">
                <a:latin typeface="Gill Sans MT" panose="020B0502020104020203"/>
              </a:rPr>
              <a:t>workshops, </a:t>
            </a:r>
            <a:endParaRPr lang="en-US" sz="1800" dirty="0" smtClean="0">
              <a:latin typeface="Gill Sans MT" panose="020B0502020104020203"/>
            </a:endParaRPr>
          </a:p>
          <a:p>
            <a:pPr lvl="1"/>
            <a:r>
              <a:rPr lang="en-US" sz="1800" dirty="0" smtClean="0">
                <a:latin typeface="Gill Sans MT" panose="020B0502020104020203"/>
              </a:rPr>
              <a:t>Cooking </a:t>
            </a:r>
            <a:r>
              <a:rPr lang="en-US" sz="1800" dirty="0">
                <a:latin typeface="Gill Sans MT" panose="020B0502020104020203"/>
              </a:rPr>
              <a:t>classes, drawing lessons, jewelry-making sessions, sewing classes, </a:t>
            </a:r>
            <a:endParaRPr lang="en-US" sz="1800" dirty="0" smtClean="0">
              <a:latin typeface="Gill Sans MT" panose="020B0502020104020203"/>
            </a:endParaRPr>
          </a:p>
          <a:p>
            <a:pPr lvl="1"/>
            <a:r>
              <a:rPr lang="en-US" sz="1800" dirty="0" smtClean="0">
                <a:latin typeface="Gill Sans MT" panose="020B0502020104020203"/>
              </a:rPr>
              <a:t>Gardening </a:t>
            </a:r>
            <a:r>
              <a:rPr lang="en-US" sz="1800" dirty="0">
                <a:latin typeface="Gill Sans MT" panose="020B0502020104020203"/>
              </a:rPr>
              <a:t>year-long project </a:t>
            </a:r>
          </a:p>
          <a:p>
            <a:r>
              <a:rPr lang="en-US" sz="1800" dirty="0" smtClean="0">
                <a:latin typeface="Gill Sans MT" panose="020B0502020104020203"/>
              </a:rPr>
              <a:t>Two “institutional affairs/Advocacy” experts on relationships with French ministries </a:t>
            </a:r>
            <a:endParaRPr lang="en-US" sz="1800" dirty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One </a:t>
            </a:r>
            <a:r>
              <a:rPr lang="en-US" sz="1800" dirty="0">
                <a:latin typeface="Gill Sans MT" panose="020B0502020104020203"/>
              </a:rPr>
              <a:t>volunteer in charge of fundraising and crowd-funding </a:t>
            </a:r>
            <a:endParaRPr lang="en-US" sz="1800" dirty="0" smtClean="0">
              <a:latin typeface="Gill Sans MT" panose="020B0502020104020203"/>
            </a:endParaRPr>
          </a:p>
          <a:p>
            <a:r>
              <a:rPr lang="en-US" sz="1800" dirty="0" smtClean="0">
                <a:latin typeface="Gill Sans MT" panose="020B0502020104020203"/>
              </a:rPr>
              <a:t>A </a:t>
            </a:r>
            <a:r>
              <a:rPr lang="en-US" sz="1800" dirty="0">
                <a:latin typeface="Gill Sans MT" panose="020B0502020104020203"/>
              </a:rPr>
              <a:t>renown epidemiologist </a:t>
            </a:r>
            <a:r>
              <a:rPr lang="en-US" sz="1800" dirty="0" smtClean="0">
                <a:latin typeface="Gill Sans MT" panose="020B0502020104020203"/>
              </a:rPr>
              <a:t>to monitor the impact evaluation of our actions </a:t>
            </a:r>
            <a:r>
              <a:rPr lang="en-US" sz="1800" dirty="0">
                <a:latin typeface="Gill Sans MT" panose="020B0502020104020203"/>
              </a:rPr>
              <a:t>on the lives of women </a:t>
            </a:r>
            <a:r>
              <a:rPr lang="en-US" sz="1800" dirty="0" smtClean="0">
                <a:latin typeface="Gill Sans MT" panose="020B0502020104020203"/>
              </a:rPr>
              <a:t>with </a:t>
            </a:r>
            <a:r>
              <a:rPr lang="en-US" sz="1800" dirty="0">
                <a:latin typeface="Gill Sans MT" panose="020B0502020104020203"/>
              </a:rPr>
              <a:t>the </a:t>
            </a:r>
            <a:r>
              <a:rPr lang="en-US" sz="1800" dirty="0" smtClean="0">
                <a:latin typeface="Gill Sans MT" panose="020B0502020104020203"/>
              </a:rPr>
              <a:t>support </a:t>
            </a:r>
            <a:r>
              <a:rPr lang="en-US" sz="1800" dirty="0">
                <a:latin typeface="Gill Sans MT" panose="020B0502020104020203"/>
              </a:rPr>
              <a:t>of the </a:t>
            </a:r>
            <a:r>
              <a:rPr lang="en-US" sz="1800" dirty="0" err="1">
                <a:latin typeface="Gill Sans MT" panose="020B0502020104020203"/>
              </a:rPr>
              <a:t>programme</a:t>
            </a:r>
            <a:r>
              <a:rPr lang="en-US" sz="1800" dirty="0">
                <a:latin typeface="Gill Sans MT" panose="020B0502020104020203"/>
              </a:rPr>
              <a:t> </a:t>
            </a:r>
            <a:r>
              <a:rPr lang="en-US" sz="1800" dirty="0" smtClean="0">
                <a:latin typeface="Gill Sans MT" panose="020B0502020104020203"/>
              </a:rPr>
              <a:t>manager</a:t>
            </a:r>
            <a:endParaRPr lang="en-US" sz="1800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4927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International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Partnerships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336" y="1845170"/>
            <a:ext cx="6782136" cy="46099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CHU Saint-Pierre in Brussels, which just opened the second </a:t>
            </a:r>
            <a:r>
              <a:rPr lang="en-US" sz="20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Maison</a:t>
            </a:r>
            <a:r>
              <a:rPr lang="en-US" sz="2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des Femmes based on our model</a:t>
            </a:r>
            <a:endParaRPr lang="en-US" sz="2000" b="1" dirty="0">
              <a:solidFill>
                <a:srgbClr val="660033"/>
              </a:solidFill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Gill Sans MT"/>
                <a:cs typeface="Gill Sans MT"/>
              </a:rPr>
              <a:t>Partnership </a:t>
            </a:r>
            <a:r>
              <a:rPr lang="en-US" sz="2000" dirty="0">
                <a:latin typeface="Gill Sans MT"/>
                <a:cs typeface="Gill Sans MT"/>
              </a:rPr>
              <a:t>with « </a:t>
            </a:r>
            <a:r>
              <a:rPr lang="en-US" sz="2000" dirty="0" err="1">
                <a:latin typeface="Gill Sans MT"/>
                <a:cs typeface="Gill Sans MT"/>
              </a:rPr>
              <a:t>Cèdres-Liban</a:t>
            </a:r>
            <a:r>
              <a:rPr lang="en-US" sz="2000" dirty="0">
                <a:latin typeface="Gill Sans MT"/>
                <a:cs typeface="Gill Sans MT"/>
              </a:rPr>
              <a:t> » Lebanese Foundation and with the KAFA VAW organization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Gill Sans MT"/>
                <a:cs typeface="Gill Sans MT"/>
              </a:rPr>
              <a:t>« Desert Flower » Label with the project of an international conference gathering all European Center working on FGM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Gill Sans MT"/>
                <a:cs typeface="Gill Sans MT"/>
              </a:rPr>
              <a:t>Label from the UNESCO Chair in Sexual Health and Human Rights for our work against FGM </a:t>
            </a:r>
          </a:p>
          <a:p>
            <a:endParaRPr lang="fr-FR" dirty="0"/>
          </a:p>
        </p:txBody>
      </p:sp>
      <p:pic>
        <p:nvPicPr>
          <p:cNvPr id="4" name="Image 3" descr="IMG_35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12176"/>
            <a:ext cx="3036896" cy="40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22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Communication &amp;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Fundraising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171" y="1601513"/>
            <a:ext cx="6302978" cy="4670578"/>
          </a:xfrm>
        </p:spPr>
        <p:txBody>
          <a:bodyPr>
            <a:normAutofit/>
          </a:bodyPr>
          <a:lstStyle/>
          <a:p>
            <a:pPr lvl="0"/>
            <a:r>
              <a:rPr lang="fr-FR" sz="2000" dirty="0" err="1">
                <a:latin typeface="Gill Sans MT"/>
                <a:cs typeface="Gill Sans MT"/>
              </a:rPr>
              <a:t>Uninterrupted</a:t>
            </a:r>
            <a:r>
              <a:rPr lang="fr-FR" sz="2000" dirty="0">
                <a:latin typeface="Gill Sans MT"/>
                <a:cs typeface="Gill Sans MT"/>
              </a:rPr>
              <a:t> media </a:t>
            </a:r>
            <a:r>
              <a:rPr lang="fr-FR" sz="2000" dirty="0" err="1">
                <a:latin typeface="Gill Sans MT"/>
                <a:cs typeface="Gill Sans MT"/>
              </a:rPr>
              <a:t>presence</a:t>
            </a:r>
            <a:r>
              <a:rPr lang="fr-FR" sz="2000" dirty="0">
                <a:latin typeface="Gill Sans MT"/>
                <a:cs typeface="Gill Sans MT"/>
              </a:rPr>
              <a:t> </a:t>
            </a:r>
            <a:r>
              <a:rPr lang="fr-FR" sz="2000" dirty="0" err="1">
                <a:latin typeface="Gill Sans MT"/>
                <a:cs typeface="Gill Sans MT"/>
              </a:rPr>
              <a:t>since</a:t>
            </a:r>
            <a:r>
              <a:rPr lang="fr-FR" sz="2000" dirty="0">
                <a:latin typeface="Gill Sans MT"/>
                <a:cs typeface="Gill Sans MT"/>
              </a:rPr>
              <a:t> July</a:t>
            </a:r>
            <a:r>
              <a:rPr lang="fr-FR" sz="2000" dirty="0" smtClean="0">
                <a:latin typeface="Gill Sans MT"/>
                <a:cs typeface="Gill Sans MT"/>
              </a:rPr>
              <a:t>:  </a:t>
            </a:r>
            <a:r>
              <a:rPr lang="fr-FR" sz="2000" dirty="0">
                <a:latin typeface="Gill Sans MT"/>
                <a:cs typeface="Gill Sans MT"/>
              </a:rPr>
              <a:t>Articles, TV, radio, </a:t>
            </a:r>
            <a:r>
              <a:rPr lang="fr-FR" sz="2000" dirty="0" err="1">
                <a:latin typeface="Gill Sans MT"/>
                <a:cs typeface="Gill Sans MT"/>
              </a:rPr>
              <a:t>documentaries</a:t>
            </a:r>
            <a:r>
              <a:rPr lang="fr-FR" sz="2000" dirty="0">
                <a:latin typeface="Gill Sans MT"/>
                <a:cs typeface="Gill Sans MT"/>
              </a:rPr>
              <a:t> – in France and </a:t>
            </a:r>
            <a:r>
              <a:rPr lang="fr-FR" sz="2000" dirty="0" err="1">
                <a:latin typeface="Gill Sans MT"/>
                <a:cs typeface="Gill Sans MT"/>
              </a:rPr>
              <a:t>abroad</a:t>
            </a:r>
            <a:r>
              <a:rPr lang="fr-FR" sz="2000" dirty="0">
                <a:latin typeface="Gill Sans MT"/>
                <a:cs typeface="Gill Sans MT"/>
              </a:rPr>
              <a:t> </a:t>
            </a:r>
            <a:endParaRPr lang="fr-FR" sz="2000" dirty="0" smtClean="0">
              <a:latin typeface="Gill Sans MT"/>
              <a:cs typeface="Gill Sans MT"/>
            </a:endParaRPr>
          </a:p>
          <a:p>
            <a:pPr marL="0" lvl="0" indent="0">
              <a:buNone/>
            </a:pPr>
            <a:endParaRPr lang="fr-FR" sz="2000" dirty="0">
              <a:latin typeface="Gill Sans MT"/>
              <a:cs typeface="Gill Sans MT"/>
            </a:endParaRPr>
          </a:p>
          <a:p>
            <a:pPr lvl="0"/>
            <a:r>
              <a:rPr lang="fr-FR" sz="2000" dirty="0" err="1" smtClean="0">
                <a:latin typeface="Gill Sans MT"/>
                <a:cs typeface="Gill Sans MT"/>
              </a:rPr>
              <a:t>Two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latin typeface="Gill Sans MT"/>
                <a:cs typeface="Gill Sans MT"/>
              </a:rPr>
              <a:t>successful</a:t>
            </a:r>
            <a:r>
              <a:rPr lang="fr-FR" sz="2000" dirty="0" smtClean="0">
                <a:latin typeface="Gill Sans MT"/>
                <a:cs typeface="Gill Sans MT"/>
              </a:rPr>
              <a:t> online </a:t>
            </a:r>
            <a:r>
              <a:rPr lang="fr-FR" sz="2000" dirty="0" err="1" smtClean="0">
                <a:latin typeface="Gill Sans MT"/>
                <a:cs typeface="Gill Sans MT"/>
              </a:rPr>
              <a:t>crowdfunding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latin typeface="Gill Sans MT"/>
                <a:cs typeface="Gill Sans MT"/>
              </a:rPr>
              <a:t>campaigns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</a:p>
          <a:p>
            <a:pPr marL="0" lvl="0" indent="0">
              <a:buNone/>
            </a:pPr>
            <a:endParaRPr lang="fr-FR" sz="2000" dirty="0">
              <a:latin typeface="Gill Sans MT"/>
              <a:cs typeface="Gill Sans MT"/>
            </a:endParaRPr>
          </a:p>
          <a:p>
            <a:pPr lvl="0"/>
            <a:r>
              <a:rPr lang="fr-FR" sz="2000" dirty="0" smtClean="0">
                <a:latin typeface="Gill Sans MT"/>
                <a:cs typeface="Gill Sans MT"/>
              </a:rPr>
              <a:t>Important Facebook/</a:t>
            </a:r>
            <a:r>
              <a:rPr lang="fr-FR" sz="2000" dirty="0" err="1">
                <a:latin typeface="Gill Sans MT"/>
                <a:cs typeface="Gill Sans MT"/>
              </a:rPr>
              <a:t>Twitter</a:t>
            </a:r>
            <a:r>
              <a:rPr lang="fr-FR" sz="2000" dirty="0" smtClean="0">
                <a:latin typeface="Gill Sans MT"/>
                <a:cs typeface="Gill Sans MT"/>
              </a:rPr>
              <a:t>/</a:t>
            </a:r>
            <a:r>
              <a:rPr lang="fr-FR" sz="2000" dirty="0" err="1" smtClean="0">
                <a:latin typeface="Gill Sans MT"/>
                <a:cs typeface="Gill Sans MT"/>
              </a:rPr>
              <a:t>Instagram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latin typeface="Gill Sans MT"/>
                <a:cs typeface="Gill Sans MT"/>
              </a:rPr>
              <a:t>presence</a:t>
            </a:r>
            <a:endParaRPr lang="fr-FR" sz="2000" dirty="0" smtClean="0">
              <a:latin typeface="Gill Sans MT"/>
              <a:cs typeface="Gill Sans MT"/>
            </a:endParaRPr>
          </a:p>
          <a:p>
            <a:pPr marL="0" lvl="0" indent="0">
              <a:buNone/>
            </a:pPr>
            <a:endParaRPr lang="fr-FR" sz="2000" dirty="0">
              <a:latin typeface="Gill Sans MT"/>
              <a:cs typeface="Gill Sans MT"/>
            </a:endParaRPr>
          </a:p>
          <a:p>
            <a:pPr lvl="0"/>
            <a:r>
              <a:rPr lang="fr-FR" sz="2000" dirty="0" err="1" smtClean="0">
                <a:latin typeface="Gill Sans MT"/>
                <a:cs typeface="Gill Sans MT"/>
              </a:rPr>
              <a:t>Kering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 err="1">
                <a:latin typeface="Gill Sans MT"/>
                <a:cs typeface="Gill Sans MT"/>
              </a:rPr>
              <a:t>Solidarity</a:t>
            </a:r>
            <a:r>
              <a:rPr lang="fr-FR" sz="2000" dirty="0">
                <a:latin typeface="Gill Sans MT"/>
                <a:cs typeface="Gill Sans MT"/>
              </a:rPr>
              <a:t> Day </a:t>
            </a:r>
            <a:r>
              <a:rPr lang="fr-FR" sz="2000" dirty="0" smtClean="0">
                <a:latin typeface="Gill Sans MT"/>
                <a:cs typeface="Gill Sans MT"/>
              </a:rPr>
              <a:t>2016 </a:t>
            </a:r>
            <a:r>
              <a:rPr lang="mr-IN" sz="2000" dirty="0" smtClean="0">
                <a:latin typeface="Gill Sans MT"/>
                <a:cs typeface="Gill Sans MT"/>
              </a:rPr>
              <a:t>–</a:t>
            </a:r>
            <a:r>
              <a:rPr lang="fr-FR" sz="2000" dirty="0" smtClean="0">
                <a:latin typeface="Gill Sans MT"/>
                <a:cs typeface="Gill Sans MT"/>
              </a:rPr>
              <a:t> 2017</a:t>
            </a:r>
          </a:p>
          <a:p>
            <a:pPr marL="0" lvl="0" indent="0">
              <a:buNone/>
            </a:pPr>
            <a:endParaRPr lang="fr-FR" sz="1800" dirty="0">
              <a:latin typeface="Gill Sans MT"/>
              <a:cs typeface="Gill Sans MT"/>
            </a:endParaRPr>
          </a:p>
          <a:p>
            <a:pPr lvl="0"/>
            <a:r>
              <a:rPr lang="fr-FR" sz="2000" dirty="0">
                <a:latin typeface="Gill Sans MT"/>
                <a:cs typeface="Gill Sans MT"/>
              </a:rPr>
              <a:t>Film </a:t>
            </a:r>
            <a:r>
              <a:rPr lang="fr-FR" sz="2000" dirty="0" err="1">
                <a:latin typeface="Gill Sans MT"/>
                <a:cs typeface="Gill Sans MT"/>
              </a:rPr>
              <a:t>premieres</a:t>
            </a:r>
            <a:r>
              <a:rPr lang="fr-FR" sz="2000" dirty="0">
                <a:latin typeface="Gill Sans MT"/>
                <a:cs typeface="Gill Sans MT"/>
              </a:rPr>
              <a:t>, </a:t>
            </a:r>
            <a:r>
              <a:rPr lang="fr-FR" sz="2000" dirty="0" err="1">
                <a:latin typeface="Gill Sans MT"/>
                <a:cs typeface="Gill Sans MT"/>
              </a:rPr>
              <a:t>exhibits</a:t>
            </a:r>
            <a:r>
              <a:rPr lang="fr-FR" sz="2000" dirty="0">
                <a:latin typeface="Gill Sans MT"/>
                <a:cs typeface="Gill Sans MT"/>
              </a:rPr>
              <a:t>, book promotions </a:t>
            </a:r>
          </a:p>
        </p:txBody>
      </p:sp>
      <p:pic>
        <p:nvPicPr>
          <p:cNvPr id="6" name="Image 5" descr="15272175_1153009221461940_5206760030263692964_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9"/>
          <a:stretch/>
        </p:blipFill>
        <p:spPr>
          <a:xfrm>
            <a:off x="9941392" y="901526"/>
            <a:ext cx="2088683" cy="2765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23590" t="8917" r="43333" b="7436"/>
          <a:stretch/>
        </p:blipFill>
        <p:spPr>
          <a:xfrm>
            <a:off x="7795022" y="1322340"/>
            <a:ext cx="2234804" cy="31789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47" y="3936802"/>
            <a:ext cx="2706803" cy="1801098"/>
          </a:xfrm>
          <a:prstGeom prst="rect">
            <a:avLst/>
          </a:prstGeom>
        </p:spPr>
      </p:pic>
      <p:pic>
        <p:nvPicPr>
          <p:cNvPr id="5" name="Image 4" descr="15122948_1140570472705815_2875004182299816549_o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7"/>
          <a:stretch/>
        </p:blipFill>
        <p:spPr>
          <a:xfrm>
            <a:off x="9375487" y="3047225"/>
            <a:ext cx="2657672" cy="2409998"/>
          </a:xfrm>
          <a:prstGeom prst="rect">
            <a:avLst/>
          </a:prstGeom>
        </p:spPr>
      </p:pic>
      <p:pic>
        <p:nvPicPr>
          <p:cNvPr id="7" name="Image 6" descr="IMG_02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86" y="4810125"/>
            <a:ext cx="2648697" cy="17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What’s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next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? 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900" y="1552560"/>
            <a:ext cx="12110366" cy="46074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FR" sz="4000" b="1" u="sng" dirty="0" smtClean="0">
                <a:solidFill>
                  <a:srgbClr val="660033"/>
                </a:solidFill>
                <a:latin typeface="Gill Sans MT"/>
                <a:cs typeface="Gill Sans MT"/>
              </a:rPr>
              <a:t>EXPAND ! </a:t>
            </a:r>
          </a:p>
          <a:p>
            <a:pPr lvl="1"/>
            <a:endParaRPr lang="fr-FR" sz="2000" dirty="0" smtClean="0">
              <a:latin typeface="Gill Sans MT"/>
              <a:cs typeface="Gill Sans MT"/>
            </a:endParaRPr>
          </a:p>
          <a:p>
            <a:pPr lvl="1">
              <a:buFont typeface="Wingdings" charset="0"/>
              <a:buChar char="à"/>
            </a:pPr>
            <a:r>
              <a:rPr lang="fr-FR" sz="2000" dirty="0" smtClean="0">
                <a:latin typeface="Gill Sans MT"/>
                <a:cs typeface="Gill Sans MT"/>
              </a:rPr>
              <a:t> In France and </a:t>
            </a:r>
            <a:r>
              <a:rPr lang="fr-FR" sz="2000" dirty="0" err="1" smtClean="0">
                <a:latin typeface="Gill Sans MT"/>
                <a:cs typeface="Gill Sans MT"/>
              </a:rPr>
              <a:t>abroad</a:t>
            </a:r>
            <a:endParaRPr lang="fr-FR" sz="2000" dirty="0" smtClean="0">
              <a:latin typeface="Gill Sans MT"/>
              <a:cs typeface="Gill Sans MT"/>
            </a:endParaRPr>
          </a:p>
          <a:p>
            <a:pPr lvl="1">
              <a:buFont typeface="Wingdings" charset="0"/>
              <a:buChar char="à"/>
            </a:pP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latin typeface="Gill Sans MT"/>
                <a:cs typeface="Gill Sans MT"/>
              </a:rPr>
              <a:t>Advocacy</a:t>
            </a:r>
            <a:r>
              <a:rPr lang="fr-FR" sz="2000" dirty="0" smtClean="0">
                <a:latin typeface="Gill Sans MT"/>
                <a:cs typeface="Gill Sans MT"/>
              </a:rPr>
              <a:t> </a:t>
            </a:r>
            <a:r>
              <a:rPr lang="fr-FR" sz="2000" dirty="0">
                <a:latin typeface="Gill Sans MT"/>
                <a:cs typeface="Gill Sans MT"/>
              </a:rPr>
              <a:t>and lobbying to model and </a:t>
            </a:r>
            <a:r>
              <a:rPr lang="fr-FR" sz="2000" dirty="0" err="1">
                <a:latin typeface="Gill Sans MT"/>
                <a:cs typeface="Gill Sans MT"/>
              </a:rPr>
              <a:t>disseminate</a:t>
            </a:r>
            <a:r>
              <a:rPr lang="fr-FR" sz="2000" dirty="0">
                <a:latin typeface="Gill Sans MT"/>
                <a:cs typeface="Gill Sans MT"/>
              </a:rPr>
              <a:t> </a:t>
            </a:r>
            <a:r>
              <a:rPr lang="fr-FR" sz="2000" dirty="0" err="1">
                <a:latin typeface="Gill Sans MT"/>
                <a:cs typeface="Gill Sans MT"/>
              </a:rPr>
              <a:t>similar</a:t>
            </a:r>
            <a:r>
              <a:rPr lang="fr-FR" sz="2000" dirty="0">
                <a:latin typeface="Gill Sans MT"/>
                <a:cs typeface="Gill Sans MT"/>
              </a:rPr>
              <a:t> </a:t>
            </a:r>
            <a:r>
              <a:rPr lang="fr-FR" sz="2000" dirty="0" smtClean="0">
                <a:latin typeface="Gill Sans MT"/>
                <a:cs typeface="Gill Sans MT"/>
              </a:rPr>
              <a:t>structure</a:t>
            </a:r>
            <a:endParaRPr lang="fr-FR" sz="2000" dirty="0">
              <a:latin typeface="Gill Sans MT"/>
              <a:cs typeface="Gill Sans MT"/>
            </a:endParaRPr>
          </a:p>
          <a:p>
            <a:pPr lvl="1">
              <a:buFont typeface="Wingdings" charset="0"/>
              <a:buChar char="à"/>
            </a:pPr>
            <a:endParaRPr lang="fr-FR" sz="2000" dirty="0" smtClean="0">
              <a:latin typeface="Gill Sans MT"/>
              <a:cs typeface="Gill Sans MT"/>
            </a:endParaRPr>
          </a:p>
          <a:p>
            <a:pPr lvl="1">
              <a:buFont typeface="Wingdings" charset="0"/>
              <a:buChar char="à"/>
            </a:pPr>
            <a:endParaRPr lang="fr-FR" sz="2000" dirty="0">
              <a:latin typeface="Gill Sans MT"/>
              <a:cs typeface="Gill Sans MT"/>
            </a:endParaRPr>
          </a:p>
          <a:p>
            <a:pPr marL="457200" lvl="1" indent="0">
              <a:buNone/>
            </a:pPr>
            <a:r>
              <a:rPr lang="fr-FR" sz="4000" b="1" u="sng" dirty="0">
                <a:solidFill>
                  <a:srgbClr val="660033"/>
                </a:solidFill>
                <a:latin typeface="Gill Sans MT"/>
                <a:cs typeface="Gill Sans MT"/>
              </a:rPr>
              <a:t>And, </a:t>
            </a:r>
            <a:r>
              <a:rPr lang="fr-FR" sz="4000" b="1" u="sng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recruit</a:t>
            </a:r>
            <a:r>
              <a:rPr lang="fr-FR" sz="4000" b="1" u="sng" dirty="0" smtClean="0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lang="fr-FR" sz="4000" b="1" u="sng" dirty="0">
                <a:solidFill>
                  <a:srgbClr val="660033"/>
                </a:solidFill>
                <a:latin typeface="Gill Sans MT"/>
                <a:cs typeface="Gill Sans MT"/>
              </a:rPr>
              <a:t>more </a:t>
            </a:r>
            <a:r>
              <a:rPr lang="fr-FR" sz="4000" b="1" u="sng" dirty="0" err="1">
                <a:solidFill>
                  <a:srgbClr val="660033"/>
                </a:solidFill>
                <a:latin typeface="Gill Sans MT"/>
                <a:cs typeface="Gill Sans MT"/>
              </a:rPr>
              <a:t>Family</a:t>
            </a:r>
            <a:r>
              <a:rPr lang="fr-FR" sz="4000" b="1" u="sng" dirty="0">
                <a:solidFill>
                  <a:srgbClr val="660033"/>
                </a:solidFill>
                <a:latin typeface="Gill Sans MT"/>
                <a:cs typeface="Gill Sans MT"/>
              </a:rPr>
              <a:t> Justice </a:t>
            </a:r>
            <a:r>
              <a:rPr lang="fr-FR" sz="4000" b="1" u="sng" dirty="0" err="1">
                <a:solidFill>
                  <a:srgbClr val="660033"/>
                </a:solidFill>
                <a:latin typeface="Gill Sans MT"/>
                <a:cs typeface="Gill Sans MT"/>
              </a:rPr>
              <a:t>Centers</a:t>
            </a:r>
            <a:r>
              <a:rPr lang="fr-FR" sz="4000" b="1" u="sng" dirty="0">
                <a:solidFill>
                  <a:srgbClr val="660033"/>
                </a:solidFill>
                <a:latin typeface="Gill Sans MT"/>
                <a:cs typeface="Gill Sans MT"/>
              </a:rPr>
              <a:t> in France </a:t>
            </a:r>
          </a:p>
        </p:txBody>
      </p:sp>
    </p:spTree>
    <p:extLst>
      <p:ext uri="{BB962C8B-B14F-4D97-AF65-F5344CB8AC3E}">
        <p14:creationId xmlns:p14="http://schemas.microsoft.com/office/powerpoint/2010/main" val="31052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0800"/>
            <a:ext cx="10021156" cy="67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3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How a vision… </a:t>
            </a:r>
            <a:endParaRPr lang="en-US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7657" y="4269221"/>
            <a:ext cx="6006841" cy="27313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sz="2400" b="1" dirty="0">
                <a:solidFill>
                  <a:srgbClr val="660033"/>
                </a:solidFill>
                <a:latin typeface="Gill Sans MT"/>
                <a:cs typeface="Gill Sans MT"/>
              </a:rPr>
              <a:t>And a lack of solutions: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A family planning center located in a </a:t>
            </a:r>
            <a:r>
              <a:rPr lang="en-US" sz="2000" dirty="0" smtClean="0">
                <a:latin typeface="Gill Sans MT"/>
                <a:cs typeface="Gill Sans MT"/>
              </a:rPr>
              <a:t>corner </a:t>
            </a:r>
            <a:r>
              <a:rPr lang="en-US" sz="2000" dirty="0">
                <a:latin typeface="Gill Sans MT"/>
                <a:cs typeface="Gill Sans MT"/>
              </a:rPr>
              <a:t>of the maternity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Lack </a:t>
            </a:r>
            <a:r>
              <a:rPr lang="en-US" sz="2000" dirty="0" smtClean="0">
                <a:latin typeface="Gill Sans MT"/>
                <a:cs typeface="Gill Sans MT"/>
              </a:rPr>
              <a:t>in </a:t>
            </a:r>
            <a:r>
              <a:rPr lang="en-US" sz="2000" dirty="0">
                <a:latin typeface="Gill Sans MT"/>
                <a:cs typeface="Gill Sans MT"/>
              </a:rPr>
              <a:t>coordination of care, and </a:t>
            </a:r>
            <a:r>
              <a:rPr lang="en-US" sz="2000" dirty="0" smtClean="0">
                <a:latin typeface="Gill Sans MT"/>
                <a:cs typeface="Gill Sans MT"/>
              </a:rPr>
              <a:t>powerless caregivers</a:t>
            </a:r>
            <a:endParaRPr lang="en-US" sz="2000" dirty="0">
              <a:latin typeface="Gill Sans MT"/>
              <a:cs typeface="Gill Sans MT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1325563"/>
            <a:ext cx="4139781" cy="29365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6196" y="1075971"/>
            <a:ext cx="59246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b="1" dirty="0">
                <a:solidFill>
                  <a:srgbClr val="660033"/>
                </a:solidFill>
                <a:latin typeface="Gill Sans MT"/>
                <a:cs typeface="Gill Sans MT"/>
              </a:rPr>
              <a:t>Witnessing the gap: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4,600 births per year at </a:t>
            </a:r>
            <a:r>
              <a:rPr lang="en-US" sz="2000" dirty="0" err="1">
                <a:latin typeface="Gill Sans MT"/>
                <a:cs typeface="Gill Sans MT"/>
              </a:rPr>
              <a:t>Delafontaine</a:t>
            </a:r>
            <a:r>
              <a:rPr lang="en-US" sz="2000" dirty="0">
                <a:latin typeface="Gill Sans MT"/>
                <a:cs typeface="Gill Sans MT"/>
              </a:rPr>
              <a:t> Hospital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200 women sent back on the streets with a newborn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14 percent of mothers having been excised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Extremely precarious conditions, especially in women 16 to 40 years old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ill Sans MT"/>
                <a:cs typeface="Gill Sans MT"/>
              </a:rPr>
              <a:t>Excessive perinatal mortality </a:t>
            </a:r>
          </a:p>
        </p:txBody>
      </p:sp>
      <p:pic>
        <p:nvPicPr>
          <p:cNvPr id="7" name="Image 6" descr="4618573_7_6ea9_2015-04-16-0c814aa-14859-1vta5nm_2120543247a3b26d9b537318ddacca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7" y="3773201"/>
            <a:ext cx="4464448" cy="25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834" y="2825716"/>
            <a:ext cx="5993400" cy="114183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8/3/2014: First </a:t>
            </a:r>
            <a:r>
              <a:rPr lang="fr-FR" sz="20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foundation</a:t>
            </a:r>
            <a:r>
              <a:rPr lang="fr-FR" sz="2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stone </a:t>
            </a:r>
            <a:r>
              <a:rPr lang="fr-FR" sz="20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ceremony</a:t>
            </a:r>
            <a:endParaRPr lang="fr-FR" sz="20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4" y="3765304"/>
            <a:ext cx="4155986" cy="2770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723" y="1726741"/>
            <a:ext cx="3669890" cy="24452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43561" y="1239335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15/07/2016 Inauguration</a:t>
            </a:r>
            <a:endParaRPr lang="fr-FR" sz="20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84534" y="247832"/>
            <a:ext cx="46346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…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Turns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into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reality</a:t>
            </a:r>
            <a:endParaRPr lang="en-US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pic>
        <p:nvPicPr>
          <p:cNvPr id="10" name="Image 9" descr="ghada.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39" y="4587480"/>
            <a:ext cx="2888233" cy="16246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9255" y="1017273"/>
            <a:ext cx="7340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August 2013: first meeting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the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Kering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Foundation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October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2013: the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Foundations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’ Club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meets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Dr Hatem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November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2013: </a:t>
            </a:r>
            <a:r>
              <a:rPr lang="fr-FR" sz="2000" dirty="0" err="1">
                <a:solidFill>
                  <a:srgbClr val="000000"/>
                </a:solidFill>
                <a:latin typeface="Gill Sans MT"/>
                <a:cs typeface="Gill Sans MT"/>
              </a:rPr>
              <a:t>l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aunch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of the first Inter-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Foundations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project</a:t>
            </a:r>
            <a:endParaRPr lang="fr-FR" sz="20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January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2015: first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crowdfunding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campaign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December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2013-May 2015: lobbying,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political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awareness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campaigns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September</a:t>
            </a:r>
            <a:r>
              <a:rPr lang="fr-FR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 2015: </a:t>
            </a:r>
            <a:r>
              <a:rPr lang="fr-FR" sz="2000" dirty="0" err="1" smtClean="0">
                <a:latin typeface="Gill Sans MT"/>
                <a:cs typeface="Gill Sans MT"/>
              </a:rPr>
              <a:t>beginning</a:t>
            </a:r>
            <a:r>
              <a:rPr lang="fr-FR" sz="2000" dirty="0" smtClean="0">
                <a:latin typeface="Gill Sans MT"/>
                <a:cs typeface="Gill Sans MT"/>
              </a:rPr>
              <a:t> of the construction</a:t>
            </a:r>
          </a:p>
        </p:txBody>
      </p:sp>
    </p:spTree>
    <p:extLst>
      <p:ext uri="{BB962C8B-B14F-4D97-AF65-F5344CB8AC3E}">
        <p14:creationId xmlns:p14="http://schemas.microsoft.com/office/powerpoint/2010/main" val="23382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La </a:t>
            </a:r>
            <a:r>
              <a:rPr lang="en-US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Maison</a:t>
            </a:r>
            <a:r>
              <a:rPr lang="en-US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des Femmes de Saint-Denis</a:t>
            </a:r>
            <a:endParaRPr lang="en-US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989" y="1756463"/>
            <a:ext cx="7245921" cy="47729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ill Sans MT"/>
                <a:cs typeface="Gill Sans MT"/>
              </a:rPr>
              <a:t>A walk-in structure for vulnerable women and victims of violence: holistic patient care that offers medical, psychological, legal, social, and well-being support services</a:t>
            </a:r>
          </a:p>
          <a:p>
            <a:endParaRPr lang="en-US" sz="2000" b="1" dirty="0" smtClean="0">
              <a:latin typeface="Gill Sans MT"/>
              <a:cs typeface="Gill Sans MT"/>
            </a:endParaRPr>
          </a:p>
          <a:p>
            <a:r>
              <a:rPr lang="en-US" sz="2000" dirty="0" smtClean="0">
                <a:latin typeface="Gill Sans MT"/>
                <a:cs typeface="Gill Sans MT"/>
              </a:rPr>
              <a:t>“One-Stop Shop” model with three care units: FGM, violence, family planning</a:t>
            </a:r>
          </a:p>
          <a:p>
            <a:endParaRPr lang="en-US" sz="2000" dirty="0" smtClean="0">
              <a:latin typeface="Gill Sans MT"/>
              <a:cs typeface="Gill Sans MT"/>
            </a:endParaRPr>
          </a:p>
          <a:p>
            <a:r>
              <a:rPr lang="en-US" sz="2000" dirty="0" smtClean="0">
                <a:latin typeface="Gill Sans MT"/>
                <a:cs typeface="Gill Sans MT"/>
              </a:rPr>
              <a:t>Immediate response and coordination of care </a:t>
            </a:r>
            <a:r>
              <a:rPr lang="en-US" sz="2000" dirty="0">
                <a:latin typeface="Gill Sans MT"/>
                <a:cs typeface="Gill Sans MT"/>
              </a:rPr>
              <a:t/>
            </a:r>
            <a:br>
              <a:rPr lang="en-US" sz="2000" dirty="0">
                <a:latin typeface="Gill Sans MT"/>
                <a:cs typeface="Gill Sans MT"/>
              </a:rPr>
            </a:br>
            <a:endParaRPr lang="en-US" sz="2000" dirty="0" smtClean="0">
              <a:latin typeface="Gill Sans MT"/>
              <a:cs typeface="Gill Sans MT"/>
            </a:endParaRPr>
          </a:p>
          <a:p>
            <a:r>
              <a:rPr lang="en-US" sz="2000" dirty="0" smtClean="0">
                <a:latin typeface="Gill Sans MT"/>
                <a:cs typeface="Gill Sans MT"/>
              </a:rPr>
              <a:t>Innovative facility, unique in France</a:t>
            </a:r>
            <a:endParaRPr lang="en-US" sz="2400" dirty="0">
              <a:latin typeface="Gill Sans MT"/>
              <a:cs typeface="Gill Sans M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 descr="IMG_03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0119" y="2456468"/>
            <a:ext cx="3919502" cy="29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1046516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FGM: How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we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help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7171" y="4460991"/>
            <a:ext cx="2897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Gill Sans MT"/>
                <a:cs typeface="Gill Sans MT"/>
              </a:rPr>
              <a:t>Detecting FGM:</a:t>
            </a:r>
          </a:p>
          <a:p>
            <a:pPr algn="ctr"/>
            <a:r>
              <a:rPr lang="en-US" sz="1600" dirty="0" smtClean="0">
                <a:latin typeface="Gill Sans MT"/>
                <a:cs typeface="Gill Sans MT"/>
              </a:rPr>
              <a:t>Mutilation detected in maternities/health centers/organizations/emergency rooms</a:t>
            </a:r>
            <a:endParaRPr lang="en-US" sz="1600" dirty="0">
              <a:latin typeface="Gill Sans MT"/>
              <a:cs typeface="Gill Sans MT"/>
            </a:endParaRPr>
          </a:p>
        </p:txBody>
      </p:sp>
      <p:cxnSp>
        <p:nvCxnSpPr>
          <p:cNvPr id="11" name="Connecteur en arc 10"/>
          <p:cNvCxnSpPr/>
          <p:nvPr/>
        </p:nvCxnSpPr>
        <p:spPr>
          <a:xfrm>
            <a:off x="3121554" y="2675466"/>
            <a:ext cx="942445" cy="321733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368358" y="4542143"/>
            <a:ext cx="4455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u="sng" dirty="0" err="1" smtClean="0">
                <a:latin typeface="Gill Sans MT"/>
                <a:cs typeface="Gill Sans MT"/>
              </a:rPr>
              <a:t>Taking</a:t>
            </a:r>
            <a:r>
              <a:rPr lang="fr-FR" sz="1600" b="1" u="sng" dirty="0" smtClean="0">
                <a:latin typeface="Gill Sans MT"/>
                <a:cs typeface="Gill Sans MT"/>
              </a:rPr>
              <a:t> care of patients</a:t>
            </a: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latin typeface="Gill Sans MT"/>
                <a:cs typeface="Gill Sans MT"/>
              </a:rPr>
              <a:t>M</a:t>
            </a:r>
            <a:r>
              <a:rPr lang="en-US" sz="1600" dirty="0" err="1" smtClean="0">
                <a:latin typeface="Gill Sans MT"/>
                <a:cs typeface="Gill Sans MT"/>
              </a:rPr>
              <a:t>idwife</a:t>
            </a:r>
            <a:r>
              <a:rPr lang="en-US" sz="1600" dirty="0" smtClean="0">
                <a:latin typeface="Gill Sans MT"/>
                <a:cs typeface="Gill Sans MT"/>
              </a:rPr>
              <a:t>-gynecologist </a:t>
            </a:r>
          </a:p>
          <a:p>
            <a:pPr marL="285750" indent="-285750" algn="ctr">
              <a:buFontTx/>
              <a:buChar char="-"/>
            </a:pPr>
            <a:r>
              <a:rPr lang="en-US" sz="1600" dirty="0" smtClean="0">
                <a:latin typeface="Gill Sans MT"/>
                <a:cs typeface="Gill Sans MT"/>
              </a:rPr>
              <a:t>Therapist/sexologist</a:t>
            </a:r>
            <a:endParaRPr lang="en-US" sz="1600" dirty="0">
              <a:latin typeface="Gill Sans MT"/>
              <a:cs typeface="Gill Sans MT"/>
            </a:endParaRPr>
          </a:p>
          <a:p>
            <a:pPr marL="285750" indent="-285750" algn="ctr">
              <a:buFontTx/>
              <a:buChar char="-"/>
            </a:pPr>
            <a:r>
              <a:rPr lang="en-US" sz="1600" dirty="0" smtClean="0">
                <a:latin typeface="Gill Sans MT"/>
                <a:cs typeface="Gill Sans MT"/>
              </a:rPr>
              <a:t>Support group </a:t>
            </a:r>
          </a:p>
          <a:p>
            <a:pPr marL="285750" indent="-285750" algn="ctr">
              <a:buFontTx/>
              <a:buChar char="-"/>
            </a:pPr>
            <a:r>
              <a:rPr lang="en-US" sz="1600" dirty="0" smtClean="0">
                <a:latin typeface="Gill Sans MT"/>
                <a:cs typeface="Gill Sans MT"/>
              </a:rPr>
              <a:t>Team meeting to decide on procedure to follow </a:t>
            </a:r>
          </a:p>
          <a:p>
            <a:pPr marL="285750" indent="-285750" algn="ctr">
              <a:buFontTx/>
              <a:buChar char="-"/>
            </a:pPr>
            <a:r>
              <a:rPr lang="en-US" sz="1600" dirty="0" smtClean="0">
                <a:latin typeface="Gill Sans MT"/>
                <a:cs typeface="Gill Sans MT"/>
              </a:rPr>
              <a:t>Medical follow up and/or intervention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912958" y="1629536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>
                <a:latin typeface="Gill Sans MT"/>
                <a:cs typeface="Gill Sans MT"/>
              </a:rPr>
              <a:t>Follow up:</a:t>
            </a:r>
            <a:endParaRPr lang="en-US" sz="1600" b="1" u="sng" dirty="0">
              <a:latin typeface="Gill Sans MT"/>
              <a:cs typeface="Gill Sans MT"/>
            </a:endParaRPr>
          </a:p>
        </p:txBody>
      </p:sp>
      <p:cxnSp>
        <p:nvCxnSpPr>
          <p:cNvPr id="19" name="Connecteur en arc 18"/>
          <p:cNvCxnSpPr/>
          <p:nvPr/>
        </p:nvCxnSpPr>
        <p:spPr>
          <a:xfrm>
            <a:off x="6303310" y="2896027"/>
            <a:ext cx="910291" cy="202774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868429" y="2162856"/>
            <a:ext cx="2451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Gynecologist appointments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958588" y="2850972"/>
            <a:ext cx="1859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Therapist/sexologist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993167" y="3480736"/>
            <a:ext cx="897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Legal aid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929842" y="4621325"/>
            <a:ext cx="22621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Spokesperson in their community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966324" y="4045045"/>
            <a:ext cx="1821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Wellbeing approach</a:t>
            </a:r>
            <a:endParaRPr lang="en-US" sz="1600" dirty="0">
              <a:latin typeface="Gill Sans MT"/>
              <a:cs typeface="Gill Sans MT"/>
            </a:endParaRPr>
          </a:p>
        </p:txBody>
      </p:sp>
      <p:pic>
        <p:nvPicPr>
          <p:cNvPr id="6" name="Image 5" descr="maison MD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7" y="2028098"/>
            <a:ext cx="2179645" cy="2370019"/>
          </a:xfrm>
          <a:prstGeom prst="rect">
            <a:avLst/>
          </a:prstGeom>
        </p:spPr>
      </p:pic>
      <p:cxnSp>
        <p:nvCxnSpPr>
          <p:cNvPr id="30" name="Connecteur en arc 29"/>
          <p:cNvCxnSpPr/>
          <p:nvPr/>
        </p:nvCxnSpPr>
        <p:spPr>
          <a:xfrm>
            <a:off x="9127067" y="2726267"/>
            <a:ext cx="858095" cy="363722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/>
          <p:nvPr/>
        </p:nvCxnSpPr>
        <p:spPr>
          <a:xfrm>
            <a:off x="9177867" y="3302000"/>
            <a:ext cx="875028" cy="380656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/>
          <p:cNvCxnSpPr/>
          <p:nvPr/>
        </p:nvCxnSpPr>
        <p:spPr>
          <a:xfrm>
            <a:off x="9127067" y="3843867"/>
            <a:ext cx="858095" cy="397589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>
            <a:off x="9160933" y="4487333"/>
            <a:ext cx="807296" cy="363724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/>
          <p:nvPr/>
        </p:nvCxnSpPr>
        <p:spPr>
          <a:xfrm>
            <a:off x="9127067" y="1964267"/>
            <a:ext cx="824228" cy="346789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Espace réservé du contenu 44" descr="_81641555_anonwoman_thinkstock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-1" r="27853" b="-4042"/>
          <a:stretch/>
        </p:blipFill>
        <p:spPr>
          <a:xfrm>
            <a:off x="311681" y="1419224"/>
            <a:ext cx="2736320" cy="3051175"/>
          </a:xfrm>
        </p:spPr>
      </p:pic>
      <p:pic>
        <p:nvPicPr>
          <p:cNvPr id="46" name="Image 45" descr="stock-vector-african-american-silhouette-vector-illustration-3496953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5440"/>
          <a:stretch/>
        </p:blipFill>
        <p:spPr>
          <a:xfrm>
            <a:off x="7213600" y="1569523"/>
            <a:ext cx="1926775" cy="30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25" y="-31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Violence: How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we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help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6551" y="4739829"/>
            <a:ext cx="326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Screening for violence: </a:t>
            </a:r>
            <a:r>
              <a:rPr lang="en-US" sz="1600" dirty="0" smtClean="0">
                <a:latin typeface="Gill Sans MT"/>
                <a:cs typeface="Gill Sans MT"/>
              </a:rPr>
              <a:t>General practitioner/ENT/social assistant/emergency room/maternity/organizations/schools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72592" y="4870373"/>
            <a:ext cx="4278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Care taking: </a:t>
            </a:r>
            <a:r>
              <a:rPr lang="en-US" sz="1600" dirty="0" smtClean="0">
                <a:latin typeface="Gill Sans MT"/>
                <a:cs typeface="Gill Sans MT"/>
              </a:rPr>
              <a:t>with or without appointment</a:t>
            </a:r>
          </a:p>
          <a:p>
            <a:pPr algn="ctr"/>
            <a:r>
              <a:rPr lang="fr-FR" sz="1600" dirty="0" smtClean="0">
                <a:latin typeface="Gill Sans MT"/>
                <a:cs typeface="Gill Sans MT"/>
              </a:rPr>
              <a:t>M</a:t>
            </a:r>
            <a:r>
              <a:rPr lang="en-US" sz="1600" dirty="0" err="1" smtClean="0">
                <a:latin typeface="Gill Sans MT"/>
                <a:cs typeface="Gill Sans MT"/>
              </a:rPr>
              <a:t>idwife</a:t>
            </a:r>
            <a:r>
              <a:rPr lang="en-US" sz="1600" dirty="0" smtClean="0">
                <a:latin typeface="Gill Sans MT"/>
                <a:cs typeface="Gill Sans MT"/>
              </a:rPr>
              <a:t> and/or FP counselor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574077" y="1736625"/>
            <a:ext cx="33594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Planning out the care and </a:t>
            </a:r>
            <a:r>
              <a:rPr lang="fr-FR" sz="1600" b="1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rehabilitation</a:t>
            </a:r>
            <a:r>
              <a:rPr lang="fr-FR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  <a:latin typeface="Gill Sans MT"/>
                <a:cs typeface="Gill Sans MT"/>
              </a:rPr>
              <a:t>pathway</a:t>
            </a:r>
            <a:endParaRPr lang="en-US" sz="1600" b="1" dirty="0" smtClean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700486" y="3026305"/>
            <a:ext cx="28640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Legal and social support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ill Sans MT"/>
                <a:cs typeface="Gill Sans MT"/>
              </a:rPr>
              <a:t>Police representative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ill Sans MT"/>
                <a:cs typeface="Gill Sans MT"/>
              </a:rPr>
              <a:t>Lawyer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Gill Sans MT"/>
                <a:cs typeface="Gill Sans MT"/>
              </a:rPr>
              <a:t>Facilitators for legal and administrative processes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31816" y="2288146"/>
            <a:ext cx="805316" cy="55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699010" y="2584180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Psycho-medical support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777173" y="4281197"/>
            <a:ext cx="22285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Participation to different workshops</a:t>
            </a:r>
            <a:endParaRPr lang="en-US" sz="1600" b="1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rgbClr val="E97909"/>
              </a:solidFill>
            </a:endParaRPr>
          </a:p>
        </p:txBody>
      </p:sp>
      <p:pic>
        <p:nvPicPr>
          <p:cNvPr id="10" name="Image 9" descr="maison MD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01" y="1923804"/>
            <a:ext cx="2347337" cy="2552358"/>
          </a:xfrm>
          <a:prstGeom prst="rect">
            <a:avLst/>
          </a:prstGeom>
        </p:spPr>
      </p:pic>
      <p:cxnSp>
        <p:nvCxnSpPr>
          <p:cNvPr id="17" name="Connecteur en arc 16"/>
          <p:cNvCxnSpPr/>
          <p:nvPr/>
        </p:nvCxnSpPr>
        <p:spPr>
          <a:xfrm>
            <a:off x="2963334" y="2675466"/>
            <a:ext cx="1185333" cy="321734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/>
          <p:nvPr/>
        </p:nvCxnSpPr>
        <p:spPr>
          <a:xfrm flipV="1">
            <a:off x="8703733" y="2099734"/>
            <a:ext cx="778933" cy="321733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/>
          <p:nvPr/>
        </p:nvCxnSpPr>
        <p:spPr>
          <a:xfrm flipV="1">
            <a:off x="8754533" y="2794001"/>
            <a:ext cx="812801" cy="287866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flipV="1">
            <a:off x="8856133" y="3268134"/>
            <a:ext cx="846666" cy="321733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flipV="1">
            <a:off x="9008534" y="4519613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femme conquéran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84" y="1587829"/>
            <a:ext cx="1635177" cy="3119638"/>
          </a:xfrm>
          <a:prstGeom prst="rect">
            <a:avLst/>
          </a:prstGeom>
        </p:spPr>
      </p:pic>
      <p:cxnSp>
        <p:nvCxnSpPr>
          <p:cNvPr id="40" name="Connecteur en arc 39"/>
          <p:cNvCxnSpPr/>
          <p:nvPr/>
        </p:nvCxnSpPr>
        <p:spPr>
          <a:xfrm>
            <a:off x="6570133" y="3166534"/>
            <a:ext cx="982133" cy="118533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Espace réservé du contenu 41" descr="42688550-vector-silhouette-de-couple-qui-plaident-contre-un-fond-blanc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32" r="-70832"/>
          <a:stretch>
            <a:fillRect/>
          </a:stretch>
        </p:blipFill>
        <p:spPr>
          <a:xfrm>
            <a:off x="-1209436" y="1419224"/>
            <a:ext cx="6143896" cy="2678642"/>
          </a:xfrm>
        </p:spPr>
      </p:pic>
    </p:spTree>
    <p:extLst>
      <p:ext uri="{BB962C8B-B14F-4D97-AF65-F5344CB8AC3E}">
        <p14:creationId xmlns:p14="http://schemas.microsoft.com/office/powerpoint/2010/main" val="4240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25" y="-31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Family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Planning: How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we</a:t>
            </a:r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 help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06459" y="4836506"/>
            <a:ext cx="4278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Walk-in structure: </a:t>
            </a:r>
            <a:r>
              <a:rPr lang="en-US" sz="1600" dirty="0" smtClean="0">
                <a:solidFill>
                  <a:srgbClr val="000000"/>
                </a:solidFill>
                <a:latin typeface="Gill Sans MT"/>
                <a:cs typeface="Gill Sans MT"/>
              </a:rPr>
              <a:t>Diagnosis</a:t>
            </a:r>
            <a:r>
              <a:rPr lang="en-US" sz="1600" dirty="0" smtClean="0">
                <a:latin typeface="Gill Sans MT"/>
                <a:cs typeface="Gill Sans MT"/>
              </a:rPr>
              <a:t>, treatment, contraception, abortion, morning after pill,</a:t>
            </a:r>
            <a:endParaRPr lang="en-US" sz="1600" b="1" dirty="0" smtClean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731816" y="2288146"/>
            <a:ext cx="805316" cy="55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Image 3" descr="silhouette-de-jeune-fille_742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0" y="1608666"/>
            <a:ext cx="3128212" cy="1981201"/>
          </a:xfrm>
          <a:prstGeom prst="rect">
            <a:avLst/>
          </a:prstGeom>
        </p:spPr>
      </p:pic>
      <p:pic>
        <p:nvPicPr>
          <p:cNvPr id="15" name="Espace réservé du contenu 14" descr="silhouette_of_a_couple_a_boy_and_girl_holding_hands_0071-0905-3020-2442_SMU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-3400" b="-580"/>
          <a:stretch/>
        </p:blipFill>
        <p:spPr>
          <a:xfrm>
            <a:off x="7958667" y="1470025"/>
            <a:ext cx="1642533" cy="2661708"/>
          </a:xfrm>
        </p:spPr>
      </p:pic>
      <p:pic>
        <p:nvPicPr>
          <p:cNvPr id="17" name="Image 16" descr="maison MD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3" y="1511300"/>
            <a:ext cx="2300933" cy="2501900"/>
          </a:xfrm>
          <a:prstGeom prst="rect">
            <a:avLst/>
          </a:prstGeom>
        </p:spPr>
      </p:pic>
      <p:cxnSp>
        <p:nvCxnSpPr>
          <p:cNvPr id="21" name="Connecteur en arc 20"/>
          <p:cNvCxnSpPr/>
          <p:nvPr/>
        </p:nvCxnSpPr>
        <p:spPr>
          <a:xfrm flipV="1">
            <a:off x="3489854" y="2656946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flipV="1">
            <a:off x="6874934" y="2555347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3911599"/>
            <a:ext cx="3900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ill Sans MT"/>
                <a:cs typeface="Gill Sans MT"/>
              </a:rPr>
              <a:t>Seeking for help in reproductive health </a:t>
            </a:r>
            <a:endParaRPr lang="en-US" sz="1600" b="1" dirty="0">
              <a:latin typeface="Gill Sans MT"/>
              <a:cs typeface="Gill Sans MT"/>
            </a:endParaRPr>
          </a:p>
        </p:txBody>
      </p:sp>
      <p:cxnSp>
        <p:nvCxnSpPr>
          <p:cNvPr id="25" name="Connecteur en arc 24"/>
          <p:cNvCxnSpPr/>
          <p:nvPr/>
        </p:nvCxnSpPr>
        <p:spPr>
          <a:xfrm flipV="1">
            <a:off x="9702800" y="1657880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701867" y="137160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Counseling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617931" y="2116667"/>
            <a:ext cx="1574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Couples Therapy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600268" y="2709334"/>
            <a:ext cx="1591732" cy="82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Sexual and reproductive health education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623923" y="3657600"/>
            <a:ext cx="136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Social support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566400" y="4182532"/>
            <a:ext cx="177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/>
                <a:cs typeface="Gill Sans MT"/>
              </a:rPr>
              <a:t>Pregnancy follow up: Provision of information</a:t>
            </a:r>
          </a:p>
          <a:p>
            <a:r>
              <a:rPr lang="en-US" sz="1600" dirty="0" smtClean="0">
                <a:latin typeface="Gill Sans MT"/>
                <a:cs typeface="Gill Sans MT"/>
              </a:rPr>
              <a:t>regarding rights</a:t>
            </a:r>
            <a:r>
              <a:rPr lang="en-US" sz="1600" dirty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and resources available  </a:t>
            </a:r>
            <a:endParaRPr lang="en-US" sz="1600" dirty="0">
              <a:latin typeface="Gill Sans MT"/>
              <a:cs typeface="Gill Sans MT"/>
            </a:endParaRPr>
          </a:p>
        </p:txBody>
      </p:sp>
      <p:cxnSp>
        <p:nvCxnSpPr>
          <p:cNvPr id="33" name="Connecteur en arc 32"/>
          <p:cNvCxnSpPr/>
          <p:nvPr/>
        </p:nvCxnSpPr>
        <p:spPr>
          <a:xfrm flipV="1">
            <a:off x="9736667" y="2284414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flipV="1">
            <a:off x="9668933" y="2961746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/>
          <p:nvPr/>
        </p:nvCxnSpPr>
        <p:spPr>
          <a:xfrm flipV="1">
            <a:off x="9702801" y="3808412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/>
          <p:nvPr/>
        </p:nvCxnSpPr>
        <p:spPr>
          <a:xfrm flipV="1">
            <a:off x="9736667" y="4519613"/>
            <a:ext cx="812799" cy="153457"/>
          </a:xfrm>
          <a:prstGeom prst="curvedConnector3">
            <a:avLst/>
          </a:prstGeom>
          <a:ln w="76200" cmpd="sng">
            <a:solidFill>
              <a:srgbClr val="6600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9800" y="1012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10 714 CONSULTATIONS IN ONE YEAR ! </a:t>
            </a:r>
            <a:endParaRPr lang="fr-FR" sz="40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pic>
        <p:nvPicPr>
          <p:cNvPr id="5" name="Image 4" descr="_F6A57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3" y="2099733"/>
            <a:ext cx="6070601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rgbClr val="660033"/>
                </a:solidFill>
                <a:latin typeface="Gill Sans MT"/>
                <a:cs typeface="Gill Sans MT"/>
              </a:rPr>
              <a:t>National </a:t>
            </a:r>
            <a:r>
              <a:rPr lang="fr-FR" sz="3800" b="1" dirty="0" err="1" smtClean="0">
                <a:solidFill>
                  <a:srgbClr val="660033"/>
                </a:solidFill>
                <a:latin typeface="Gill Sans MT"/>
                <a:cs typeface="Gill Sans MT"/>
              </a:rPr>
              <a:t>Partnerships</a:t>
            </a:r>
            <a:endParaRPr lang="fr-FR" sz="3800" b="1" dirty="0">
              <a:solidFill>
                <a:srgbClr val="660033"/>
              </a:solidFill>
              <a:latin typeface="Gill Sans MT"/>
              <a:cs typeface="Gill Sans M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1231" y="1235058"/>
            <a:ext cx="6574394" cy="20332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dirty="0">
                <a:latin typeface="Gill Sans MT" panose="020B0502020104020203" pitchFamily="34" charset="0"/>
                <a:cs typeface="Gill Sans MT"/>
              </a:rPr>
              <a:t>A weekly support as well as individual therapeutic sessions group for survivors hosted by SOS Femmes 93, a specialist organization on DV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latin typeface="Gill Sans MT" panose="020B0502020104020203" pitchFamily="34" charset="0"/>
                <a:cs typeface="Gill Sans MT"/>
              </a:rPr>
              <a:t>Inna </a:t>
            </a:r>
            <a:r>
              <a:rPr lang="en-US" sz="7200" dirty="0" err="1">
                <a:latin typeface="Gill Sans MT" panose="020B0502020104020203" pitchFamily="34" charset="0"/>
                <a:cs typeface="Gill Sans MT"/>
              </a:rPr>
              <a:t>Modja</a:t>
            </a:r>
            <a:r>
              <a:rPr lang="en-US" sz="7200" dirty="0">
                <a:latin typeface="Gill Sans MT" panose="020B0502020104020203" pitchFamily="34" charset="0"/>
                <a:cs typeface="Gill Sans MT"/>
              </a:rPr>
              <a:t>, a Malian singer survivor of FGM, moderates a monthly support group for women having gone through FGM 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latin typeface="Gill Sans MT" panose="020B0502020104020203" pitchFamily="34" charset="0"/>
                <a:cs typeface="Gill Sans MT"/>
              </a:rPr>
              <a:t>Weekly presence of a retired policeman who manages individual information session 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latin typeface="Gill Sans MT" panose="020B0502020104020203" pitchFamily="34" charset="0"/>
                <a:cs typeface="Gill Sans MT"/>
              </a:rPr>
              <a:t>Lawyers specialized in violence and migration law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2656" y="3975211"/>
            <a:ext cx="677441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latin typeface="Gill Sans MT"/>
                <a:cs typeface="Gill Sans MT"/>
              </a:rPr>
              <a:t>Support to several initiatives from the Ministry of Women’s Rights (Excision </a:t>
            </a:r>
            <a:r>
              <a:rPr lang="en-US" dirty="0" err="1">
                <a:latin typeface="Gill Sans MT"/>
                <a:cs typeface="Gill Sans MT"/>
              </a:rPr>
              <a:t>Parlons-En</a:t>
            </a:r>
            <a:r>
              <a:rPr lang="en-US" dirty="0">
                <a:latin typeface="Gill Sans MT"/>
                <a:cs typeface="Gill Sans MT"/>
              </a:rPr>
              <a:t>, Femmes </a:t>
            </a:r>
            <a:r>
              <a:rPr lang="en-US" dirty="0" err="1">
                <a:latin typeface="Gill Sans MT"/>
                <a:cs typeface="Gill Sans MT"/>
              </a:rPr>
              <a:t>en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err="1">
                <a:latin typeface="Gill Sans MT"/>
                <a:cs typeface="Gill Sans MT"/>
              </a:rPr>
              <a:t>Lutte</a:t>
            </a:r>
            <a:r>
              <a:rPr lang="en-US" dirty="0">
                <a:latin typeface="Gill Sans MT"/>
                <a:cs typeface="Gill Sans MT"/>
              </a:rPr>
              <a:t>)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dirty="0">
                <a:latin typeface="Gill Sans MT"/>
                <a:cs typeface="Gill Sans MT"/>
              </a:rPr>
              <a:t>The City of Saint-Denis and </a:t>
            </a:r>
            <a:r>
              <a:rPr lang="en-US" dirty="0" err="1">
                <a:latin typeface="Gill Sans MT"/>
                <a:cs typeface="Gill Sans MT"/>
              </a:rPr>
              <a:t>Villepinte</a:t>
            </a:r>
            <a:r>
              <a:rPr lang="en-US" dirty="0">
                <a:latin typeface="Gill Sans MT"/>
                <a:cs typeface="Gill Sans MT"/>
              </a:rPr>
              <a:t>, to promote sexual health and gender equality in middle and high schools 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fr-FR" dirty="0" smtClean="0">
                <a:latin typeface="Gill Sans MT"/>
                <a:cs typeface="Gill Sans MT"/>
              </a:rPr>
              <a:t>Association </a:t>
            </a:r>
            <a:r>
              <a:rPr lang="fr-FR" dirty="0" err="1">
                <a:latin typeface="Gill Sans MT"/>
                <a:cs typeface="Gill Sans MT"/>
              </a:rPr>
              <a:t>Artistica</a:t>
            </a:r>
            <a:r>
              <a:rPr lang="fr-FR" dirty="0">
                <a:latin typeface="Gill Sans MT"/>
                <a:cs typeface="Gill Sans MT"/>
              </a:rPr>
              <a:t> : </a:t>
            </a:r>
            <a:r>
              <a:rPr lang="fr-FR" dirty="0" err="1" smtClean="0">
                <a:latin typeface="Gill Sans MT"/>
                <a:cs typeface="Gill Sans MT"/>
              </a:rPr>
              <a:t>Sexual</a:t>
            </a:r>
            <a:r>
              <a:rPr lang="fr-FR" dirty="0" smtClean="0">
                <a:latin typeface="Gill Sans MT"/>
                <a:cs typeface="Gill Sans MT"/>
              </a:rPr>
              <a:t> </a:t>
            </a:r>
            <a:r>
              <a:rPr lang="fr-FR" dirty="0" err="1" smtClean="0">
                <a:latin typeface="Gill Sans MT"/>
                <a:cs typeface="Gill Sans MT"/>
              </a:rPr>
              <a:t>health</a:t>
            </a:r>
            <a:r>
              <a:rPr lang="fr-FR" dirty="0" smtClean="0">
                <a:latin typeface="Gill Sans MT"/>
                <a:cs typeface="Gill Sans MT"/>
              </a:rPr>
              <a:t> classes to </a:t>
            </a:r>
            <a:r>
              <a:rPr lang="fr-FR" dirty="0" err="1" smtClean="0">
                <a:latin typeface="Gill Sans MT"/>
                <a:cs typeface="Gill Sans MT"/>
              </a:rPr>
              <a:t>women</a:t>
            </a:r>
            <a:r>
              <a:rPr lang="fr-FR" dirty="0" smtClean="0">
                <a:latin typeface="Gill Sans MT"/>
                <a:cs typeface="Gill Sans MT"/>
              </a:rPr>
              <a:t> in the </a:t>
            </a:r>
            <a:r>
              <a:rPr lang="fr-FR" dirty="0" err="1" smtClean="0">
                <a:latin typeface="Gill Sans MT"/>
                <a:cs typeface="Gill Sans MT"/>
              </a:rPr>
              <a:t>process</a:t>
            </a:r>
            <a:r>
              <a:rPr lang="fr-FR" dirty="0" smtClean="0">
                <a:latin typeface="Gill Sans MT"/>
                <a:cs typeface="Gill Sans MT"/>
              </a:rPr>
              <a:t> of </a:t>
            </a:r>
            <a:r>
              <a:rPr lang="fr-FR" dirty="0" err="1" smtClean="0">
                <a:latin typeface="Gill Sans MT"/>
                <a:cs typeface="Gill Sans MT"/>
              </a:rPr>
              <a:t>learning</a:t>
            </a:r>
            <a:r>
              <a:rPr lang="fr-FR" dirty="0">
                <a:latin typeface="Gill Sans MT"/>
                <a:cs typeface="Gill Sans MT"/>
              </a:rPr>
              <a:t> </a:t>
            </a:r>
            <a:r>
              <a:rPr lang="fr-FR" dirty="0" smtClean="0">
                <a:latin typeface="Gill Sans MT"/>
                <a:cs typeface="Gill Sans MT"/>
              </a:rPr>
              <a:t>french 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fr-FR" dirty="0" smtClean="0">
                <a:latin typeface="Gill Sans MT"/>
                <a:cs typeface="Gill Sans MT"/>
              </a:rPr>
              <a:t>Training </a:t>
            </a:r>
            <a:r>
              <a:rPr lang="fr-FR" dirty="0" err="1" smtClean="0">
                <a:latin typeface="Gill Sans MT"/>
                <a:cs typeface="Gill Sans MT"/>
              </a:rPr>
              <a:t>medical</a:t>
            </a:r>
            <a:r>
              <a:rPr lang="fr-FR" dirty="0" smtClean="0">
                <a:latin typeface="Gill Sans MT"/>
                <a:cs typeface="Gill Sans MT"/>
              </a:rPr>
              <a:t> </a:t>
            </a:r>
            <a:r>
              <a:rPr lang="fr-FR" dirty="0" err="1" smtClean="0">
                <a:latin typeface="Gill Sans MT"/>
                <a:cs typeface="Gill Sans MT"/>
              </a:rPr>
              <a:t>professionals</a:t>
            </a:r>
            <a:r>
              <a:rPr lang="fr-FR" dirty="0" smtClean="0">
                <a:latin typeface="Gill Sans MT"/>
                <a:cs typeface="Gill Sans MT"/>
              </a:rPr>
              <a:t> in the </a:t>
            </a:r>
            <a:r>
              <a:rPr lang="fr-FR" dirty="0" err="1" smtClean="0">
                <a:latin typeface="Gill Sans MT"/>
                <a:cs typeface="Gill Sans MT"/>
              </a:rPr>
              <a:t>region</a:t>
            </a:r>
            <a:r>
              <a:rPr lang="fr-FR" dirty="0" smtClean="0">
                <a:latin typeface="Gill Sans MT"/>
                <a:cs typeface="Gill Sans MT"/>
              </a:rPr>
              <a:t> to screening violence</a:t>
            </a:r>
            <a:endParaRPr lang="fr-FR" dirty="0">
              <a:latin typeface="Gill Sans MT"/>
              <a:cs typeface="Gill Sans MT"/>
            </a:endParaRPr>
          </a:p>
        </p:txBody>
      </p:sp>
      <p:pic>
        <p:nvPicPr>
          <p:cNvPr id="6" name="Image 5" descr="IMG_1537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87" y="1325563"/>
            <a:ext cx="3287713" cy="2465785"/>
          </a:xfrm>
          <a:prstGeom prst="rect">
            <a:avLst/>
          </a:prstGeom>
        </p:spPr>
      </p:pic>
      <p:pic>
        <p:nvPicPr>
          <p:cNvPr id="4" name="Image 3" descr="IMG_084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/>
          <a:stretch/>
        </p:blipFill>
        <p:spPr>
          <a:xfrm>
            <a:off x="8066087" y="3979879"/>
            <a:ext cx="3287713" cy="20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3099</TotalTime>
  <Words>811</Words>
  <Application>Microsoft Macintosh PowerPoint</Application>
  <PresentationFormat>Breedbeeld</PresentationFormat>
  <Paragraphs>129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Gill Sans MT</vt:lpstr>
      <vt:lpstr>Wingdings</vt:lpstr>
      <vt:lpstr>Arial</vt:lpstr>
      <vt:lpstr>Thème Office</vt:lpstr>
      <vt:lpstr>PowerPoint-presentatie</vt:lpstr>
      <vt:lpstr>How a vision… </vt:lpstr>
      <vt:lpstr>8/3/2014: First foundation stone ceremony</vt:lpstr>
      <vt:lpstr>La Maison des Femmes de Saint-Denis</vt:lpstr>
      <vt:lpstr>FGM: How we help</vt:lpstr>
      <vt:lpstr>Violence: How we help</vt:lpstr>
      <vt:lpstr>Family Planning: How we help</vt:lpstr>
      <vt:lpstr>PowerPoint-presentatie</vt:lpstr>
      <vt:lpstr>National Partnerships</vt:lpstr>
      <vt:lpstr>The staff</vt:lpstr>
      <vt:lpstr>Volunteer support</vt:lpstr>
      <vt:lpstr>International Partnerships</vt:lpstr>
      <vt:lpstr>Communication &amp; Fundraising</vt:lpstr>
      <vt:lpstr>What’s next? </vt:lpstr>
      <vt:lpstr>PowerPoint-presentatie</vt:lpstr>
    </vt:vector>
  </TitlesOfParts>
  <Company>HP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Ghada</dc:creator>
  <cp:lastModifiedBy>Microsoft Office-gebruiker</cp:lastModifiedBy>
  <cp:revision>637</cp:revision>
  <dcterms:created xsi:type="dcterms:W3CDTF">2017-01-16T23:22:03Z</dcterms:created>
  <dcterms:modified xsi:type="dcterms:W3CDTF">2018-01-20T16:36:09Z</dcterms:modified>
</cp:coreProperties>
</file>