
<file path=[Content_Types].xml><?xml version="1.0" encoding="utf-8"?>
<Types xmlns="http://schemas.openxmlformats.org/package/2006/content-types">
  <Default Extension="xml" ContentType="application/xml"/>
  <Default Extension="jpg&amp;ehk=vIjSkv9yBRmJ9JZ7pFDt2Q&amp;r=0&amp;pid=OfficeInsert" ContentType="image/jpeg"/>
  <Default Extension="jpg&amp;ehk=" ContentType="image/jpeg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jpg&amp;ehk=M53euyGE7kRvMS99qGmINw&amp;r=0&amp;pid=OfficeInsert" ContentType="image/jpeg"/>
  <Default Extension="png" ContentType="image/png"/>
  <Default Extension="jpg&amp;ehk=TYlzCWqBDuAyZxuzTU2UBg&amp;r=0&amp;pid=OfficeInser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1" r:id="rId6"/>
    <p:sldMasterId id="2147483723" r:id="rId7"/>
    <p:sldMasterId id="2147483736" r:id="rId8"/>
    <p:sldMasterId id="2147483749" r:id="rId9"/>
    <p:sldMasterId id="2147483761" r:id="rId10"/>
    <p:sldMasterId id="2147483774" r:id="rId11"/>
    <p:sldMasterId id="2147483786" r:id="rId12"/>
    <p:sldMasterId id="2147483799" r:id="rId13"/>
    <p:sldMasterId id="2147483811" r:id="rId14"/>
    <p:sldMasterId id="2147483823" r:id="rId15"/>
  </p:sldMasterIdLst>
  <p:notesMasterIdLst>
    <p:notesMasterId r:id="rId71"/>
  </p:notesMasterIdLst>
  <p:sldIdLst>
    <p:sldId id="270" r:id="rId16"/>
    <p:sldId id="282" r:id="rId17"/>
    <p:sldId id="257" r:id="rId18"/>
    <p:sldId id="299" r:id="rId19"/>
    <p:sldId id="300" r:id="rId20"/>
    <p:sldId id="277" r:id="rId21"/>
    <p:sldId id="308" r:id="rId22"/>
    <p:sldId id="301" r:id="rId23"/>
    <p:sldId id="302" r:id="rId24"/>
    <p:sldId id="303" r:id="rId25"/>
    <p:sldId id="279" r:id="rId26"/>
    <p:sldId id="304" r:id="rId27"/>
    <p:sldId id="278" r:id="rId28"/>
    <p:sldId id="259" r:id="rId29"/>
    <p:sldId id="272" r:id="rId30"/>
    <p:sldId id="305" r:id="rId31"/>
    <p:sldId id="280" r:id="rId32"/>
    <p:sldId id="306" r:id="rId33"/>
    <p:sldId id="307" r:id="rId34"/>
    <p:sldId id="291" r:id="rId35"/>
    <p:sldId id="288" r:id="rId36"/>
    <p:sldId id="289" r:id="rId37"/>
    <p:sldId id="290" r:id="rId38"/>
    <p:sldId id="260" r:id="rId39"/>
    <p:sldId id="273" r:id="rId40"/>
    <p:sldId id="261" r:id="rId41"/>
    <p:sldId id="281" r:id="rId42"/>
    <p:sldId id="292" r:id="rId43"/>
    <p:sldId id="293" r:id="rId44"/>
    <p:sldId id="276" r:id="rId45"/>
    <p:sldId id="283" r:id="rId46"/>
    <p:sldId id="287" r:id="rId47"/>
    <p:sldId id="285" r:id="rId48"/>
    <p:sldId id="286" r:id="rId49"/>
    <p:sldId id="262" r:id="rId50"/>
    <p:sldId id="275" r:id="rId51"/>
    <p:sldId id="263" r:id="rId52"/>
    <p:sldId id="295" r:id="rId53"/>
    <p:sldId id="310" r:id="rId54"/>
    <p:sldId id="311" r:id="rId55"/>
    <p:sldId id="312" r:id="rId56"/>
    <p:sldId id="264" r:id="rId57"/>
    <p:sldId id="317" r:id="rId58"/>
    <p:sldId id="316" r:id="rId59"/>
    <p:sldId id="266" r:id="rId60"/>
    <p:sldId id="313" r:id="rId61"/>
    <p:sldId id="314" r:id="rId62"/>
    <p:sldId id="315" r:id="rId63"/>
    <p:sldId id="267" r:id="rId64"/>
    <p:sldId id="274" r:id="rId65"/>
    <p:sldId id="268" r:id="rId66"/>
    <p:sldId id="297" r:id="rId67"/>
    <p:sldId id="298" r:id="rId68"/>
    <p:sldId id="269" r:id="rId69"/>
    <p:sldId id="271" r:id="rId7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84" autoAdjust="0"/>
  </p:normalViewPr>
  <p:slideViewPr>
    <p:cSldViewPr>
      <p:cViewPr>
        <p:scale>
          <a:sx n="80" d="100"/>
          <a:sy n="80" d="100"/>
        </p:scale>
        <p:origin x="2560" y="8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70" Type="http://schemas.openxmlformats.org/officeDocument/2006/relationships/slide" Target="slides/slide55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76" Type="http://schemas.microsoft.com/office/2015/10/relationships/revisionInfo" Target="revisionInfo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5E3FF-E0E3-4F5A-A99C-6D7320FE864F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DE89-89B0-4C2F-9C33-F78E17EB96F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061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D84D1-9B2A-704B-9827-1B62CE0D7087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90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3BD35-780B-4B49-B3A5-144A990CD130}" type="slidenum">
              <a:rPr lang="en-US" altLang="it-IT" sz="1200"/>
              <a:pPr eaLnBrk="1" hangingPunct="1"/>
              <a:t>18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620638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33D3141-D21F-4ADE-809D-00379BD3F1EE}" type="slidenum">
              <a:rPr lang="en-US" altLang="it-IT" sz="1200"/>
              <a:pPr eaLnBrk="1" hangingPunct="1"/>
              <a:t>19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197602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458 of the </a:t>
            </a:r>
            <a:r>
              <a:rPr lang="nl-BE" dirty="0" err="1"/>
              <a:t>criminal</a:t>
            </a:r>
            <a:r>
              <a:rPr lang="nl-BE" dirty="0"/>
              <a:t> code</a:t>
            </a:r>
          </a:p>
          <a:p>
            <a:r>
              <a:rPr lang="nl-BE" dirty="0"/>
              <a:t>Old </a:t>
            </a:r>
            <a:r>
              <a:rPr lang="nl-BE" dirty="0" err="1"/>
              <a:t>article</a:t>
            </a:r>
            <a:r>
              <a:rPr lang="nl-BE" dirty="0"/>
              <a:t>: dates time</a:t>
            </a:r>
            <a:r>
              <a:rPr lang="nl-BE" baseline="0" dirty="0"/>
              <a:t> Napoleon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4DE89-89B0-4C2F-9C33-F78E17EB96FB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546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B8451-8418-4362-B051-91C561EFF071}" type="slidenum">
              <a:rPr lang="nl-BE" smtClean="0">
                <a:solidFill>
                  <a:prstClr val="black"/>
                </a:solidFill>
              </a:rPr>
              <a:pPr/>
              <a:t>40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25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D84D1-9B2A-704B-9827-1B62CE0D7087}" type="slidenum">
              <a:rPr lang="nl-NL" smtClean="0"/>
              <a:pPr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908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D84D1-9B2A-704B-9827-1B62CE0D7087}" type="slidenum">
              <a:rPr lang="nl-NL" smtClean="0"/>
              <a:pPr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90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D84D1-9B2A-704B-9827-1B62CE0D7087}" type="slidenum">
              <a:rPr lang="nl-NL">
                <a:solidFill>
                  <a:prstClr val="black"/>
                </a:solidFill>
              </a:rPr>
              <a:pPr/>
              <a:t>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0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3BD35-780B-4B49-B3A5-144A990CD130}" type="slidenum">
              <a:rPr lang="en-US" altLang="it-IT" sz="1200"/>
              <a:pPr eaLnBrk="1" hangingPunct="1"/>
              <a:t>7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386612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3BD35-780B-4B49-B3A5-144A990CD130}" type="slidenum">
              <a:rPr lang="en-US" altLang="it-IT" sz="1200"/>
              <a:pPr eaLnBrk="1" hangingPunct="1"/>
              <a:t>8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3081307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3BD35-780B-4B49-B3A5-144A990CD130}" type="slidenum">
              <a:rPr lang="en-US" altLang="it-IT" sz="1200"/>
              <a:pPr eaLnBrk="1" hangingPunct="1"/>
              <a:t>9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19722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3BD35-780B-4B49-B3A5-144A990CD130}" type="slidenum">
              <a:rPr lang="en-US" altLang="it-IT" sz="1200"/>
              <a:pPr eaLnBrk="1" hangingPunct="1"/>
              <a:t>10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106658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3BD35-780B-4B49-B3A5-144A990CD130}" type="slidenum">
              <a:rPr lang="en-US" altLang="it-IT" sz="1200"/>
              <a:pPr eaLnBrk="1" hangingPunct="1"/>
              <a:t>12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3660268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nl-NL"/>
              <a:t>Pascale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nl-NL"/>
              <a:t>Pascale</a:t>
            </a:r>
          </a:p>
        </p:txBody>
      </p:sp>
    </p:spTree>
    <p:extLst>
      <p:ext uri="{BB962C8B-B14F-4D97-AF65-F5344CB8AC3E}">
        <p14:creationId xmlns:p14="http://schemas.microsoft.com/office/powerpoint/2010/main" val="285794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798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3493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700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723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02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039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788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199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985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387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940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5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9890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901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596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047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976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672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000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8329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486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818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5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24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131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334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354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356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780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144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763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697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067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26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6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756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39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706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202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782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396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849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153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767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105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059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552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188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756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894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23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326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60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095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7" indent="0">
              <a:buNone/>
              <a:defRPr sz="2400"/>
            </a:lvl3pPr>
            <a:lvl4pPr marL="1370970" indent="0">
              <a:buNone/>
              <a:defRPr sz="2000"/>
            </a:lvl4pPr>
            <a:lvl5pPr marL="1827959" indent="0">
              <a:buNone/>
              <a:defRPr sz="2000"/>
            </a:lvl5pPr>
            <a:lvl6pPr marL="2284947" indent="0">
              <a:buNone/>
              <a:defRPr sz="2000"/>
            </a:lvl6pPr>
            <a:lvl7pPr marL="2741939" indent="0">
              <a:buNone/>
              <a:defRPr sz="2000"/>
            </a:lvl7pPr>
            <a:lvl8pPr marL="3198924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415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93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544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19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224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081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347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3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786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797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42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389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24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5195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592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751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118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3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253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337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838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815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278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83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375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9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581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0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04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6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258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56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76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09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39074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2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64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29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94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93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2689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17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46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5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0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11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1185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09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73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42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3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5106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93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2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7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07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0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1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66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5035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06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9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0598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08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02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81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91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40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28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87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68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3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9963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5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95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75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322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49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50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66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00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50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7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3861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13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12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945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03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05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94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63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204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88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21871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838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98029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84C4E-9D2E-482E-AC58-9C00137B4DA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5B6-CA43-4BBB-8472-56A5A023A80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3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494D-3781-4881-BCA4-90613ACB7FC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097C-3336-4A83-8BB2-F5094CF1A5B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68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FDB52-2A30-446D-A6AE-71F14C2BFE9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C4643-B68E-47B5-AB51-A4C83270E52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09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2347-0D63-4515-A387-2FF5D75EE626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3F73-529D-486D-BE0D-B7D9C5E7B99E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0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FBF4-54A1-4F1B-9B1B-B2056551E34B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C873-0469-4EA5-B7EF-14301D8FE61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200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920A-984F-47C1-ABE0-4D41170C678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FAA-F389-4297-8DE9-67EF8227399F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27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7A27-2E33-43B5-AFDA-ADFAF264C9BF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7285B-5170-4343-8E9D-1BE202392274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30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1A49C-2371-4A07-AB12-68199F8D4263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8424D-F52F-45F5-AE32-C1460D22C2C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42407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BD6D-3AFD-4C98-98A7-07E042FC6449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F9A-0AB0-4E21-8147-409C734EA569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94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EA9D3-65A6-4E80-95C8-0466AB90A222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B5C75-ACBF-45B5-82FA-07982993DDA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2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7042-8801-40B7-BE71-2FDC454CA637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8CE4-B1B0-45F7-A522-2B3E75DC7BA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36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642350" y="6346825"/>
            <a:ext cx="360363" cy="360363"/>
          </a:xfrm>
          <a:prstGeom prst="ellipse">
            <a:avLst/>
          </a:prstGeom>
          <a:solidFill>
            <a:schemeClr val="bg1"/>
          </a:solidFill>
          <a:ln>
            <a:solidFill>
              <a:srgbClr val="7D9E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04250" y="6308725"/>
            <a:ext cx="431800" cy="4333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fld id="{1E4E03BF-5FD8-4BD8-9FB2-1099D03F7A56}" type="slidenum">
              <a:rPr lang="en-US" sz="1200" b="1">
                <a:solidFill>
                  <a:srgbClr val="7F7F7F"/>
                </a:solidFill>
                <a:latin typeface="Helvetica Neue"/>
                <a:cs typeface="Helvetica Neue"/>
              </a:rPr>
              <a:pPr algn="ctr">
                <a:defRPr/>
              </a:pPr>
              <a:t>‹nr.›</a:t>
            </a:fld>
            <a:endParaRPr lang="en-US" sz="1200" b="1" dirty="0">
              <a:solidFill>
                <a:srgbClr val="7F7F7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53457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16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83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685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787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60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1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F751D-E7BC-49A0-B1A2-E2B61EED6964}" type="datetimeFigureOut">
              <a:rPr lang="nl-BE" smtClean="0"/>
              <a:pPr/>
              <a:t>20/01/18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57262-FBFE-47B3-A17B-FEB272CB7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622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0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35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7" tIns="45699" rIns="91397" bIns="45699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397" tIns="45699" rIns="91397" bIns="45699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7"/>
            <a:fld id="{E3EA81DC-D932-4A09-A33E-0A420EC9C4CC}" type="datetimeFigureOut">
              <a:rPr lang="nl-BE" smtClean="0">
                <a:solidFill>
                  <a:prstClr val="black">
                    <a:tint val="75000"/>
                  </a:prstClr>
                </a:solidFill>
                <a:sym typeface="Helvetica Light" charset="0"/>
              </a:rPr>
              <a:pPr defTabSz="913977"/>
              <a:t>20/01/18</a:t>
            </a:fld>
            <a:endParaRPr lang="nl-BE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1" y="6356359"/>
            <a:ext cx="28956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7"/>
            <a:endParaRPr lang="nl-BE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7"/>
            <a:fld id="{0B9E3DD5-0670-440B-8906-F3EFAD6ABA29}" type="slidenum">
              <a:rPr lang="nl-BE" smtClean="0">
                <a:solidFill>
                  <a:prstClr val="black">
                    <a:tint val="75000"/>
                  </a:prstClr>
                </a:solidFill>
                <a:sym typeface="Helvetica Light" charset="0"/>
              </a:rPr>
              <a:pPr defTabSz="913977"/>
              <a:t>‹nr.›</a:t>
            </a:fld>
            <a:endParaRPr lang="nl-BE">
              <a:solidFill>
                <a:prstClr val="black">
                  <a:tint val="75000"/>
                </a:prstClr>
              </a:solidFill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6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39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8" indent="-285618" algn="l" defTabSz="9139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71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62" indent="-228493" algn="l" defTabSz="9139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55" indent="-228493" algn="l" defTabSz="9139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45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32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23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10" indent="-228493" algn="l" defTabSz="9139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4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4EC2C-6F1C-4CF8-93E5-DCBD9C9FA0D8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BA132-EDB4-42ED-9116-2D9D3168E54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7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18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287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73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0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1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05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0EAE6-4EE4-47CE-AC36-3099506435A0}" type="datetime1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20-01-18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F91F4-EE9D-4E58-AADA-2A01525CC2E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9" descr="A_logo_fax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nflecto 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4750" y="188913"/>
            <a:ext cx="14430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7450" y="188913"/>
            <a:ext cx="6651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7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3CD6-ABD0-4AE9-88A1-B699155B9F8E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20/01/18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B607-B3C0-43D4-8FA0-3621203BC07C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2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&amp;ehk=M53euyGE7kRvMS99qGmINw&amp;r=0&amp;pid=OfficeInsert"/><Relationship Id="rId4" Type="http://schemas.openxmlformats.org/officeDocument/2006/relationships/hyperlink" Target="http://dejota.deviantart.com/art/Edificio-Pontevedra-101871058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&amp;ehk=TYlzCWqBDuAyZxuzTU2UBg&amp;r=0&amp;pid=OfficeInsert"/><Relationship Id="rId4" Type="http://schemas.openxmlformats.org/officeDocument/2006/relationships/hyperlink" Target="http://www.psicoterapia.roma.it/1214/eventi/seminari/lanalisi-dinamica-del-dubbio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hyperlink" Target="http://armanmurshed.deviantart.com/art/STOP-VIOLENCE-30102682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image" Target="../media/image54.jpeg"/><Relationship Id="rId3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www.open-electronics.org/wireless-power-contest-challenge-by-open-electronics-we-want-you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bgroen@efjca.eu" TargetMode="External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6" Type="http://schemas.openxmlformats.org/officeDocument/2006/relationships/image" Target="../media/image7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&amp;ehk=vIjSkv9yBRmJ9JZ7pFDt2Q&amp;r=0&amp;pid=OfficeInsert"/><Relationship Id="rId4" Type="http://schemas.openxmlformats.org/officeDocument/2006/relationships/hyperlink" Target="http://bonecha.blogspot.com/2014/06/mamma-agli-occhi-di-un-bambino-una.html" TargetMode="External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&amp;ehk="/><Relationship Id="rId4" Type="http://schemas.openxmlformats.org/officeDocument/2006/relationships/hyperlink" Target="https://venicewiki.org/wiki/Fondazioni_degli_edifici_veneziani" TargetMode="External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endParaRPr lang="nl-NL" sz="9600" dirty="0">
              <a:solidFill>
                <a:srgbClr val="660066"/>
              </a:solidFill>
            </a:endParaRPr>
          </a:p>
          <a:p>
            <a:pPr algn="l">
              <a:defRPr/>
            </a:pPr>
            <a:endParaRPr lang="nl-NL" sz="2800" dirty="0">
              <a:solidFill>
                <a:srgbClr val="660066"/>
              </a:solidFill>
            </a:endParaRPr>
          </a:p>
          <a:p>
            <a:pPr marL="0" indent="0" algn="l">
              <a:buNone/>
              <a:defRPr/>
            </a:pPr>
            <a:endParaRPr lang="nl-NL" sz="2800" dirty="0">
              <a:solidFill>
                <a:srgbClr val="660066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071562" y="263307"/>
            <a:ext cx="6929438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71562" y="6249458"/>
            <a:ext cx="692943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www.efjca.eu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0326" y="2"/>
            <a:ext cx="753674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727138"/>
            <a:ext cx="3368441" cy="5522320"/>
          </a:xfrm>
          <a:prstGeom prst="rect">
            <a:avLst/>
          </a:prstGeom>
        </p:spPr>
      </p:pic>
      <p:pic>
        <p:nvPicPr>
          <p:cNvPr id="8" name="Afbeelding 7" descr="Logo EFJC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19063"/>
            <a:ext cx="783521" cy="7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827484" y="2396938"/>
            <a:ext cx="7382522" cy="8880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it-IT" sz="2800" dirty="0">
                <a:ea typeface="ＭＳ Ｐゴシック" pitchFamily="34" charset="-128"/>
              </a:rPr>
              <a:t>The need to simplify the service we offer to the client (avoiding fragmentation and dispersion)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9843" y="1346541"/>
            <a:ext cx="5653695" cy="6961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nl-BE"/>
            </a:defPPr>
            <a:lvl1pPr algn="ctr" defTabSz="457200">
              <a:spcBef>
                <a:spcPct val="0"/>
              </a:spcBef>
              <a:buNone/>
              <a:defRPr sz="4000" b="0" i="0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it-IT" dirty="0"/>
              <a:t>SIMPLIFICATION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10" y="3429000"/>
            <a:ext cx="2598996" cy="25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46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80" y="274588"/>
            <a:ext cx="8228708" cy="217836"/>
          </a:xfrm>
        </p:spPr>
        <p:txBody>
          <a:bodyPr/>
          <a:lstStyle/>
          <a:p>
            <a:r>
              <a:rPr lang="nl-BE" dirty="0"/>
              <a:t> 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25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91660" y="1916832"/>
            <a:ext cx="5775791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it-IT" sz="2800" dirty="0">
                <a:ea typeface="ＭＳ Ｐゴシック" pitchFamily="34" charset="-128"/>
              </a:rPr>
              <a:t>The need to save money and foster efficiency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64483" y="1016316"/>
            <a:ext cx="5653695" cy="6961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nl-BE"/>
            </a:defPPr>
            <a:lvl1pPr algn="ctr" defTabSz="457200">
              <a:spcBef>
                <a:spcPct val="0"/>
              </a:spcBef>
              <a:buNone/>
              <a:defRPr sz="4000" b="0" i="0">
                <a:solidFill>
                  <a:srgbClr val="FF0000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it-IT" dirty="0"/>
              <a:t>EFFICIENCY</a:t>
            </a:r>
          </a:p>
        </p:txBody>
      </p:sp>
      <p:pic>
        <p:nvPicPr>
          <p:cNvPr id="2" name="Immagine 1" descr="ImpresaVda: #Credito: L'identikit del risparmiatore valdostano secondo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1" y="3103041"/>
            <a:ext cx="4557713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3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097C-3336-4A83-8BB2-F5094CF1A5B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fbeelding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955"/>
            <a:ext cx="6480720" cy="679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C224F824-4692-460F-9824-8162790ACD46}"/>
              </a:ext>
            </a:extLst>
          </p:cNvPr>
          <p:cNvSpPr txBox="1"/>
          <p:nvPr/>
        </p:nvSpPr>
        <p:spPr>
          <a:xfrm>
            <a:off x="7452320" y="2852936"/>
            <a:ext cx="1691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???</a:t>
            </a:r>
          </a:p>
          <a:p>
            <a:r>
              <a:rPr lang="it-IT" sz="2400" dirty="0">
                <a:solidFill>
                  <a:srgbClr val="FF0000"/>
                </a:solidFill>
              </a:rPr>
              <a:t>Can </a:t>
            </a:r>
            <a:r>
              <a:rPr lang="it-IT" sz="2400" dirty="0" err="1">
                <a:solidFill>
                  <a:srgbClr val="FF0000"/>
                </a:solidFill>
              </a:rPr>
              <a:t>you</a:t>
            </a:r>
            <a:r>
              <a:rPr lang="it-IT" sz="2400" dirty="0">
                <a:solidFill>
                  <a:srgbClr val="FF0000"/>
                </a:solidFill>
              </a:rPr>
              <a:t> use </a:t>
            </a:r>
            <a:r>
              <a:rPr lang="it-IT" sz="2400" dirty="0" err="1">
                <a:solidFill>
                  <a:srgbClr val="FF0000"/>
                </a:solidFill>
              </a:rPr>
              <a:t>it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somewhere</a:t>
            </a:r>
            <a:r>
              <a:rPr lang="it-IT" sz="2400" dirty="0">
                <a:solidFill>
                  <a:srgbClr val="FF0000"/>
                </a:solidFill>
              </a:rPr>
              <a:t> else?</a:t>
            </a:r>
          </a:p>
        </p:txBody>
      </p:sp>
    </p:spTree>
    <p:extLst>
      <p:ext uri="{BB962C8B-B14F-4D97-AF65-F5344CB8AC3E}">
        <p14:creationId xmlns:p14="http://schemas.microsoft.com/office/powerpoint/2010/main" val="16084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2. It’s Not About the Building, It’s About The Cooperation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24" y="2096865"/>
            <a:ext cx="4111752" cy="3532632"/>
          </a:xfrm>
        </p:spPr>
      </p:pic>
      <p:sp>
        <p:nvSpPr>
          <p:cNvPr id="7" name="Tekstvak 6"/>
          <p:cNvSpPr txBox="1"/>
          <p:nvPr/>
        </p:nvSpPr>
        <p:spPr>
          <a:xfrm>
            <a:off x="1208942" y="6309321"/>
            <a:ext cx="6696745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4241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nl-NL" sz="49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All under the same roof?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3350"/>
            <a:ext cx="4276440" cy="4722813"/>
          </a:xfrm>
        </p:spPr>
        <p:txBody>
          <a:bodyPr lIns="35715" tIns="35715" rIns="35715" bIns="35715" anchor="ctr"/>
          <a:lstStyle/>
          <a:p>
            <a:pPr eaLnBrk="1" hangingPunct="1">
              <a:spcBef>
                <a:spcPts val="475"/>
              </a:spcBef>
              <a:buNone/>
            </a:pP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75"/>
              </a:spcBef>
              <a:buNone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One roof is not enough...</a:t>
            </a:r>
          </a:p>
          <a:p>
            <a:pPr eaLnBrk="1" hangingPunct="1">
              <a:spcBef>
                <a:spcPts val="475"/>
              </a:spcBef>
              <a:buNone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What’s really crucial is COOPERATION:</a:t>
            </a:r>
          </a:p>
          <a:p>
            <a:pPr eaLnBrk="1" hangingPunct="1">
              <a:spcBef>
                <a:spcPts val="475"/>
              </a:spcBef>
              <a:buNone/>
            </a:pPr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- Working together under the same roof </a:t>
            </a:r>
          </a:p>
          <a:p>
            <a:pPr eaLnBrk="1" hangingPunct="1">
              <a:spcBef>
                <a:spcPts val="475"/>
              </a:spcBef>
              <a:buNone/>
            </a:pPr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- Finding ways to cooperate focusing on the client</a:t>
            </a:r>
          </a:p>
          <a:p>
            <a:pPr eaLnBrk="1" hangingPunct="1">
              <a:spcBef>
                <a:spcPts val="475"/>
              </a:spcBef>
              <a:buNone/>
            </a:pPr>
            <a:r>
              <a:rPr lang="nl-NL" sz="3200" dirty="0">
                <a:latin typeface="Calibri" panose="020F0502020204030204" pitchFamily="34" charset="0"/>
                <a:cs typeface="Calibri" pitchFamily="34" charset="0"/>
              </a:rPr>
              <a:t>     </a:t>
            </a:r>
            <a:endParaRPr lang="nl-B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7B63000-0943-4C01-B398-96D91CD88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52953" y="1536281"/>
            <a:ext cx="3525647" cy="445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nl-NL" sz="49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Cooperation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3350"/>
            <a:ext cx="4038600" cy="4722813"/>
          </a:xfrm>
        </p:spPr>
        <p:txBody>
          <a:bodyPr lIns="35715" tIns="35715" rIns="35715" bIns="35715" anchor="ctr"/>
          <a:lstStyle/>
          <a:p>
            <a:pPr eaLnBrk="1" hangingPunct="1">
              <a:spcBef>
                <a:spcPts val="475"/>
              </a:spcBef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75"/>
              </a:spcBef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Different actors (public and private agencies) are called to deeply share </a:t>
            </a:r>
            <a:r>
              <a:rPr lang="nl-NL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Common Goal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ts val="475"/>
              </a:spcBef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hangingPunct="1">
              <a:spcBef>
                <a:spcPts val="475"/>
              </a:spcBef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    Stop the violence, prevent recurrence of violence and empower clients</a:t>
            </a:r>
          </a:p>
          <a:p>
            <a:pPr eaLnBrk="1" hangingPunct="1">
              <a:spcBef>
                <a:spcPts val="475"/>
              </a:spcBef>
              <a:buNone/>
            </a:pPr>
            <a:endParaRPr lang="nl-BE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75"/>
              </a:spcBef>
              <a:buNone/>
            </a:pPr>
            <a:endParaRPr lang="nl-BE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11215"/>
            <a:ext cx="4038600" cy="2503932"/>
          </a:xfrm>
        </p:spPr>
      </p:pic>
    </p:spTree>
    <p:extLst>
      <p:ext uri="{BB962C8B-B14F-4D97-AF65-F5344CB8AC3E}">
        <p14:creationId xmlns:p14="http://schemas.microsoft.com/office/powerpoint/2010/main" val="1986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Cooperation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Form a Coalition</a:t>
            </a:r>
          </a:p>
          <a:p>
            <a:pPr marL="0" indent="0">
              <a:buNone/>
            </a:pPr>
            <a:endParaRPr lang="nl-BE" dirty="0"/>
          </a:p>
          <a:p>
            <a:pPr lvl="1"/>
            <a:r>
              <a:rPr lang="nl-BE" dirty="0"/>
              <a:t>By equals (under the same rules)</a:t>
            </a:r>
          </a:p>
          <a:p>
            <a:pPr marL="457200" lvl="1" indent="0">
              <a:buNone/>
            </a:pPr>
            <a:endParaRPr lang="nl-BE" dirty="0"/>
          </a:p>
          <a:p>
            <a:pPr lvl="1"/>
            <a:r>
              <a:rPr lang="nl-BE" dirty="0"/>
              <a:t>Need each other (interdependency)</a:t>
            </a:r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27721"/>
            <a:ext cx="3096344" cy="3096344"/>
          </a:xfrm>
        </p:spPr>
      </p:pic>
    </p:spTree>
    <p:extLst>
      <p:ext uri="{BB962C8B-B14F-4D97-AF65-F5344CB8AC3E}">
        <p14:creationId xmlns:p14="http://schemas.microsoft.com/office/powerpoint/2010/main" val="20294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83642" y="1772816"/>
            <a:ext cx="6684227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it-IT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There is a time for everything…</a:t>
            </a:r>
          </a:p>
          <a:p>
            <a:pPr marL="0" indent="0" algn="ctr">
              <a:buNone/>
            </a:pPr>
            <a:r>
              <a:rPr lang="en-US" altLang="it-IT" sz="2800" b="1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Build momentum around your project</a:t>
            </a:r>
            <a:r>
              <a:rPr lang="en-US" altLang="it-IT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taking advantage of:</a:t>
            </a:r>
          </a:p>
          <a:p>
            <a:pPr algn="ctr">
              <a:buFontTx/>
              <a:buChar char="-"/>
            </a:pPr>
            <a:r>
              <a:rPr lang="en-US" altLang="it-IT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High level of attention to the issue of domestic violence in the public opinion and the media</a:t>
            </a:r>
          </a:p>
          <a:p>
            <a:pPr algn="ctr">
              <a:buFontTx/>
              <a:buChar char="-"/>
            </a:pPr>
            <a:r>
              <a:rPr lang="en-US" altLang="it-IT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Financial and economic pressures on public institutions</a:t>
            </a:r>
          </a:p>
          <a:p>
            <a:pPr algn="ctr">
              <a:buFontTx/>
              <a:buChar char="-"/>
            </a:pPr>
            <a:r>
              <a:rPr lang="en-US" altLang="it-IT" sz="28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Special commitment to the issue by some politicians and opinion makers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4620" y="619951"/>
            <a:ext cx="6684227" cy="69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490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altLang="it-IT" sz="4400" dirty="0"/>
              <a:t>Choosing the right moment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5DFE441D-1929-4315-8E19-5A7019840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59414"/>
            <a:ext cx="2028118" cy="21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it-IT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Caution! Not all communities are ready…</a:t>
            </a:r>
          </a:p>
        </p:txBody>
      </p:sp>
      <p:sp>
        <p:nvSpPr>
          <p:cNvPr id="30722" name="Content Placeholder 5"/>
          <p:cNvSpPr>
            <a:spLocks noGrp="1"/>
          </p:cNvSpPr>
          <p:nvPr>
            <p:ph idx="1"/>
          </p:nvPr>
        </p:nvSpPr>
        <p:spPr>
          <a:xfrm>
            <a:off x="411986" y="1772816"/>
            <a:ext cx="6059016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it-IT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Key Steps in the journey: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Domestic Violence Task Force/Council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Specialized Units (Police/Prosecutors)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DV Court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Protocols 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Developed strong working relationships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Still like each other?</a:t>
            </a:r>
          </a:p>
          <a:p>
            <a:pPr lvl="1"/>
            <a:r>
              <a:rPr lang="en-US" altLang="it-IT" sz="2400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Buy in from key stakeholders for colocation</a:t>
            </a:r>
          </a:p>
          <a:p>
            <a:pPr lvl="1"/>
            <a:endParaRPr lang="en-US" altLang="it-IT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endParaRPr lang="en-US" altLang="it-IT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EDB5C4A-533E-41F4-8509-68085984E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67380" y="1923864"/>
            <a:ext cx="2330533" cy="301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7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04048"/>
            <a:ext cx="7886700" cy="1021977"/>
          </a:xfrm>
        </p:spPr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71562" y="263307"/>
            <a:ext cx="6929438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prstClr val="white"/>
                </a:solidFill>
              </a:rPr>
              <a:t>European Family Justice Center Alliance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71562" y="6249458"/>
            <a:ext cx="692943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prstClr val="white"/>
                </a:solidFill>
              </a:rPr>
              <a:t>www.efjca.eu</a:t>
            </a: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6" name="Afbeelding 5" descr="Logo EFJC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064"/>
            <a:ext cx="716749" cy="57363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7542" y="1"/>
            <a:ext cx="716458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692696"/>
            <a:ext cx="6929438" cy="5556762"/>
          </a:xfrm>
        </p:spPr>
      </p:pic>
    </p:spTree>
    <p:extLst>
      <p:ext uri="{BB962C8B-B14F-4D97-AF65-F5344CB8AC3E}">
        <p14:creationId xmlns:p14="http://schemas.microsoft.com/office/powerpoint/2010/main" val="30847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 is a </a:t>
            </a:r>
            <a:r>
              <a:rPr lang="nl-BE" dirty="0" err="1"/>
              <a:t>crowd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Video dancing </a:t>
            </a:r>
            <a:r>
              <a:rPr lang="nl-BE" dirty="0" err="1"/>
              <a:t>guy</a:t>
            </a:r>
            <a:r>
              <a:rPr lang="nl-BE" dirty="0"/>
              <a:t> </a:t>
            </a:r>
            <a:r>
              <a:rPr lang="nl-BE" dirty="0" err="1"/>
              <a:t>leadership</a:t>
            </a:r>
            <a:r>
              <a:rPr lang="nl-BE" dirty="0"/>
              <a:t> </a:t>
            </a:r>
            <a:r>
              <a:rPr lang="nl-BE"/>
              <a:t>2 minuten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C0BA14E3-5BBF-4B13-A1E0-84C07B5A03CA}"/>
              </a:ext>
            </a:extLst>
          </p:cNvPr>
          <p:cNvSpPr txBox="1"/>
          <p:nvPr/>
        </p:nvSpPr>
        <p:spPr>
          <a:xfrm>
            <a:off x="3743908" y="364502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814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Outside</a:t>
            </a:r>
            <a:r>
              <a:rPr lang="nl-BE" dirty="0"/>
              <a:t> vs. Inside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008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Meeting rooms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069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Place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Children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Play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550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Structure Your Organization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08" y="2226405"/>
            <a:ext cx="3224784" cy="3273552"/>
          </a:xfrm>
        </p:spPr>
      </p:pic>
      <p:sp>
        <p:nvSpPr>
          <p:cNvPr id="6" name="Tekstvak 5"/>
          <p:cNvSpPr txBox="1"/>
          <p:nvPr/>
        </p:nvSpPr>
        <p:spPr>
          <a:xfrm>
            <a:off x="1208942" y="6309321"/>
            <a:ext cx="6696745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29031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Structure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Strategic Plan</a:t>
            </a:r>
          </a:p>
          <a:p>
            <a:r>
              <a:rPr lang="nl-BE" dirty="0" err="1"/>
              <a:t>Processes</a:t>
            </a:r>
            <a:endParaRPr lang="nl-BE" dirty="0"/>
          </a:p>
          <a:p>
            <a:r>
              <a:rPr lang="nl-BE" dirty="0" err="1"/>
              <a:t>Describes</a:t>
            </a:r>
            <a:r>
              <a:rPr lang="nl-BE" dirty="0"/>
              <a:t> </a:t>
            </a:r>
            <a:r>
              <a:rPr lang="nl-BE" dirty="0" err="1"/>
              <a:t>roles</a:t>
            </a:r>
            <a:endParaRPr lang="nl-BE" dirty="0"/>
          </a:p>
          <a:p>
            <a:r>
              <a:rPr lang="nl-BE" dirty="0"/>
              <a:t>Decision Structure and leadership</a:t>
            </a:r>
          </a:p>
          <a:p>
            <a:r>
              <a:rPr lang="nl-BE" dirty="0"/>
              <a:t>Script</a:t>
            </a:r>
          </a:p>
        </p:txBody>
      </p:sp>
      <p:pic>
        <p:nvPicPr>
          <p:cNvPr id="19458" name="Picture 2" descr="C:\Users\xv99961\Pictures\ventjes\pl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0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It’s Not Only About Numbers, It’s About People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08" y="2320893"/>
            <a:ext cx="4824984" cy="3084576"/>
          </a:xfrm>
        </p:spPr>
      </p:pic>
      <p:sp>
        <p:nvSpPr>
          <p:cNvPr id="6" name="Tekstvak 5"/>
          <p:cNvSpPr txBox="1"/>
          <p:nvPr/>
        </p:nvSpPr>
        <p:spPr>
          <a:xfrm>
            <a:off x="1208942" y="6309321"/>
            <a:ext cx="6696745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19278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People: </a:t>
            </a:r>
            <a:r>
              <a:rPr lang="nl-BE" dirty="0" err="1"/>
              <a:t>climate</a:t>
            </a:r>
            <a:r>
              <a:rPr lang="nl-BE" dirty="0"/>
              <a:t> &amp; culture</a:t>
            </a:r>
          </a:p>
        </p:txBody>
      </p:sp>
      <p:pic>
        <p:nvPicPr>
          <p:cNvPr id="11267" name="Picture 3" descr="C:\Users\xv99961\iCloudDrive\BOEK\Afbeeldingen\169_Boom Cultuur klimaat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196752"/>
            <a:ext cx="6264696" cy="54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Humor &amp; </a:t>
            </a:r>
            <a:r>
              <a:rPr lang="nl-BE" dirty="0" err="1"/>
              <a:t>playfullness</a:t>
            </a:r>
            <a:r>
              <a:rPr lang="nl-BE" dirty="0"/>
              <a:t> 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r>
              <a:rPr lang="nl-BE" dirty="0"/>
              <a:t>How do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measure</a:t>
            </a:r>
            <a:r>
              <a:rPr lang="nl-BE" dirty="0"/>
              <a:t> humor 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097C-3336-4A83-8BB2-F5094CF1A5B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Trust 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420887"/>
            <a:ext cx="3750064" cy="3097275"/>
          </a:xfrm>
        </p:spPr>
      </p:pic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Talk the Talk</a:t>
            </a:r>
          </a:p>
          <a:p>
            <a:r>
              <a:rPr lang="nl-BE" dirty="0" err="1"/>
              <a:t>Don’t</a:t>
            </a:r>
            <a:r>
              <a:rPr lang="nl-BE" dirty="0"/>
              <a:t> </a:t>
            </a:r>
            <a:r>
              <a:rPr lang="nl-BE" dirty="0" err="1"/>
              <a:t>misuse</a:t>
            </a:r>
            <a:r>
              <a:rPr lang="nl-BE" dirty="0"/>
              <a:t> information</a:t>
            </a:r>
          </a:p>
          <a:p>
            <a:r>
              <a:rPr lang="nl-BE" dirty="0" err="1"/>
              <a:t>Openess</a:t>
            </a:r>
            <a:endParaRPr lang="nl-BE" dirty="0"/>
          </a:p>
          <a:p>
            <a:r>
              <a:rPr lang="nl-BE" dirty="0" err="1"/>
              <a:t>Ventilate</a:t>
            </a:r>
            <a:endParaRPr lang="nl-BE" dirty="0"/>
          </a:p>
          <a:p>
            <a:r>
              <a:rPr lang="nl-BE" dirty="0"/>
              <a:t>Quick </a:t>
            </a:r>
            <a:r>
              <a:rPr lang="nl-BE" dirty="0" err="1"/>
              <a:t>Wins</a:t>
            </a:r>
            <a:endParaRPr lang="nl-BE" dirty="0"/>
          </a:p>
          <a:p>
            <a:r>
              <a:rPr lang="nl-BE" dirty="0" err="1"/>
              <a:t>Helpfull</a:t>
            </a:r>
            <a:endParaRPr lang="nl-BE" dirty="0"/>
          </a:p>
          <a:p>
            <a:r>
              <a:rPr lang="nl-BE" dirty="0" err="1"/>
              <a:t>Mercyfull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097C-3336-4A83-8BB2-F5094CF1A5B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Dream Big, Start Small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39" y="3032427"/>
            <a:ext cx="5694681" cy="3021913"/>
          </a:xfrm>
        </p:spPr>
      </p:pic>
      <p:sp>
        <p:nvSpPr>
          <p:cNvPr id="8" name="Tekstvak 7"/>
          <p:cNvSpPr txBox="1"/>
          <p:nvPr/>
        </p:nvSpPr>
        <p:spPr>
          <a:xfrm>
            <a:off x="1208942" y="6309321"/>
            <a:ext cx="6696745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  <p:pic>
        <p:nvPicPr>
          <p:cNvPr id="5" name="Picture 7" descr="C:\Users\Gael\AppData\Local\Microsoft\Windows\Temporary Internet Files\Content.Outlook\GODAESDE\DBSS Cover.jpg">
            <a:extLst>
              <a:ext uri="{FF2B5EF4-FFF2-40B4-BE49-F238E27FC236}">
                <a16:creationId xmlns="" xmlns:a16="http://schemas.microsoft.com/office/drawing/2014/main" id="{43B48ECF-B9D7-4B2E-B654-51BDF770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2113"/>
            <a:ext cx="3399688" cy="331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 - culture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8" y="2420888"/>
            <a:ext cx="3161581" cy="2347474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24" y="2204864"/>
            <a:ext cx="4506776" cy="3004517"/>
          </a:xfrm>
        </p:spPr>
      </p:pic>
    </p:spTree>
    <p:extLst>
      <p:ext uri="{BB962C8B-B14F-4D97-AF65-F5344CB8AC3E}">
        <p14:creationId xmlns:p14="http://schemas.microsoft.com/office/powerpoint/2010/main" val="21732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Sharing</a:t>
            </a:r>
            <a:r>
              <a:rPr lang="nl-BE" dirty="0"/>
              <a:t> Information</a:t>
            </a:r>
          </a:p>
        </p:txBody>
      </p:sp>
      <p:pic>
        <p:nvPicPr>
          <p:cNvPr id="12290" name="Picture 2" descr="C:\Users\xv99961\Pictures\delen inf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75" y="2329656"/>
            <a:ext cx="3524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Law</a:t>
            </a:r>
            <a:r>
              <a:rPr lang="nl-BE" dirty="0"/>
              <a:t> = foundation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Art.458: </a:t>
            </a:r>
            <a:r>
              <a:rPr lang="nl-BE" dirty="0" err="1"/>
              <a:t>secrecy</a:t>
            </a:r>
            <a:endParaRPr lang="nl-BE" dirty="0"/>
          </a:p>
          <a:p>
            <a:r>
              <a:rPr lang="nl-BE" dirty="0"/>
              <a:t>Art.422bis: help </a:t>
            </a:r>
            <a:r>
              <a:rPr lang="nl-BE" dirty="0" err="1"/>
              <a:t>people</a:t>
            </a:r>
            <a:r>
              <a:rPr lang="nl-BE" dirty="0"/>
              <a:t> in </a:t>
            </a:r>
            <a:r>
              <a:rPr lang="nl-BE" dirty="0" err="1"/>
              <a:t>need</a:t>
            </a:r>
            <a:endParaRPr lang="nl-BE" dirty="0"/>
          </a:p>
          <a:p>
            <a:r>
              <a:rPr lang="nl-BE" dirty="0"/>
              <a:t>Art.458bis: right of speech DV</a:t>
            </a:r>
          </a:p>
          <a:p>
            <a:r>
              <a:rPr lang="nl-BE" dirty="0"/>
              <a:t>Art.458ter: </a:t>
            </a:r>
            <a:r>
              <a:rPr lang="nl-BE" dirty="0" err="1"/>
              <a:t>multidisciplinary</a:t>
            </a:r>
            <a:r>
              <a:rPr lang="nl-BE" dirty="0"/>
              <a:t> </a:t>
            </a:r>
            <a:r>
              <a:rPr lang="nl-BE" dirty="0" err="1"/>
              <a:t>consultation</a:t>
            </a:r>
            <a:r>
              <a:rPr lang="nl-BE" dirty="0"/>
              <a:t> 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339181"/>
            <a:ext cx="3048000" cy="304800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097C-3336-4A83-8BB2-F5094CF1A5B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Shared </a:t>
            </a:r>
            <a:r>
              <a:rPr lang="nl-BE" dirty="0" err="1"/>
              <a:t>Values</a:t>
            </a:r>
            <a:endParaRPr lang="nl-BE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79" y="2140195"/>
            <a:ext cx="5330027" cy="3016997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097C-3336-4A83-8BB2-F5094CF1A5B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Together</a:t>
            </a:r>
            <a:endParaRPr lang="nl-BE" dirty="0"/>
          </a:p>
          <a:p>
            <a:r>
              <a:rPr lang="nl-BE" dirty="0"/>
              <a:t>Cliënt </a:t>
            </a:r>
            <a:r>
              <a:rPr lang="nl-BE" dirty="0" err="1"/>
              <a:t>focused</a:t>
            </a:r>
            <a:endParaRPr lang="nl-BE" dirty="0"/>
          </a:p>
          <a:p>
            <a:r>
              <a:rPr lang="nl-BE" dirty="0" err="1"/>
              <a:t>Integrity</a:t>
            </a:r>
            <a:endParaRPr lang="nl-BE" dirty="0"/>
          </a:p>
          <a:p>
            <a:r>
              <a:rPr lang="nl-BE" dirty="0"/>
              <a:t>Safety first</a:t>
            </a:r>
          </a:p>
          <a:p>
            <a:r>
              <a:rPr lang="nl-BE" dirty="0" err="1"/>
              <a:t>Transparancy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00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Moral</a:t>
            </a:r>
            <a:r>
              <a:rPr lang="nl-BE" dirty="0"/>
              <a:t> charter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470921" y="1808863"/>
            <a:ext cx="4060775" cy="4525119"/>
          </a:xfrm>
        </p:spPr>
        <p:txBody>
          <a:bodyPr/>
          <a:lstStyle/>
          <a:p>
            <a:pPr marL="641496" indent="-641496">
              <a:buFont typeface="+mj-lt"/>
              <a:buAutoNum type="arabicPeriod"/>
            </a:pPr>
            <a:r>
              <a:rPr lang="nl-BE" sz="2500" b="1" dirty="0"/>
              <a:t>Stop </a:t>
            </a:r>
            <a:r>
              <a:rPr lang="nl-BE" sz="2500" b="1" dirty="0" err="1"/>
              <a:t>violence</a:t>
            </a:r>
            <a:endParaRPr lang="nl-BE" sz="2500" b="1" dirty="0"/>
          </a:p>
          <a:p>
            <a:pPr marL="641496" indent="-641496">
              <a:buFont typeface="+mj-lt"/>
              <a:buAutoNum type="arabicPeriod"/>
            </a:pPr>
            <a:r>
              <a:rPr lang="nl-BE" sz="2500" b="1" dirty="0"/>
              <a:t>Limit </a:t>
            </a:r>
            <a:r>
              <a:rPr lang="nl-BE" sz="2500" b="1" dirty="0" err="1"/>
              <a:t>damage</a:t>
            </a:r>
            <a:endParaRPr lang="nl-BE" sz="2500" b="1" dirty="0"/>
          </a:p>
          <a:p>
            <a:pPr marL="641496" indent="-641496">
              <a:buFont typeface="+mj-lt"/>
              <a:buAutoNum type="arabicPeriod"/>
            </a:pPr>
            <a:r>
              <a:rPr lang="nl-BE" sz="2500" b="1" dirty="0"/>
              <a:t>Offer </a:t>
            </a:r>
            <a:r>
              <a:rPr lang="nl-BE" sz="2500" b="1" dirty="0" err="1"/>
              <a:t>integral</a:t>
            </a:r>
            <a:r>
              <a:rPr lang="nl-BE" sz="2500" b="1" dirty="0"/>
              <a:t> </a:t>
            </a:r>
            <a:r>
              <a:rPr lang="nl-BE" sz="2500" b="1" dirty="0" err="1"/>
              <a:t>aid</a:t>
            </a:r>
            <a:endParaRPr lang="nl-BE" sz="2500" b="1" dirty="0"/>
          </a:p>
          <a:p>
            <a:pPr marL="641496" indent="-641496">
              <a:buFont typeface="+mj-lt"/>
              <a:buAutoNum type="arabicPeriod"/>
            </a:pPr>
            <a:r>
              <a:rPr lang="nl-BE" sz="2500" b="1" dirty="0" err="1"/>
              <a:t>Integrity</a:t>
            </a:r>
            <a:endParaRPr lang="nl-BE" sz="2500" b="1" dirty="0"/>
          </a:p>
          <a:p>
            <a:pPr marL="641496" indent="-641496">
              <a:buFont typeface="+mj-lt"/>
              <a:buAutoNum type="arabicPeriod"/>
            </a:pPr>
            <a:r>
              <a:rPr lang="nl-BE" sz="2500" b="1" dirty="0"/>
              <a:t>Safe environment </a:t>
            </a:r>
            <a:r>
              <a:rPr lang="nl-BE" sz="2500" b="1" dirty="0" err="1"/>
              <a:t>for</a:t>
            </a:r>
            <a:r>
              <a:rPr lang="nl-BE" sz="2500" b="1" dirty="0"/>
              <a:t> </a:t>
            </a:r>
            <a:r>
              <a:rPr lang="nl-BE" sz="2500" b="1" dirty="0" err="1"/>
              <a:t>children</a:t>
            </a:r>
            <a:endParaRPr lang="nl-BE" sz="2500" b="1" dirty="0"/>
          </a:p>
          <a:p>
            <a:pPr marL="641496" indent="-641496">
              <a:buFont typeface="+mj-lt"/>
              <a:buAutoNum type="arabicPeriod"/>
            </a:pPr>
            <a:endParaRPr lang="nl-BE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4622631" y="1859494"/>
            <a:ext cx="4060775" cy="4525119"/>
          </a:xfrm>
        </p:spPr>
        <p:txBody>
          <a:bodyPr/>
          <a:lstStyle/>
          <a:p>
            <a:pPr marL="0" indent="0">
              <a:buNone/>
            </a:pPr>
            <a:r>
              <a:rPr lang="nl-BE" sz="2500" dirty="0"/>
              <a:t>6. </a:t>
            </a:r>
            <a:r>
              <a:rPr lang="nl-BE" sz="2500" b="1" dirty="0" err="1"/>
              <a:t>Dignified</a:t>
            </a:r>
            <a:r>
              <a:rPr lang="nl-BE" sz="2500" b="1" dirty="0"/>
              <a:t> </a:t>
            </a:r>
            <a:r>
              <a:rPr lang="nl-BE" sz="2500" b="1" dirty="0" err="1"/>
              <a:t>and</a:t>
            </a:r>
            <a:r>
              <a:rPr lang="nl-BE" sz="2500" b="1" dirty="0"/>
              <a:t> </a:t>
            </a:r>
            <a:r>
              <a:rPr lang="nl-BE" sz="2500" b="1" dirty="0" err="1"/>
              <a:t>meaningful</a:t>
            </a:r>
            <a:r>
              <a:rPr lang="nl-BE" sz="2500" b="1" dirty="0"/>
              <a:t> life</a:t>
            </a:r>
          </a:p>
          <a:p>
            <a:pPr marL="0" indent="0">
              <a:buNone/>
            </a:pPr>
            <a:r>
              <a:rPr lang="nl-BE" sz="2500" b="1" dirty="0"/>
              <a:t>7. </a:t>
            </a:r>
            <a:r>
              <a:rPr lang="nl-BE" sz="2500" b="1" dirty="0" err="1"/>
              <a:t>Offender</a:t>
            </a:r>
            <a:r>
              <a:rPr lang="nl-BE" sz="2500" b="1" dirty="0"/>
              <a:t> accountability, </a:t>
            </a:r>
            <a:r>
              <a:rPr lang="nl-BE" sz="2500" b="1" dirty="0" err="1"/>
              <a:t>reïntegration</a:t>
            </a:r>
            <a:r>
              <a:rPr lang="nl-BE" sz="2500" b="1" dirty="0"/>
              <a:t> en </a:t>
            </a:r>
            <a:r>
              <a:rPr lang="nl-BE" sz="2500" b="1" dirty="0" err="1"/>
              <a:t>restoration</a:t>
            </a:r>
            <a:endParaRPr lang="nl-BE" sz="2500" b="1" dirty="0"/>
          </a:p>
          <a:p>
            <a:pPr marL="0" indent="0">
              <a:buNone/>
            </a:pPr>
            <a:r>
              <a:rPr lang="nl-BE" sz="2500" b="1" dirty="0"/>
              <a:t>8. </a:t>
            </a:r>
            <a:r>
              <a:rPr lang="nl-BE" sz="2500" b="1" dirty="0" err="1"/>
              <a:t>Positive</a:t>
            </a:r>
            <a:r>
              <a:rPr lang="nl-BE" sz="2500" b="1" dirty="0"/>
              <a:t> relations</a:t>
            </a:r>
          </a:p>
          <a:p>
            <a:pPr marL="0" indent="0">
              <a:buNone/>
            </a:pPr>
            <a:r>
              <a:rPr lang="nl-BE" sz="2500" b="1" dirty="0"/>
              <a:t>9. </a:t>
            </a:r>
            <a:r>
              <a:rPr lang="nl-BE" sz="2500" b="1" dirty="0" err="1"/>
              <a:t>Protect</a:t>
            </a:r>
            <a:r>
              <a:rPr lang="nl-BE" sz="2500" b="1" dirty="0"/>
              <a:t> employees</a:t>
            </a:r>
          </a:p>
          <a:p>
            <a:pPr marL="0" indent="0">
              <a:buNone/>
            </a:pPr>
            <a:r>
              <a:rPr lang="nl-BE" sz="2500" b="1" dirty="0"/>
              <a:t>10. </a:t>
            </a:r>
            <a:r>
              <a:rPr lang="nl-BE" sz="2500" b="1" dirty="0" err="1"/>
              <a:t>Indipendent</a:t>
            </a:r>
            <a:r>
              <a:rPr lang="nl-BE" sz="2500" b="1" dirty="0"/>
              <a:t> </a:t>
            </a:r>
            <a:r>
              <a:rPr lang="nl-BE" sz="2500" b="1" dirty="0" err="1"/>
              <a:t>moral</a:t>
            </a:r>
            <a:r>
              <a:rPr lang="nl-BE" sz="2500" b="1" dirty="0"/>
              <a:t> </a:t>
            </a:r>
            <a:r>
              <a:rPr lang="nl-BE" sz="2500" b="1" dirty="0" err="1"/>
              <a:t>judgement</a:t>
            </a:r>
            <a:endParaRPr lang="nl-BE" sz="2500" b="1" dirty="0"/>
          </a:p>
        </p:txBody>
      </p:sp>
    </p:spTree>
    <p:extLst>
      <p:ext uri="{BB962C8B-B14F-4D97-AF65-F5344CB8AC3E}">
        <p14:creationId xmlns:p14="http://schemas.microsoft.com/office/powerpoint/2010/main" val="10965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Communication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2733897"/>
            <a:ext cx="3139440" cy="2258568"/>
          </a:xfrm>
        </p:spPr>
      </p:pic>
      <p:sp>
        <p:nvSpPr>
          <p:cNvPr id="6" name="Tekstvak 5"/>
          <p:cNvSpPr txBox="1"/>
          <p:nvPr/>
        </p:nvSpPr>
        <p:spPr>
          <a:xfrm>
            <a:off x="899592" y="6309321"/>
            <a:ext cx="7632848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1896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Communication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Talk The Same Talk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D3F73-529D-486D-BE0D-B7D9C5E7B9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 descr="C:\Users\xv99961\Pictures\jeug\mensen-die-van-verschillende-cultuur-groep-spreken-22146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Services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2415173"/>
            <a:ext cx="4779972" cy="2670011"/>
          </a:xfrm>
        </p:spPr>
      </p:pic>
      <p:sp>
        <p:nvSpPr>
          <p:cNvPr id="6" name="Tekstvak 5"/>
          <p:cNvSpPr txBox="1"/>
          <p:nvPr/>
        </p:nvSpPr>
        <p:spPr>
          <a:xfrm>
            <a:off x="1208942" y="6309321"/>
            <a:ext cx="6696745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7579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/>
              <a:t>Empowerment – </a:t>
            </a:r>
            <a:r>
              <a:rPr lang="nl-BE" sz="3600" dirty="0" err="1"/>
              <a:t>resilience</a:t>
            </a:r>
            <a:r>
              <a:rPr lang="nl-BE" sz="3600" dirty="0"/>
              <a:t> training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0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Medical</a:t>
            </a:r>
            <a:r>
              <a:rPr lang="nl-BE" dirty="0" smtClean="0"/>
              <a:t> Examination</a:t>
            </a:r>
            <a:endParaRPr lang="nl-BE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097C-3336-4A83-8BB2-F5094CF1A5B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3956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Where do I start?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="" xmlns:a16="http://schemas.microsoft.com/office/drawing/2014/main" id="{0B1A5C54-EF0B-4ABA-BA34-BCD157D32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Start with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…</a:t>
            </a:r>
          </a:p>
          <a:p>
            <a:r>
              <a:rPr lang="it-IT" dirty="0"/>
              <a:t>Start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are…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BUT…</a:t>
            </a:r>
          </a:p>
          <a:p>
            <a:pPr marL="0" indent="0">
              <a:buNone/>
            </a:pPr>
            <a:r>
              <a:rPr lang="it-IT" dirty="0"/>
              <a:t>START WITH YOUR COMMITMENT TO FIND THE BEST WAY TO STOP VIOLENCE!!!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147A77D2-8A72-4323-9849-07E42570F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58000" y="438894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 err="1" smtClean="0"/>
              <a:t>Selfhelpgroup</a:t>
            </a:r>
            <a:endParaRPr lang="nl-BE" sz="3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182616" cy="3028254"/>
          </a:xfr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4498175" cy="2993558"/>
          </a:xfrm>
        </p:spPr>
      </p:pic>
    </p:spTree>
    <p:extLst>
      <p:ext uri="{BB962C8B-B14F-4D97-AF65-F5344CB8AC3E}">
        <p14:creationId xmlns:p14="http://schemas.microsoft.com/office/powerpoint/2010/main" val="41889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 smtClean="0"/>
              <a:t>Hope </a:t>
            </a:r>
            <a:r>
              <a:rPr lang="nl-BE" sz="3600" dirty="0" err="1" smtClean="0"/>
              <a:t>for</a:t>
            </a:r>
            <a:r>
              <a:rPr lang="nl-BE" sz="3600" dirty="0" smtClean="0"/>
              <a:t> the </a:t>
            </a:r>
            <a:r>
              <a:rPr lang="nl-BE" sz="3600" dirty="0" err="1" smtClean="0"/>
              <a:t>Children</a:t>
            </a:r>
            <a:endParaRPr lang="nl-BE" sz="3600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97" y="2348880"/>
            <a:ext cx="4279804" cy="3024337"/>
          </a:xfrm>
        </p:spPr>
      </p:pic>
      <p:pic>
        <p:nvPicPr>
          <p:cNvPr id="3" name="Tijdelijke aanduiding voor inhoud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904"/>
            <a:ext cx="4038600" cy="2432638"/>
          </a:xfrm>
        </p:spPr>
      </p:pic>
    </p:spTree>
    <p:extLst>
      <p:ext uri="{BB962C8B-B14F-4D97-AF65-F5344CB8AC3E}">
        <p14:creationId xmlns:p14="http://schemas.microsoft.com/office/powerpoint/2010/main" val="17465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7</a:t>
            </a:r>
            <a:r>
              <a:rPr lang="nl-BE" dirty="0" smtClean="0"/>
              <a:t>. </a:t>
            </a:r>
            <a:r>
              <a:rPr lang="nl-BE" dirty="0"/>
              <a:t>Safety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96" y="2267553"/>
            <a:ext cx="3112008" cy="3191256"/>
          </a:xfrm>
        </p:spPr>
      </p:pic>
      <p:sp>
        <p:nvSpPr>
          <p:cNvPr id="6" name="Tekstvak 5"/>
          <p:cNvSpPr txBox="1"/>
          <p:nvPr/>
        </p:nvSpPr>
        <p:spPr>
          <a:xfrm>
            <a:off x="899592" y="6309321"/>
            <a:ext cx="7344816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40919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smtClean="0"/>
              <a:t>Universal Human Right</a:t>
            </a:r>
          </a:p>
          <a:p>
            <a:r>
              <a:rPr lang="nl-BE" dirty="0" err="1" smtClean="0"/>
              <a:t>Protected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Harm</a:t>
            </a:r>
          </a:p>
          <a:p>
            <a:r>
              <a:rPr lang="nl-BE" dirty="0" err="1" smtClean="0"/>
              <a:t>Condition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aid</a:t>
            </a:r>
            <a:r>
              <a:rPr lang="nl-BE" dirty="0" smtClean="0"/>
              <a:t>, trauma processing </a:t>
            </a:r>
            <a:r>
              <a:rPr lang="nl-BE" dirty="0" err="1" smtClean="0"/>
              <a:t>and</a:t>
            </a:r>
            <a:r>
              <a:rPr lang="nl-BE" dirty="0" smtClean="0"/>
              <a:t> hope.</a:t>
            </a:r>
          </a:p>
          <a:p>
            <a:r>
              <a:rPr lang="nl-BE" dirty="0" smtClean="0"/>
              <a:t>Hope &gt; Well </a:t>
            </a:r>
            <a:r>
              <a:rPr lang="nl-BE" dirty="0" err="1" smtClean="0"/>
              <a:t>Being</a:t>
            </a:r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61550"/>
            <a:ext cx="4038600" cy="4003262"/>
          </a:xfrm>
        </p:spPr>
      </p:pic>
    </p:spTree>
    <p:extLst>
      <p:ext uri="{BB962C8B-B14F-4D97-AF65-F5344CB8AC3E}">
        <p14:creationId xmlns:p14="http://schemas.microsoft.com/office/powerpoint/2010/main" val="28545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Safety Planning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smtClean="0"/>
              <a:t>In the home</a:t>
            </a:r>
          </a:p>
          <a:p>
            <a:r>
              <a:rPr lang="nl-BE" dirty="0" err="1" smtClean="0"/>
              <a:t>When</a:t>
            </a:r>
            <a:r>
              <a:rPr lang="nl-BE" dirty="0" smtClean="0"/>
              <a:t> </a:t>
            </a:r>
            <a:r>
              <a:rPr lang="nl-BE" dirty="0" err="1" smtClean="0"/>
              <a:t>leaving</a:t>
            </a:r>
            <a:endParaRPr lang="nl-BE" dirty="0" smtClean="0"/>
          </a:p>
          <a:p>
            <a:r>
              <a:rPr lang="nl-BE" dirty="0"/>
              <a:t>In Public</a:t>
            </a:r>
          </a:p>
          <a:p>
            <a:r>
              <a:rPr lang="nl-BE" dirty="0" err="1" smtClean="0"/>
              <a:t>Restraining</a:t>
            </a:r>
            <a:r>
              <a:rPr lang="nl-BE" dirty="0" smtClean="0"/>
              <a:t> Order</a:t>
            </a:r>
          </a:p>
          <a:p>
            <a:r>
              <a:rPr lang="nl-BE" dirty="0" err="1" smtClean="0"/>
              <a:t>Children</a:t>
            </a:r>
            <a:r>
              <a:rPr lang="nl-BE" dirty="0" smtClean="0"/>
              <a:t> (</a:t>
            </a:r>
            <a:r>
              <a:rPr lang="nl-BE" dirty="0" err="1" smtClean="0"/>
              <a:t>custody</a:t>
            </a:r>
            <a:r>
              <a:rPr lang="nl-BE" dirty="0" smtClean="0"/>
              <a:t>)</a:t>
            </a:r>
          </a:p>
          <a:p>
            <a:r>
              <a:rPr lang="nl-BE" dirty="0" smtClean="0"/>
              <a:t>Internet </a:t>
            </a:r>
            <a:r>
              <a:rPr lang="nl-BE" dirty="0" err="1" smtClean="0"/>
              <a:t>and</a:t>
            </a:r>
            <a:r>
              <a:rPr lang="nl-BE" dirty="0" smtClean="0"/>
              <a:t> media</a:t>
            </a:r>
          </a:p>
          <a:p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105988" cy="2880320"/>
          </a:xfrm>
        </p:spPr>
      </p:pic>
    </p:spTree>
    <p:extLst>
      <p:ext uri="{BB962C8B-B14F-4D97-AF65-F5344CB8AC3E}">
        <p14:creationId xmlns:p14="http://schemas.microsoft.com/office/powerpoint/2010/main" val="8132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8. Financing and Funding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64" y="2302605"/>
            <a:ext cx="4233672" cy="3121152"/>
          </a:xfrm>
        </p:spPr>
      </p:pic>
      <p:sp>
        <p:nvSpPr>
          <p:cNvPr id="6" name="Tekstvak 5"/>
          <p:cNvSpPr txBox="1"/>
          <p:nvPr/>
        </p:nvSpPr>
        <p:spPr>
          <a:xfrm>
            <a:off x="899592" y="6381328"/>
            <a:ext cx="7488832" cy="33855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1154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Governmentfunding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 smtClean="0"/>
              <a:t>Infrastructure</a:t>
            </a:r>
            <a:endParaRPr lang="nl-BE" dirty="0" smtClean="0"/>
          </a:p>
          <a:p>
            <a:pPr lvl="1"/>
            <a:r>
              <a:rPr lang="nl-BE" dirty="0" err="1"/>
              <a:t>Location</a:t>
            </a:r>
            <a:endParaRPr lang="nl-BE" dirty="0"/>
          </a:p>
          <a:p>
            <a:pPr lvl="1"/>
            <a:r>
              <a:rPr lang="nl-BE" dirty="0"/>
              <a:t>ICT</a:t>
            </a:r>
          </a:p>
          <a:p>
            <a:endParaRPr lang="nl-BE" dirty="0" smtClean="0"/>
          </a:p>
          <a:p>
            <a:r>
              <a:rPr lang="nl-BE" dirty="0" err="1" smtClean="0"/>
              <a:t>Staff</a:t>
            </a:r>
            <a:endParaRPr lang="nl-BE" dirty="0" smtClean="0"/>
          </a:p>
          <a:p>
            <a:pPr lvl="1"/>
            <a:r>
              <a:rPr lang="nl-BE" dirty="0" err="1"/>
              <a:t>Coördination</a:t>
            </a:r>
            <a:endParaRPr lang="nl-BE" dirty="0"/>
          </a:p>
          <a:p>
            <a:pPr lvl="1"/>
            <a:r>
              <a:rPr lang="nl-BE" dirty="0" err="1"/>
              <a:t>Police</a:t>
            </a:r>
            <a:r>
              <a:rPr lang="nl-BE" dirty="0"/>
              <a:t> &amp; Justice</a:t>
            </a:r>
          </a:p>
          <a:p>
            <a:endParaRPr lang="nl-BE" dirty="0" smtClean="0"/>
          </a:p>
          <a:p>
            <a:r>
              <a:rPr lang="nl-BE" dirty="0" err="1" smtClean="0"/>
              <a:t>Projects</a:t>
            </a:r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12" y="1842182"/>
            <a:ext cx="3029975" cy="404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95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Private/non-profit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err="1" smtClean="0"/>
              <a:t>Staff</a:t>
            </a:r>
            <a:endParaRPr lang="nl-BE" dirty="0" smtClean="0"/>
          </a:p>
          <a:p>
            <a:pPr lvl="1"/>
            <a:r>
              <a:rPr lang="nl-BE" dirty="0" err="1" smtClean="0"/>
              <a:t>Social</a:t>
            </a:r>
            <a:r>
              <a:rPr lang="nl-BE" dirty="0" smtClean="0"/>
              <a:t> </a:t>
            </a:r>
            <a:r>
              <a:rPr lang="nl-BE" dirty="0" err="1" smtClean="0"/>
              <a:t>workers</a:t>
            </a:r>
            <a:endParaRPr lang="nl-BE" dirty="0" smtClean="0"/>
          </a:p>
          <a:p>
            <a:pPr lvl="1"/>
            <a:r>
              <a:rPr lang="nl-BE" dirty="0" err="1" smtClean="0"/>
              <a:t>Counsellors</a:t>
            </a:r>
            <a:endParaRPr lang="nl-BE" dirty="0" smtClean="0"/>
          </a:p>
          <a:p>
            <a:pPr lvl="1"/>
            <a:r>
              <a:rPr lang="nl-BE" dirty="0" err="1" smtClean="0"/>
              <a:t>Therapists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588600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Private/Community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smtClean="0"/>
              <a:t>Corporate business</a:t>
            </a:r>
          </a:p>
          <a:p>
            <a:r>
              <a:rPr lang="nl-BE" dirty="0" smtClean="0"/>
              <a:t>Services clubs</a:t>
            </a:r>
          </a:p>
          <a:p>
            <a:r>
              <a:rPr lang="nl-BE" dirty="0" smtClean="0"/>
              <a:t>Sponsors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dirty="0" err="1" smtClean="0"/>
              <a:t>Decoration</a:t>
            </a:r>
            <a:endParaRPr lang="nl-BE" dirty="0" smtClean="0"/>
          </a:p>
          <a:p>
            <a:r>
              <a:rPr lang="nl-BE" dirty="0" smtClean="0"/>
              <a:t>Training</a:t>
            </a: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27" y="1412776"/>
            <a:ext cx="326608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49080"/>
            <a:ext cx="3174272" cy="2380704"/>
          </a:xfr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1" y="4149080"/>
            <a:ext cx="19875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382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9. Be Creative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2336133"/>
            <a:ext cx="3316224" cy="3054096"/>
          </a:xfrm>
        </p:spPr>
      </p:pic>
      <p:sp>
        <p:nvSpPr>
          <p:cNvPr id="6" name="Tekstvak 5"/>
          <p:cNvSpPr txBox="1"/>
          <p:nvPr/>
        </p:nvSpPr>
        <p:spPr>
          <a:xfrm>
            <a:off x="611560" y="6381328"/>
            <a:ext cx="7776864" cy="33855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233531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You, the first to be committed!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3054688-4472-40EF-B2EC-7E2C07784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600200"/>
            <a:ext cx="571326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it-IT" sz="2400" dirty="0">
                <a:ea typeface="ＭＳ Ｐゴシック" pitchFamily="34" charset="-128"/>
              </a:rPr>
              <a:t>It all starts with you! You are the first to be persuaded that the Family Justice Center model is the most effective way to cope with the problem of domestic violence.</a:t>
            </a:r>
          </a:p>
          <a:p>
            <a:pPr marL="0" indent="0">
              <a:buNone/>
            </a:pPr>
            <a:endParaRPr lang="en-US" altLang="it-IT" sz="24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it-IT" sz="2400" dirty="0">
                <a:ea typeface="ＭＳ Ｐゴシック" pitchFamily="34" charset="-128"/>
              </a:rPr>
              <a:t>Without your commitment, be sure that nothing is going to happen…</a:t>
            </a:r>
          </a:p>
          <a:p>
            <a:pPr marL="0" indent="0">
              <a:buNone/>
            </a:pPr>
            <a:endParaRPr lang="en-US" altLang="it-IT" sz="24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it-IT" sz="2400" dirty="0">
                <a:ea typeface="ＭＳ Ｐゴシック" pitchFamily="34" charset="-128"/>
              </a:rPr>
              <a:t>Family Justice Center model, like all the innovations, requires strong and motivated leaders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1E08C23B-C44F-4857-835A-1AFBACF0D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05298" y="1384563"/>
            <a:ext cx="2843377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 Creative</a:t>
            </a:r>
          </a:p>
        </p:txBody>
      </p:sp>
      <p:pic>
        <p:nvPicPr>
          <p:cNvPr id="9218" name="Picture 2" descr="C:\Users\xv99961\Pictures\ventjes\chan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3406" y="2209150"/>
            <a:ext cx="3678794" cy="338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D3F73-529D-486D-BE0D-B7D9C5E7B9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3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10. Keep On Growing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2281269"/>
            <a:ext cx="3730752" cy="3163824"/>
          </a:xfrm>
        </p:spPr>
      </p:pic>
      <p:sp>
        <p:nvSpPr>
          <p:cNvPr id="6" name="Tekstvak 5"/>
          <p:cNvSpPr txBox="1"/>
          <p:nvPr/>
        </p:nvSpPr>
        <p:spPr>
          <a:xfrm>
            <a:off x="899592" y="6381328"/>
            <a:ext cx="7488832" cy="33855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</p:spTree>
    <p:extLst>
      <p:ext uri="{BB962C8B-B14F-4D97-AF65-F5344CB8AC3E}">
        <p14:creationId xmlns:p14="http://schemas.microsoft.com/office/powerpoint/2010/main" val="2617665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alibri" panose="020F0502020204030204" pitchFamily="34" charset="0"/>
              </a:rPr>
              <a:t>Change </a:t>
            </a:r>
            <a:r>
              <a:rPr lang="nl-BE" dirty="0" err="1">
                <a:latin typeface="Calibri" panose="020F0502020204030204" pitchFamily="34" charset="0"/>
              </a:rPr>
              <a:t>from</a:t>
            </a:r>
            <a:r>
              <a:rPr lang="nl-BE" dirty="0">
                <a:latin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</a:rPr>
              <a:t>outside</a:t>
            </a:r>
            <a:endParaRPr lang="nl-BE" dirty="0">
              <a:latin typeface="Calibri" panose="020F050202020403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4" y="1600200"/>
            <a:ext cx="3848471" cy="4525963"/>
          </a:xfr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 err="1" smtClean="0">
                <a:latin typeface="Calibri" panose="020F0502020204030204" pitchFamily="34" charset="0"/>
              </a:rPr>
              <a:t>Social</a:t>
            </a:r>
            <a:r>
              <a:rPr lang="nl-BE" dirty="0" smtClean="0">
                <a:latin typeface="Calibri" panose="020F0502020204030204" pitchFamily="34" charset="0"/>
              </a:rPr>
              <a:t> Dynamics</a:t>
            </a:r>
          </a:p>
          <a:p>
            <a:r>
              <a:rPr lang="nl-BE" dirty="0" err="1" smtClean="0">
                <a:latin typeface="Calibri" panose="020F0502020204030204" pitchFamily="34" charset="0"/>
              </a:rPr>
              <a:t>Elections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Reorganisations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Cutbacks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Investments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D3F73-529D-486D-BE0D-B7D9C5E7B9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56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alibri" panose="020F0502020204030204" pitchFamily="34" charset="0"/>
              </a:rPr>
              <a:t>Change </a:t>
            </a:r>
            <a:r>
              <a:rPr lang="nl-BE" dirty="0" err="1">
                <a:latin typeface="Calibri" panose="020F0502020204030204" pitchFamily="34" charset="0"/>
              </a:rPr>
              <a:t>from</a:t>
            </a:r>
            <a:r>
              <a:rPr lang="nl-BE" dirty="0">
                <a:latin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</a:rPr>
              <a:t>inside</a:t>
            </a:r>
            <a:endParaRPr lang="nl-BE" dirty="0">
              <a:latin typeface="Calibri" panose="020F0502020204030204" pitchFamily="34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61" y="2155690"/>
            <a:ext cx="4088197" cy="3024336"/>
          </a:xfr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 err="1" smtClean="0">
                <a:latin typeface="Calibri" panose="020F0502020204030204" pitchFamily="34" charset="0"/>
              </a:rPr>
              <a:t>Sharing</a:t>
            </a:r>
            <a:r>
              <a:rPr lang="nl-BE" dirty="0" smtClean="0">
                <a:latin typeface="Calibri" panose="020F0502020204030204" pitchFamily="34" charset="0"/>
              </a:rPr>
              <a:t> Information</a:t>
            </a:r>
          </a:p>
          <a:p>
            <a:r>
              <a:rPr lang="nl-BE" dirty="0" smtClean="0">
                <a:latin typeface="Calibri" panose="020F0502020204030204" pitchFamily="34" charset="0"/>
              </a:rPr>
              <a:t>Knowledge &amp; expertise</a:t>
            </a:r>
          </a:p>
          <a:p>
            <a:r>
              <a:rPr lang="nl-BE" dirty="0" smtClean="0">
                <a:latin typeface="Calibri" panose="020F0502020204030204" pitchFamily="34" charset="0"/>
              </a:rPr>
              <a:t>New </a:t>
            </a:r>
            <a:r>
              <a:rPr lang="nl-BE" dirty="0" err="1" smtClean="0">
                <a:latin typeface="Calibri" panose="020F0502020204030204" pitchFamily="34" charset="0"/>
              </a:rPr>
              <a:t>Insights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Downfalls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Successes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D3F73-529D-486D-BE0D-B7D9C5E7B99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22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04048"/>
            <a:ext cx="7886700" cy="1021977"/>
          </a:xfrm>
        </p:spPr>
        <p:txBody>
          <a:bodyPr>
            <a:normAutofit/>
          </a:bodyPr>
          <a:lstStyle/>
          <a:p>
            <a:pPr algn="ctr"/>
            <a:r>
              <a:rPr lang="nl-NL" sz="2800" b="1" dirty="0">
                <a:solidFill>
                  <a:srgbClr val="66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71562" y="263307"/>
            <a:ext cx="6929438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71562" y="6249458"/>
            <a:ext cx="692943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www.efjca.eu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 descr="Logo EFJC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064"/>
            <a:ext cx="716749" cy="57363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7542" y="1"/>
            <a:ext cx="716458" cy="69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692696"/>
            <a:ext cx="6929438" cy="5556762"/>
          </a:xfrm>
        </p:spPr>
      </p:pic>
    </p:spTree>
    <p:extLst>
      <p:ext uri="{BB962C8B-B14F-4D97-AF65-F5344CB8AC3E}">
        <p14:creationId xmlns:p14="http://schemas.microsoft.com/office/powerpoint/2010/main" val="3363690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340768"/>
            <a:ext cx="6858000" cy="719667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  <a:defRPr/>
            </a:pPr>
            <a:r>
              <a:rPr lang="nl-NL" sz="4400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</a:t>
            </a:r>
            <a:r>
              <a:rPr lang="nl-NL" sz="4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sz="4400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</a:t>
            </a:r>
            <a:r>
              <a:rPr lang="nl-NL" sz="4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sz="4400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nl-NL" sz="4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sz="4400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your</a:t>
            </a:r>
            <a:r>
              <a:rPr lang="nl-NL" sz="4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attention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4820736"/>
            <a:ext cx="6858000" cy="1286934"/>
          </a:xfrm>
        </p:spPr>
        <p:txBody>
          <a:bodyPr>
            <a:normAutofit/>
          </a:bodyPr>
          <a:lstStyle/>
          <a:p>
            <a:r>
              <a:rPr lang="nl-NL" sz="4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E-mail: </a:t>
            </a:r>
            <a:r>
              <a:rPr lang="nl-NL" sz="4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info@efjca.eu</a:t>
            </a:r>
            <a:endParaRPr lang="nl-NL" sz="4400" kern="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endParaRPr lang="nl-NL" sz="2000" dirty="0">
              <a:latin typeface="Candara" pitchFamily="34" charset="0"/>
            </a:endParaRPr>
          </a:p>
          <a:p>
            <a:pPr algn="l"/>
            <a:endParaRPr lang="nl-NL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1071562" y="263307"/>
            <a:ext cx="692943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European Family Justice Center Alliance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71562" y="6249458"/>
            <a:ext cx="6929438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www.efjca.eu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 descr="Logo EFJC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19064"/>
            <a:ext cx="717856" cy="70079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2159" y="0"/>
            <a:ext cx="871841" cy="9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2349500"/>
            <a:ext cx="24384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How to start ?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2" y="1600200"/>
            <a:ext cx="3879396" cy="4525963"/>
          </a:xfrm>
        </p:spPr>
      </p:pic>
    </p:spTree>
    <p:extLst>
      <p:ext uri="{BB962C8B-B14F-4D97-AF65-F5344CB8AC3E}">
        <p14:creationId xmlns:p14="http://schemas.microsoft.com/office/powerpoint/2010/main" val="28943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545375" y="2762784"/>
            <a:ext cx="8053250" cy="3906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it-IT" sz="2800" dirty="0">
                <a:ea typeface="ＭＳ Ｐゴシック" pitchFamily="34" charset="-128"/>
              </a:rPr>
              <a:t>It’s crucial to assess the situation in your context about services and resources on domestic violence.</a:t>
            </a:r>
          </a:p>
          <a:p>
            <a:pPr marL="0" indent="0" algn="ctr">
              <a:buNone/>
            </a:pPr>
            <a:r>
              <a:rPr lang="en-US" altLang="it-IT" sz="2800" dirty="0">
                <a:ea typeface="ＭＳ Ｐゴシック" pitchFamily="34" charset="-128"/>
              </a:rPr>
              <a:t>The need for implementing the FJC has to be the natural consequence of a deficit you can prove with evidences from the context around you.</a:t>
            </a:r>
          </a:p>
          <a:p>
            <a:pPr marL="0" indent="0" algn="ctr">
              <a:buNone/>
            </a:pPr>
            <a:r>
              <a:rPr lang="en-US" altLang="it-IT" sz="2800" dirty="0">
                <a:ea typeface="ＭＳ Ｐゴシック" pitchFamily="34" charset="-128"/>
              </a:rPr>
              <a:t>Remember to assess what’s missing and what’s working in your country and your local community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5936" y="908720"/>
            <a:ext cx="5653695" cy="696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it-IT" dirty="0"/>
              <a:t>Look around you!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771894D7-2D56-406A-8619-4D41A0B4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36096" y="188640"/>
            <a:ext cx="3521968" cy="22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1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2435974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it-IT" dirty="0">
                <a:ea typeface="ＭＳ Ｐゴシック" pitchFamily="34" charset="-128"/>
              </a:rPr>
              <a:t>The Family Justice Center model is now a recognized best practice because it proved to be an effective answer to these impelling questions:</a:t>
            </a:r>
          </a:p>
          <a:p>
            <a:r>
              <a:rPr lang="en-US" altLang="it-IT" dirty="0">
                <a:ea typeface="ＭＳ Ｐゴシック" pitchFamily="34" charset="-128"/>
              </a:rPr>
              <a:t>The need for </a:t>
            </a:r>
            <a:r>
              <a:rPr lang="en-US" altLang="it-IT" b="1" dirty="0">
                <a:ea typeface="ＭＳ Ｐゴシック" pitchFamily="34" charset="-128"/>
              </a:rPr>
              <a:t>collaboration and integration </a:t>
            </a:r>
            <a:r>
              <a:rPr lang="en-US" altLang="it-IT" dirty="0">
                <a:ea typeface="ＭＳ Ｐゴシック" pitchFamily="34" charset="-128"/>
              </a:rPr>
              <a:t>to cope with complex issues</a:t>
            </a:r>
          </a:p>
          <a:p>
            <a:r>
              <a:rPr lang="en-US" altLang="it-IT" dirty="0">
                <a:ea typeface="ＭＳ Ｐゴシック" pitchFamily="34" charset="-128"/>
              </a:rPr>
              <a:t>The need to </a:t>
            </a:r>
            <a:r>
              <a:rPr lang="en-US" altLang="it-IT" b="1" dirty="0">
                <a:ea typeface="ＭＳ Ｐゴシック" pitchFamily="34" charset="-128"/>
              </a:rPr>
              <a:t>simplify</a:t>
            </a:r>
            <a:r>
              <a:rPr lang="en-US" altLang="it-IT" dirty="0">
                <a:ea typeface="ＭＳ Ｐゴシック" pitchFamily="34" charset="-128"/>
              </a:rPr>
              <a:t> the service we offer to the client (avoiding fragmentation and dispersion)</a:t>
            </a:r>
          </a:p>
          <a:p>
            <a:r>
              <a:rPr lang="en-US" altLang="it-IT" dirty="0">
                <a:ea typeface="ＭＳ Ｐゴシック" pitchFamily="34" charset="-128"/>
              </a:rPr>
              <a:t>The need to </a:t>
            </a:r>
            <a:r>
              <a:rPr lang="en-US" altLang="it-IT" b="1" dirty="0">
                <a:ea typeface="ＭＳ Ｐゴシック" pitchFamily="34" charset="-128"/>
              </a:rPr>
              <a:t>save money </a:t>
            </a:r>
            <a:r>
              <a:rPr lang="en-US" altLang="it-IT" dirty="0">
                <a:ea typeface="ＭＳ Ｐゴシック" pitchFamily="34" charset="-128"/>
              </a:rPr>
              <a:t>and foster </a:t>
            </a:r>
            <a:r>
              <a:rPr lang="en-US" altLang="it-IT" b="1" dirty="0">
                <a:ea typeface="ＭＳ Ｐゴシック" pitchFamily="34" charset="-128"/>
              </a:rPr>
              <a:t>efficiency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45152" y="1567324"/>
            <a:ext cx="5653695" cy="6961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it-IT" sz="36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="" xmlns:a16="http://schemas.microsoft.com/office/drawing/2014/main" id="{EEF4380F-E967-464F-926A-B82FDECE0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775"/>
            <a:ext cx="6779096" cy="1292686"/>
          </a:xfrm>
        </p:spPr>
        <p:txBody>
          <a:bodyPr>
            <a:normAutofit fontScale="90000"/>
          </a:bodyPr>
          <a:lstStyle/>
          <a:p>
            <a:r>
              <a:rPr lang="en-US" altLang="it-IT" sz="4900" dirty="0">
                <a:ea typeface="ＭＳ Ｐゴシック" pitchFamily="34" charset="-128"/>
              </a:rPr>
              <a:t>The solid ground to build up</a:t>
            </a:r>
            <a:br>
              <a:rPr lang="en-US" altLang="it-IT" sz="4900" dirty="0">
                <a:ea typeface="ＭＳ Ｐゴシック" pitchFamily="34" charset="-128"/>
              </a:rPr>
            </a:b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CFDCC70F-98B3-4351-966F-74E02C78F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53300" y="0"/>
            <a:ext cx="1790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8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880739" y="2204864"/>
            <a:ext cx="7382522" cy="9371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it-IT" sz="2800" dirty="0">
                <a:ea typeface="ＭＳ Ｐゴシック" pitchFamily="34" charset="-128"/>
              </a:rPr>
              <a:t>The need for collaboration and integration to cope with complex issues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9843" y="1346541"/>
            <a:ext cx="5653695" cy="6961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it-IT" sz="4000" dirty="0">
                <a:solidFill>
                  <a:srgbClr val="FF0000"/>
                </a:solidFill>
                <a:ea typeface="ＭＳ Ｐゴシック" pitchFamily="34" charset="-128"/>
              </a:rPr>
              <a:t>INTEGRATION</a:t>
            </a:r>
          </a:p>
        </p:txBody>
      </p:sp>
      <p:pic>
        <p:nvPicPr>
          <p:cNvPr id="2" name="Immagine 1" descr="Ma il fatto che per lui il percorso sia stato quello non signific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4" y="3523910"/>
            <a:ext cx="4714875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79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865</Words>
  <Application>Microsoft Macintosh PowerPoint</Application>
  <PresentationFormat>Diavoorstelling (4:3)</PresentationFormat>
  <Paragraphs>233</Paragraphs>
  <Slides>55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15</vt:i4>
      </vt:variant>
      <vt:variant>
        <vt:lpstr>Diatitels</vt:lpstr>
      </vt:variant>
      <vt:variant>
        <vt:i4>55</vt:i4>
      </vt:variant>
    </vt:vector>
  </HeadingPairs>
  <TitlesOfParts>
    <vt:vector size="77" baseType="lpstr">
      <vt:lpstr>Calibri</vt:lpstr>
      <vt:lpstr>Candara</vt:lpstr>
      <vt:lpstr>Garamond</vt:lpstr>
      <vt:lpstr>Helvetica Light</vt:lpstr>
      <vt:lpstr>Helvetica Neue</vt:lpstr>
      <vt:lpstr>ＭＳ Ｐゴシック</vt:lpstr>
      <vt:lpstr>Arial</vt:lpstr>
      <vt:lpstr>Kantoorthema</vt:lpstr>
      <vt:lpstr>Office Theme</vt:lpstr>
      <vt:lpstr>1_Office Theme</vt:lpstr>
      <vt:lpstr>2_Office Theme</vt:lpstr>
      <vt:lpstr>1_Kantoorthema</vt:lpstr>
      <vt:lpstr>2_Kantoorthema</vt:lpstr>
      <vt:lpstr>3_Office Theme</vt:lpstr>
      <vt:lpstr>4_Office Theme</vt:lpstr>
      <vt:lpstr>3_Kantoorthema</vt:lpstr>
      <vt:lpstr>5_Office Theme</vt:lpstr>
      <vt:lpstr>4_Kantoorthema</vt:lpstr>
      <vt:lpstr>6_Office Theme</vt:lpstr>
      <vt:lpstr>5_Kantoorthema</vt:lpstr>
      <vt:lpstr>13_Office Theme</vt:lpstr>
      <vt:lpstr>6_Kantoorthema</vt:lpstr>
      <vt:lpstr>PowerPoint-presentatie</vt:lpstr>
      <vt:lpstr>  </vt:lpstr>
      <vt:lpstr>1. Dream Big, Start Small</vt:lpstr>
      <vt:lpstr>Where do I start?</vt:lpstr>
      <vt:lpstr>You, the first to be committed!</vt:lpstr>
      <vt:lpstr>How to start ?</vt:lpstr>
      <vt:lpstr>PowerPoint-presentatie</vt:lpstr>
      <vt:lpstr>The solid ground to build up </vt:lpstr>
      <vt:lpstr>PowerPoint-presentatie</vt:lpstr>
      <vt:lpstr>PowerPoint-presentatie</vt:lpstr>
      <vt:lpstr>  </vt:lpstr>
      <vt:lpstr>PowerPoint-presentatie</vt:lpstr>
      <vt:lpstr>PowerPoint-presentatie</vt:lpstr>
      <vt:lpstr>2. It’s Not About the Building, It’s About The Cooperation</vt:lpstr>
      <vt:lpstr>All under the same roof?</vt:lpstr>
      <vt:lpstr>Cooperation</vt:lpstr>
      <vt:lpstr>Cooperation</vt:lpstr>
      <vt:lpstr>PowerPoint-presentatie</vt:lpstr>
      <vt:lpstr>Caution! Not all communities are ready…</vt:lpstr>
      <vt:lpstr>3 is a crowd</vt:lpstr>
      <vt:lpstr>Outside vs. Inside</vt:lpstr>
      <vt:lpstr>Meeting rooms</vt:lpstr>
      <vt:lpstr>Place for Children to Play</vt:lpstr>
      <vt:lpstr>3. Structure Your Organization</vt:lpstr>
      <vt:lpstr>Structure</vt:lpstr>
      <vt:lpstr>4. It’s Not Only About Numbers, It’s About People</vt:lpstr>
      <vt:lpstr>People: climate &amp; culture</vt:lpstr>
      <vt:lpstr>Humor &amp; playfullness </vt:lpstr>
      <vt:lpstr>Trust </vt:lpstr>
      <vt:lpstr>We - culture</vt:lpstr>
      <vt:lpstr>Sharing Information</vt:lpstr>
      <vt:lpstr>Law = foundation</vt:lpstr>
      <vt:lpstr>Shared Values</vt:lpstr>
      <vt:lpstr>Moral charter</vt:lpstr>
      <vt:lpstr>5. Communication</vt:lpstr>
      <vt:lpstr>Communication</vt:lpstr>
      <vt:lpstr>6. Services</vt:lpstr>
      <vt:lpstr>Empowerment – resilience training</vt:lpstr>
      <vt:lpstr>Medical Examination</vt:lpstr>
      <vt:lpstr>Selfhelpgroup</vt:lpstr>
      <vt:lpstr>Hope for the Children</vt:lpstr>
      <vt:lpstr>7. Safety</vt:lpstr>
      <vt:lpstr>PowerPoint-presentatie</vt:lpstr>
      <vt:lpstr>Safety Planning</vt:lpstr>
      <vt:lpstr>8. Financing and Funding</vt:lpstr>
      <vt:lpstr>Governmentfunding</vt:lpstr>
      <vt:lpstr>Private/non-profit</vt:lpstr>
      <vt:lpstr>Private/Community</vt:lpstr>
      <vt:lpstr>9. Be Creative</vt:lpstr>
      <vt:lpstr>Be Creative</vt:lpstr>
      <vt:lpstr>10. Keep On Growing</vt:lpstr>
      <vt:lpstr>Change from outside</vt:lpstr>
      <vt:lpstr>Change from inside</vt:lpstr>
      <vt:lpstr>  </vt:lpstr>
      <vt:lpstr>Thank you for your attention</vt:lpstr>
    </vt:vector>
  </TitlesOfParts>
  <Company>Digipolis Antwerpen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Davy Simons</dc:creator>
  <cp:lastModifiedBy>Microsoft Office-gebruiker</cp:lastModifiedBy>
  <cp:revision>40</cp:revision>
  <dcterms:created xsi:type="dcterms:W3CDTF">2017-11-10T15:57:52Z</dcterms:created>
  <dcterms:modified xsi:type="dcterms:W3CDTF">2018-01-20T16:32:42Z</dcterms:modified>
</cp:coreProperties>
</file>