
<file path=[Content_Types].xml><?xml version="1.0" encoding="utf-8"?>
<Types xmlns="http://schemas.openxmlformats.org/package/2006/content-types">
  <Default Extension="xml" ContentType="application/xml"/>
  <Default Extension="jpeg" ContentType="image/jpeg"/>
  <Default Extension="xlsx" ContentType="application/vnd.openxmlformats-officedocument.spreadsheetml.sheet"/>
  <Default Extension="png" ContentType="image/png"/>
  <Default Extension="tmp"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22.xml" ContentType="application/vnd.openxmlformats-officedocument.presentationml.notesSlide+xml"/>
  <Override PartName="/ppt/charts/chart6.xml" ContentType="application/vnd.openxmlformats-officedocument.drawingml.chart+xml"/>
  <Override PartName="/ppt/notesSlides/notesSlide23.xml" ContentType="application/vnd.openxmlformats-officedocument.presentationml.notesSlide+xml"/>
  <Override PartName="/ppt/charts/chart7.xml" ContentType="application/vnd.openxmlformats-officedocument.drawingml.chart+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1" r:id="rId1"/>
  </p:sldMasterIdLst>
  <p:notesMasterIdLst>
    <p:notesMasterId r:id="rId53"/>
  </p:notesMasterIdLst>
  <p:handoutMasterIdLst>
    <p:handoutMasterId r:id="rId54"/>
  </p:handoutMasterIdLst>
  <p:sldIdLst>
    <p:sldId id="256" r:id="rId2"/>
    <p:sldId id="414" r:id="rId3"/>
    <p:sldId id="415" r:id="rId4"/>
    <p:sldId id="416" r:id="rId5"/>
    <p:sldId id="417" r:id="rId6"/>
    <p:sldId id="423" r:id="rId7"/>
    <p:sldId id="424" r:id="rId8"/>
    <p:sldId id="422" r:id="rId9"/>
    <p:sldId id="425" r:id="rId10"/>
    <p:sldId id="383" r:id="rId11"/>
    <p:sldId id="365" r:id="rId12"/>
    <p:sldId id="341" r:id="rId13"/>
    <p:sldId id="292" r:id="rId14"/>
    <p:sldId id="370" r:id="rId15"/>
    <p:sldId id="371" r:id="rId16"/>
    <p:sldId id="288" r:id="rId17"/>
    <p:sldId id="372" r:id="rId18"/>
    <p:sldId id="373" r:id="rId19"/>
    <p:sldId id="374" r:id="rId20"/>
    <p:sldId id="375" r:id="rId21"/>
    <p:sldId id="376" r:id="rId22"/>
    <p:sldId id="377" r:id="rId23"/>
    <p:sldId id="378" r:id="rId24"/>
    <p:sldId id="304" r:id="rId25"/>
    <p:sldId id="295" r:id="rId26"/>
    <p:sldId id="296" r:id="rId27"/>
    <p:sldId id="279" r:id="rId28"/>
    <p:sldId id="379" r:id="rId29"/>
    <p:sldId id="310" r:id="rId30"/>
    <p:sldId id="311" r:id="rId31"/>
    <p:sldId id="312" r:id="rId32"/>
    <p:sldId id="313" r:id="rId33"/>
    <p:sldId id="314" r:id="rId34"/>
    <p:sldId id="406" r:id="rId35"/>
    <p:sldId id="353" r:id="rId36"/>
    <p:sldId id="346" r:id="rId37"/>
    <p:sldId id="401" r:id="rId38"/>
    <p:sldId id="400" r:id="rId39"/>
    <p:sldId id="394" r:id="rId40"/>
    <p:sldId id="402" r:id="rId41"/>
    <p:sldId id="411" r:id="rId42"/>
    <p:sldId id="399" r:id="rId43"/>
    <p:sldId id="426" r:id="rId44"/>
    <p:sldId id="410" r:id="rId45"/>
    <p:sldId id="409" r:id="rId46"/>
    <p:sldId id="418" r:id="rId47"/>
    <p:sldId id="419" r:id="rId48"/>
    <p:sldId id="421" r:id="rId49"/>
    <p:sldId id="420" r:id="rId50"/>
    <p:sldId id="324" r:id="rId51"/>
    <p:sldId id="278" r:id="rId5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7">
          <p15:clr>
            <a:srgbClr val="A4A3A4"/>
          </p15:clr>
        </p15:guide>
        <p15:guide id="2"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86379" autoAdjust="0"/>
  </p:normalViewPr>
  <p:slideViewPr>
    <p:cSldViewPr>
      <p:cViewPr varScale="1">
        <p:scale>
          <a:sx n="79" d="100"/>
          <a:sy n="79" d="100"/>
        </p:scale>
        <p:origin x="-1302" y="-90"/>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p:cViewPr>
        <p:scale>
          <a:sx n="73" d="100"/>
          <a:sy n="73" d="100"/>
        </p:scale>
        <p:origin x="2490" y="-63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handoutMaster" Target="handoutMasters/handoutMaster1.xml"/><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werkblad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werkblad2.xlsx"/></Relationships>
</file>

<file path=ppt/charts/_rels/chart3.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package" Target="../embeddings/Microsoft_Excel-werkblad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werkblad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werkblad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werkblad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werkblad7.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34"/>
    </mc:Choice>
    <mc:Fallback>
      <c:style val="34"/>
    </mc:Fallback>
  </mc:AlternateContent>
  <c:chart>
    <c:autoTitleDeleted val="1"/>
    <c:plotArea>
      <c:layout/>
      <c:pieChart>
        <c:varyColors val="1"/>
        <c:ser>
          <c:idx val="0"/>
          <c:order val="0"/>
          <c:tx>
            <c:strRef>
              <c:f>Sheet1!$B$1</c:f>
              <c:strCache>
                <c:ptCount val="1"/>
                <c:pt idx="0">
                  <c:v>Client Split</c:v>
                </c:pt>
              </c:strCache>
            </c:strRef>
          </c:tx>
          <c:dPt>
            <c:idx val="0"/>
            <c:bubble3D val="0"/>
          </c:dPt>
          <c:dPt>
            <c:idx val="1"/>
            <c:bubble3D val="0"/>
          </c:dPt>
          <c:dLbls>
            <c:spPr>
              <a:noFill/>
              <a:ln>
                <a:noFill/>
              </a:ln>
              <a:effectLst/>
            </c:spPr>
            <c:txPr>
              <a:bodyPr/>
              <a:lstStyle/>
              <a:p>
                <a:pPr>
                  <a:defRPr sz="3600" b="1"/>
                </a:pPr>
                <a:endParaRPr lang="nl-NL"/>
              </a:p>
            </c:txPr>
            <c:showLegendKey val="0"/>
            <c:showVal val="1"/>
            <c:showCatName val="0"/>
            <c:showSerName val="0"/>
            <c:showPercent val="1"/>
            <c:showBubbleSize val="0"/>
            <c:showLeaderLines val="1"/>
            <c:extLst>
              <c:ext xmlns:c15="http://schemas.microsoft.com/office/drawing/2012/chart" uri="{CE6537A1-D6FC-4f65-9D91-7224C49458BB}"/>
            </c:extLst>
          </c:dLbls>
          <c:cat>
            <c:strRef>
              <c:f>Sheet1!$A$2:$A$3</c:f>
              <c:strCache>
                <c:ptCount val="2"/>
                <c:pt idx="0">
                  <c:v>Adult</c:v>
                </c:pt>
                <c:pt idx="1">
                  <c:v>Child</c:v>
                </c:pt>
              </c:strCache>
            </c:strRef>
          </c:cat>
          <c:val>
            <c:numRef>
              <c:f>Sheet1!$B$2:$B$3</c:f>
              <c:numCache>
                <c:formatCode>General</c:formatCode>
                <c:ptCount val="2"/>
                <c:pt idx="0">
                  <c:v>924.0</c:v>
                </c:pt>
                <c:pt idx="1">
                  <c:v>530.0</c:v>
                </c:pt>
              </c:numCache>
            </c:numRef>
          </c:val>
        </c:ser>
        <c:dLbls>
          <c:showLegendKey val="0"/>
          <c:showVal val="0"/>
          <c:showCatName val="0"/>
          <c:showSerName val="0"/>
          <c:showPercent val="0"/>
          <c:showBubbleSize val="0"/>
          <c:showLeaderLines val="1"/>
        </c:dLbls>
        <c:firstSliceAng val="0"/>
      </c:pieChart>
    </c:plotArea>
    <c:legend>
      <c:legendPos val="r"/>
      <c:overlay val="0"/>
      <c:txPr>
        <a:bodyPr/>
        <a:lstStyle/>
        <a:p>
          <a:pPr>
            <a:defRPr sz="4800" b="1"/>
          </a:pPr>
          <a:endParaRPr lang="nl-NL"/>
        </a:p>
      </c:txPr>
    </c:legend>
    <c:plotVisOnly val="1"/>
    <c:dispBlanksAs val="gap"/>
    <c:showDLblsOverMax val="0"/>
  </c:chart>
  <c:txPr>
    <a:bodyPr/>
    <a:lstStyle/>
    <a:p>
      <a:pPr>
        <a:defRPr sz="1800"/>
      </a:pPr>
      <a:endParaRPr lang="nl-NL"/>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tx>
            <c:strRef>
              <c:f>Sheet1!$B$1</c:f>
              <c:strCache>
                <c:ptCount val="1"/>
                <c:pt idx="0">
                  <c:v>Sales</c:v>
                </c:pt>
              </c:strCache>
            </c:strRef>
          </c:tx>
          <c:dPt>
            <c:idx val="0"/>
            <c:bubble3D val="0"/>
          </c:dPt>
          <c:dPt>
            <c:idx val="1"/>
            <c:bubble3D val="0"/>
          </c:dPt>
          <c:dLbls>
            <c:dLbl>
              <c:idx val="1"/>
              <c:tx>
                <c:rich>
                  <a:bodyPr/>
                  <a:lstStyle/>
                  <a:p>
                    <a:r>
                      <a:rPr lang="en-US" sz="3200" b="1" dirty="0"/>
                      <a:t>248, 47%</a:t>
                    </a:r>
                    <a:endParaRPr lang="en-US" sz="2400" dirty="0"/>
                  </a:p>
                </c:rich>
              </c:tx>
              <c:showLegendKey val="0"/>
              <c:showVal val="1"/>
              <c:showCatName val="0"/>
              <c:showSerName val="0"/>
              <c:showPercent val="1"/>
              <c:showBubbleSize val="0"/>
              <c:extLst>
                <c:ext xmlns:c15="http://schemas.microsoft.com/office/drawing/2012/chart" uri="{CE6537A1-D6FC-4f65-9D91-7224C49458BB}"/>
              </c:extLst>
            </c:dLbl>
            <c:spPr>
              <a:noFill/>
              <a:ln>
                <a:noFill/>
              </a:ln>
              <a:effectLst/>
            </c:spPr>
            <c:txPr>
              <a:bodyPr/>
              <a:lstStyle/>
              <a:p>
                <a:pPr>
                  <a:defRPr sz="3200" b="1"/>
                </a:pPr>
                <a:endParaRPr lang="nl-NL"/>
              </a:p>
            </c:txPr>
            <c:showLegendKey val="0"/>
            <c:showVal val="1"/>
            <c:showCatName val="0"/>
            <c:showSerName val="0"/>
            <c:showPercent val="1"/>
            <c:showBubbleSize val="0"/>
            <c:showLeaderLines val="1"/>
            <c:extLst>
              <c:ext xmlns:c15="http://schemas.microsoft.com/office/drawing/2012/chart" uri="{CE6537A1-D6FC-4f65-9D91-7224C49458BB}"/>
            </c:extLst>
          </c:dLbls>
          <c:cat>
            <c:strRef>
              <c:f>Sheet1!$A$2:$A$3</c:f>
              <c:strCache>
                <c:ptCount val="2"/>
                <c:pt idx="0">
                  <c:v>Under 12 years</c:v>
                </c:pt>
                <c:pt idx="1">
                  <c:v>13-17 years</c:v>
                </c:pt>
              </c:strCache>
            </c:strRef>
          </c:cat>
          <c:val>
            <c:numRef>
              <c:f>Sheet1!$B$2:$B$3</c:f>
              <c:numCache>
                <c:formatCode>General</c:formatCode>
                <c:ptCount val="2"/>
                <c:pt idx="0">
                  <c:v>282.0</c:v>
                </c:pt>
                <c:pt idx="1">
                  <c:v>248.0</c:v>
                </c:pt>
              </c:numCache>
            </c:numRef>
          </c:val>
        </c:ser>
        <c:dLbls>
          <c:showLegendKey val="0"/>
          <c:showVal val="0"/>
          <c:showCatName val="0"/>
          <c:showSerName val="0"/>
          <c:showPercent val="1"/>
          <c:showBubbleSize val="0"/>
          <c:showLeaderLines val="1"/>
        </c:dLbls>
        <c:firstSliceAng val="0"/>
      </c:pieChart>
    </c:plotArea>
    <c:legend>
      <c:legendPos val="t"/>
      <c:overlay val="0"/>
      <c:txPr>
        <a:bodyPr/>
        <a:lstStyle/>
        <a:p>
          <a:pPr>
            <a:defRPr sz="4000" b="1"/>
          </a:pPr>
          <a:endParaRPr lang="nl-NL"/>
        </a:p>
      </c:txPr>
    </c:legend>
    <c:plotVisOnly val="1"/>
    <c:dispBlanksAs val="zero"/>
    <c:showDLblsOverMax val="0"/>
  </c:chart>
  <c:txPr>
    <a:bodyPr/>
    <a:lstStyle/>
    <a:p>
      <a:pPr>
        <a:defRPr sz="1800"/>
      </a:pPr>
      <a:endParaRPr lang="nl-NL"/>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r>
              <a:rPr lang="en-GB" sz="4800" dirty="0" err="1"/>
              <a:t>Femicide</a:t>
            </a:r>
            <a:r>
              <a:rPr lang="en-GB" sz="4800" dirty="0"/>
              <a:t> Census  </a:t>
            </a:r>
          </a:p>
        </c:rich>
      </c:tx>
      <c:layout>
        <c:manualLayout>
          <c:xMode val="edge"/>
          <c:yMode val="edge"/>
          <c:x val="0.319899720277443"/>
          <c:y val="0.0132276969225642"/>
        </c:manualLayout>
      </c:layout>
      <c:overlay val="0"/>
      <c:spPr>
        <a:noFill/>
        <a:ln>
          <a:noFill/>
        </a:ln>
        <a:effectLst/>
      </c:spPr>
      <c:txPr>
        <a:bodyPr rot="0" spcFirstLastPara="1" vertOverflow="ellipsis" vert="horz" wrap="square" anchor="ctr" anchorCtr="1"/>
        <a:lstStyle/>
        <a:p>
          <a:pPr>
            <a:defRPr sz="2000" b="1" i="0" u="none" strike="noStrike" kern="1200" spc="0" baseline="0">
              <a:solidFill>
                <a:schemeClr val="tx1">
                  <a:lumMod val="65000"/>
                  <a:lumOff val="35000"/>
                </a:schemeClr>
              </a:solidFill>
              <a:latin typeface="+mn-lt"/>
              <a:ea typeface="+mn-ea"/>
              <a:cs typeface="+mn-cs"/>
            </a:defRPr>
          </a:pPr>
          <a:endParaRPr lang="nl-NL"/>
        </a:p>
      </c:txPr>
    </c:title>
    <c:autoTitleDeleted val="0"/>
    <c:plotArea>
      <c:layout/>
      <c:pieChart>
        <c:varyColors val="1"/>
        <c:ser>
          <c:idx val="0"/>
          <c:order val="0"/>
          <c:tx>
            <c:strRef>
              <c:f>Sheet1!$B$1</c:f>
              <c:strCache>
                <c:ptCount val="1"/>
                <c:pt idx="0">
                  <c:v>Femicide Census  </c:v>
                </c:pt>
              </c:strCache>
            </c:strRef>
          </c:tx>
          <c:dPt>
            <c:idx val="0"/>
            <c:bubble3D val="0"/>
            <c:spPr>
              <a:solidFill>
                <a:schemeClr val="accent1"/>
              </a:solidFill>
              <a:ln w="19050">
                <a:solidFill>
                  <a:schemeClr val="lt1"/>
                </a:solidFill>
              </a:ln>
              <a:effectLst/>
            </c:spPr>
            <c:extLst xmlns:c16r2="http://schemas.microsoft.com/office/drawing/2015/06/chart">
              <c:ext xmlns:c16="http://schemas.microsoft.com/office/drawing/2014/chart" uri="{C3380CC4-5D6E-409C-BE32-E72D297353CC}">
                <c16:uniqueId val="{00000001-6DE8-448F-ADDA-653C8B7C3068}"/>
              </c:ext>
            </c:extLst>
          </c:dPt>
          <c:dPt>
            <c:idx val="1"/>
            <c:bubble3D val="0"/>
            <c:spPr>
              <a:solidFill>
                <a:schemeClr val="accent3"/>
              </a:solidFill>
              <a:ln w="19050">
                <a:solidFill>
                  <a:schemeClr val="lt1"/>
                </a:solidFill>
              </a:ln>
              <a:effectLst/>
            </c:spPr>
            <c:extLst xmlns:c16r2="http://schemas.microsoft.com/office/drawing/2015/06/chart">
              <c:ext xmlns:c16="http://schemas.microsoft.com/office/drawing/2014/chart" uri="{C3380CC4-5D6E-409C-BE32-E72D297353CC}">
                <c16:uniqueId val="{00000002-6DE8-448F-ADDA-653C8B7C3068}"/>
              </c:ext>
            </c:extLst>
          </c:dPt>
          <c:dLbls>
            <c:dLbl>
              <c:idx val="0"/>
              <c:spPr>
                <a:noFill/>
                <a:ln>
                  <a:noFill/>
                </a:ln>
                <a:effectLst/>
              </c:spPr>
              <c:txPr>
                <a:bodyPr rot="0" spcFirstLastPara="1" vertOverflow="ellipsis" vert="horz" wrap="square" lIns="38100" tIns="19050" rIns="38100" bIns="19050" anchor="ctr" anchorCtr="1">
                  <a:noAutofit/>
                </a:bodyPr>
                <a:lstStyle/>
                <a:p>
                  <a:pPr>
                    <a:defRPr sz="2200" b="1" i="0" u="none" strike="noStrike" kern="1200" baseline="0">
                      <a:solidFill>
                        <a:schemeClr val="tx1"/>
                      </a:solidFill>
                      <a:latin typeface="+mn-lt"/>
                      <a:ea typeface="+mn-ea"/>
                      <a:cs typeface="+mn-cs"/>
                    </a:defRPr>
                  </a:pPr>
                  <a:endParaRPr lang="nl-NL"/>
                </a:p>
              </c:txPr>
              <c:dLblPos val="ctr"/>
              <c:showLegendKey val="0"/>
              <c:showVal val="0"/>
              <c:showCatName val="1"/>
              <c:showSerName val="0"/>
              <c:showPercent val="1"/>
              <c:showBubbleSize val="0"/>
            </c:dLbl>
            <c:spPr>
              <a:noFill/>
              <a:ln>
                <a:noFill/>
              </a:ln>
              <a:effectLst/>
            </c:spPr>
            <c:txPr>
              <a:bodyPr rot="0" spcFirstLastPara="1" vertOverflow="ellipsis" vert="horz" wrap="square" lIns="38100" tIns="19050" rIns="38100" bIns="19050" anchor="ctr" anchorCtr="1">
                <a:spAutoFit/>
              </a:bodyPr>
              <a:lstStyle/>
              <a:p>
                <a:pPr>
                  <a:defRPr sz="2200" b="1" i="0" u="none" strike="noStrike" kern="1200" baseline="0">
                    <a:solidFill>
                      <a:schemeClr val="tx1"/>
                    </a:solidFill>
                    <a:latin typeface="+mn-lt"/>
                    <a:ea typeface="+mn-ea"/>
                    <a:cs typeface="+mn-cs"/>
                  </a:defRPr>
                </a:pPr>
                <a:endParaRPr lang="nl-NL"/>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Sheet1!$A$2:$A$3</c:f>
              <c:strCache>
                <c:ptCount val="2"/>
                <c:pt idx="0">
                  <c:v>Strangulation</c:v>
                </c:pt>
                <c:pt idx="1">
                  <c:v>Other</c:v>
                </c:pt>
              </c:strCache>
            </c:strRef>
          </c:cat>
          <c:val>
            <c:numRef>
              <c:f>Sheet1!$B$2:$B$3</c:f>
              <c:numCache>
                <c:formatCode>General</c:formatCode>
                <c:ptCount val="2"/>
                <c:pt idx="0">
                  <c:v>233.0</c:v>
                </c:pt>
                <c:pt idx="1">
                  <c:v>703.0</c:v>
                </c:pt>
              </c:numCache>
            </c:numRef>
          </c:val>
          <c:extLst xmlns:c16r2="http://schemas.microsoft.com/office/drawing/2015/06/chart">
            <c:ext xmlns:c16="http://schemas.microsoft.com/office/drawing/2014/chart" uri="{C3380CC4-5D6E-409C-BE32-E72D297353CC}">
              <c16:uniqueId val="{00000000-6DE8-448F-ADDA-653C8B7C3068}"/>
            </c:ext>
          </c:extLst>
        </c:ser>
        <c:dLbls>
          <c:showLegendKey val="0"/>
          <c:showVal val="0"/>
          <c:showCatName val="1"/>
          <c:showSerName val="0"/>
          <c:showPercent val="1"/>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nl-NL"/>
        </a:p>
      </c:txPr>
    </c:legend>
    <c:plotVisOnly val="1"/>
    <c:dispBlanksAs val="gap"/>
    <c:showDLblsOverMax val="0"/>
  </c:chart>
  <c:spPr>
    <a:noFill/>
    <a:ln>
      <a:noFill/>
    </a:ln>
    <a:effectLst/>
  </c:spPr>
  <c:txPr>
    <a:bodyPr/>
    <a:lstStyle/>
    <a:p>
      <a:pPr>
        <a:defRPr/>
      </a:pPr>
      <a:endParaRPr lang="nl-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Gender of Complainant</c:v>
                </c:pt>
              </c:strCache>
            </c:strRef>
          </c:tx>
          <c:spPr>
            <a:ln>
              <a:solidFill>
                <a:schemeClr val="accent2">
                  <a:lumMod val="60000"/>
                  <a:lumOff val="40000"/>
                </a:schemeClr>
              </a:solidFill>
            </a:ln>
          </c:spPr>
          <c:dPt>
            <c:idx val="0"/>
            <c:bubble3D val="0"/>
            <c:spPr>
              <a:solidFill>
                <a:srgbClr val="7030A0"/>
              </a:solidFill>
              <a:ln>
                <a:solidFill>
                  <a:schemeClr val="accent2">
                    <a:lumMod val="60000"/>
                    <a:lumOff val="40000"/>
                  </a:schemeClr>
                </a:solidFill>
              </a:ln>
            </c:spPr>
          </c:dPt>
          <c:dPt>
            <c:idx val="1"/>
            <c:bubble3D val="0"/>
            <c:spPr>
              <a:solidFill>
                <a:srgbClr val="FF0000"/>
              </a:solidFill>
              <a:ln>
                <a:solidFill>
                  <a:schemeClr val="accent2">
                    <a:lumMod val="60000"/>
                    <a:lumOff val="40000"/>
                  </a:schemeClr>
                </a:solidFill>
              </a:ln>
            </c:spPr>
          </c:dPt>
          <c:dLbls>
            <c:dLbl>
              <c:idx val="1"/>
              <c:spPr/>
              <c:txPr>
                <a:bodyPr/>
                <a:lstStyle/>
                <a:p>
                  <a:pPr>
                    <a:defRPr sz="3200" b="1">
                      <a:solidFill>
                        <a:schemeClr val="tx1"/>
                      </a:solidFill>
                    </a:defRPr>
                  </a:pPr>
                  <a:endParaRPr lang="nl-NL"/>
                </a:p>
              </c:txPr>
              <c:showLegendKey val="0"/>
              <c:showVal val="0"/>
              <c:showCatName val="0"/>
              <c:showSerName val="0"/>
              <c:showPercent val="1"/>
              <c:showBubbleSize val="0"/>
            </c:dLbl>
            <c:spPr>
              <a:noFill/>
              <a:ln>
                <a:noFill/>
              </a:ln>
              <a:effectLst/>
            </c:spPr>
            <c:txPr>
              <a:bodyPr/>
              <a:lstStyle/>
              <a:p>
                <a:pPr>
                  <a:defRPr sz="3200" b="1">
                    <a:solidFill>
                      <a:srgbClr val="FFFF00"/>
                    </a:solidFill>
                  </a:defRPr>
                </a:pPr>
                <a:endParaRPr lang="nl-NL"/>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Sheet1!$A$2:$A$3</c:f>
              <c:strCache>
                <c:ptCount val="2"/>
                <c:pt idx="0">
                  <c:v>Female</c:v>
                </c:pt>
                <c:pt idx="1">
                  <c:v>Male</c:v>
                </c:pt>
              </c:strCache>
            </c:strRef>
          </c:cat>
          <c:val>
            <c:numRef>
              <c:f>Sheet1!$B$2:$B$3</c:f>
              <c:numCache>
                <c:formatCode>General</c:formatCode>
                <c:ptCount val="2"/>
                <c:pt idx="0">
                  <c:v>95.0</c:v>
                </c:pt>
                <c:pt idx="1">
                  <c:v>4.0</c:v>
                </c:pt>
              </c:numCache>
            </c:numRef>
          </c:val>
        </c:ser>
        <c:dLbls>
          <c:showLegendKey val="0"/>
          <c:showVal val="0"/>
          <c:showCatName val="0"/>
          <c:showSerName val="0"/>
          <c:showPercent val="1"/>
          <c:showBubbleSize val="0"/>
          <c:showLeaderLines val="1"/>
        </c:dLbls>
        <c:firstSliceAng val="0"/>
      </c:pieChart>
    </c:plotArea>
    <c:legend>
      <c:legendPos val="t"/>
      <c:legendEntry>
        <c:idx val="0"/>
        <c:txPr>
          <a:bodyPr/>
          <a:lstStyle/>
          <a:p>
            <a:pPr>
              <a:defRPr sz="2800" b="1"/>
            </a:pPr>
            <a:endParaRPr lang="nl-NL"/>
          </a:p>
        </c:txPr>
      </c:legendEntry>
      <c:legendEntry>
        <c:idx val="1"/>
        <c:txPr>
          <a:bodyPr/>
          <a:lstStyle/>
          <a:p>
            <a:pPr>
              <a:defRPr sz="2800" b="1"/>
            </a:pPr>
            <a:endParaRPr lang="nl-NL"/>
          </a:p>
        </c:txPr>
      </c:legendEntry>
      <c:layout>
        <c:manualLayout>
          <c:xMode val="edge"/>
          <c:yMode val="edge"/>
          <c:x val="0.648185087975114"/>
          <c:y val="0.0701508165223622"/>
          <c:w val="0.340975381549529"/>
          <c:h val="0.19012329530754"/>
        </c:manualLayout>
      </c:layout>
      <c:overlay val="0"/>
    </c:legend>
    <c:plotVisOnly val="1"/>
    <c:dispBlanksAs val="gap"/>
    <c:showDLblsOverMax val="0"/>
  </c:chart>
  <c:txPr>
    <a:bodyPr/>
    <a:lstStyle/>
    <a:p>
      <a:pPr>
        <a:defRPr sz="1800"/>
      </a:pPr>
      <a:endParaRPr lang="nl-NL"/>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GB" sz="3200" dirty="0" smtClean="0"/>
              <a:t>Suspect Type</a:t>
            </a:r>
          </a:p>
          <a:p>
            <a:pPr>
              <a:defRPr/>
            </a:pPr>
            <a:r>
              <a:rPr lang="en-GB" dirty="0" smtClean="0"/>
              <a:t>N=99</a:t>
            </a:r>
          </a:p>
        </c:rich>
      </c:tx>
      <c:overlay val="0"/>
    </c:title>
    <c:autoTitleDeleted val="0"/>
    <c:plotArea>
      <c:layout/>
      <c:pieChart>
        <c:varyColors val="1"/>
        <c:ser>
          <c:idx val="0"/>
          <c:order val="0"/>
          <c:tx>
            <c:strRef>
              <c:f>Sheet1!$B$1</c:f>
              <c:strCache>
                <c:ptCount val="1"/>
                <c:pt idx="0">
                  <c:v>Suspect Type</c:v>
                </c:pt>
              </c:strCache>
            </c:strRef>
          </c:tx>
          <c:dLbls>
            <c:spPr>
              <a:noFill/>
              <a:ln>
                <a:noFill/>
              </a:ln>
              <a:effectLst/>
            </c:spPr>
            <c:txPr>
              <a:bodyPr/>
              <a:lstStyle/>
              <a:p>
                <a:pPr>
                  <a:defRPr sz="2400" b="1"/>
                </a:pPr>
                <a:endParaRPr lang="nl-NL"/>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Sheet1!$A$2:$A$6</c:f>
              <c:strCache>
                <c:ptCount val="5"/>
                <c:pt idx="0">
                  <c:v>Partner / ex-partner</c:v>
                </c:pt>
                <c:pt idx="1">
                  <c:v>Stranger</c:v>
                </c:pt>
                <c:pt idx="2">
                  <c:v>Acquaintance </c:v>
                </c:pt>
                <c:pt idx="3">
                  <c:v>Friend </c:v>
                </c:pt>
                <c:pt idx="4">
                  <c:v>Unknown</c:v>
                </c:pt>
              </c:strCache>
            </c:strRef>
          </c:cat>
          <c:val>
            <c:numRef>
              <c:f>Sheet1!$B$2:$B$6</c:f>
              <c:numCache>
                <c:formatCode>General</c:formatCode>
                <c:ptCount val="5"/>
                <c:pt idx="0">
                  <c:v>46.0</c:v>
                </c:pt>
                <c:pt idx="1">
                  <c:v>13.0</c:v>
                </c:pt>
                <c:pt idx="2">
                  <c:v>11.0</c:v>
                </c:pt>
                <c:pt idx="3">
                  <c:v>11.0</c:v>
                </c:pt>
                <c:pt idx="4">
                  <c:v>4.0</c:v>
                </c:pt>
              </c:numCache>
            </c:numRef>
          </c:val>
        </c:ser>
        <c:dLbls>
          <c:showLegendKey val="0"/>
          <c:showVal val="0"/>
          <c:showCatName val="0"/>
          <c:showSerName val="0"/>
          <c:showPercent val="1"/>
          <c:showBubbleSize val="0"/>
          <c:showLeaderLines val="1"/>
        </c:dLbls>
        <c:firstSliceAng val="0"/>
      </c:pieChart>
    </c:plotArea>
    <c:legend>
      <c:legendPos val="r"/>
      <c:layout>
        <c:manualLayout>
          <c:xMode val="edge"/>
          <c:yMode val="edge"/>
          <c:x val="0.655829323417906"/>
          <c:y val="0.363903600878683"/>
          <c:w val="0.334911417322835"/>
          <c:h val="0.382390939790886"/>
        </c:manualLayout>
      </c:layout>
      <c:overlay val="0"/>
      <c:txPr>
        <a:bodyPr/>
        <a:lstStyle/>
        <a:p>
          <a:pPr>
            <a:defRPr b="1"/>
          </a:pPr>
          <a:endParaRPr lang="nl-NL"/>
        </a:p>
      </c:txPr>
    </c:legend>
    <c:plotVisOnly val="1"/>
    <c:dispBlanksAs val="gap"/>
    <c:showDLblsOverMax val="0"/>
  </c:chart>
  <c:txPr>
    <a:bodyPr/>
    <a:lstStyle/>
    <a:p>
      <a:pPr>
        <a:defRPr sz="1800"/>
      </a:pPr>
      <a:endParaRPr lang="nl-NL"/>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barChart>
        <c:barDir val="col"/>
        <c:grouping val="clustered"/>
        <c:varyColors val="0"/>
        <c:ser>
          <c:idx val="0"/>
          <c:order val="0"/>
          <c:tx>
            <c:strRef>
              <c:f>Sheet1!$B$1</c:f>
              <c:strCache>
                <c:ptCount val="1"/>
                <c:pt idx="0">
                  <c:v>under 18</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Age in years of complainant</c:v>
                </c:pt>
              </c:strCache>
            </c:strRef>
          </c:cat>
          <c:val>
            <c:numRef>
              <c:f>Sheet1!$B$2</c:f>
              <c:numCache>
                <c:formatCode>General</c:formatCode>
                <c:ptCount val="1"/>
                <c:pt idx="0">
                  <c:v>7.0</c:v>
                </c:pt>
              </c:numCache>
            </c:numRef>
          </c:val>
        </c:ser>
        <c:ser>
          <c:idx val="1"/>
          <c:order val="1"/>
          <c:tx>
            <c:strRef>
              <c:f>Sheet1!$C$1</c:f>
              <c:strCache>
                <c:ptCount val="1"/>
                <c:pt idx="0">
                  <c:v>18-22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Age in years of complainant</c:v>
                </c:pt>
              </c:strCache>
            </c:strRef>
          </c:cat>
          <c:val>
            <c:numRef>
              <c:f>Sheet1!$C$2</c:f>
              <c:numCache>
                <c:formatCode>General</c:formatCode>
                <c:ptCount val="1"/>
                <c:pt idx="0">
                  <c:v>29.0</c:v>
                </c:pt>
              </c:numCache>
            </c:numRef>
          </c:val>
        </c:ser>
        <c:ser>
          <c:idx val="2"/>
          <c:order val="2"/>
          <c:tx>
            <c:strRef>
              <c:f>Sheet1!$D$1</c:f>
              <c:strCache>
                <c:ptCount val="1"/>
                <c:pt idx="0">
                  <c:v>23-27</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Age in years of complainant</c:v>
                </c:pt>
              </c:strCache>
            </c:strRef>
          </c:cat>
          <c:val>
            <c:numRef>
              <c:f>Sheet1!$D$2</c:f>
              <c:numCache>
                <c:formatCode>General</c:formatCode>
                <c:ptCount val="1"/>
                <c:pt idx="0">
                  <c:v>26.0</c:v>
                </c:pt>
              </c:numCache>
            </c:numRef>
          </c:val>
        </c:ser>
        <c:ser>
          <c:idx val="3"/>
          <c:order val="3"/>
          <c:tx>
            <c:strRef>
              <c:f>Sheet1!$E$1</c:f>
              <c:strCache>
                <c:ptCount val="1"/>
                <c:pt idx="0">
                  <c:v>28-32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Age in years of complainant</c:v>
                </c:pt>
              </c:strCache>
            </c:strRef>
          </c:cat>
          <c:val>
            <c:numRef>
              <c:f>Sheet1!$E$2</c:f>
              <c:numCache>
                <c:formatCode>General</c:formatCode>
                <c:ptCount val="1"/>
                <c:pt idx="0">
                  <c:v>13.0</c:v>
                </c:pt>
              </c:numCache>
            </c:numRef>
          </c:val>
        </c:ser>
        <c:ser>
          <c:idx val="4"/>
          <c:order val="4"/>
          <c:tx>
            <c:strRef>
              <c:f>Sheet1!$F$1</c:f>
              <c:strCache>
                <c:ptCount val="1"/>
                <c:pt idx="0">
                  <c:v>33-37</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Age in years of complainant</c:v>
                </c:pt>
              </c:strCache>
            </c:strRef>
          </c:cat>
          <c:val>
            <c:numRef>
              <c:f>Sheet1!$F$2</c:f>
              <c:numCache>
                <c:formatCode>General</c:formatCode>
                <c:ptCount val="1"/>
                <c:pt idx="0">
                  <c:v>6.0</c:v>
                </c:pt>
              </c:numCache>
            </c:numRef>
          </c:val>
        </c:ser>
        <c:ser>
          <c:idx val="5"/>
          <c:order val="5"/>
          <c:tx>
            <c:strRef>
              <c:f>Sheet1!$G$1</c:f>
              <c:strCache>
                <c:ptCount val="1"/>
                <c:pt idx="0">
                  <c:v>38-42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Age in years of complainant</c:v>
                </c:pt>
              </c:strCache>
            </c:strRef>
          </c:cat>
          <c:val>
            <c:numRef>
              <c:f>Sheet1!$G$2</c:f>
              <c:numCache>
                <c:formatCode>General</c:formatCode>
                <c:ptCount val="1"/>
                <c:pt idx="0">
                  <c:v>11.0</c:v>
                </c:pt>
              </c:numCache>
            </c:numRef>
          </c:val>
        </c:ser>
        <c:ser>
          <c:idx val="6"/>
          <c:order val="6"/>
          <c:tx>
            <c:strRef>
              <c:f>Sheet1!$H$1</c:f>
              <c:strCache>
                <c:ptCount val="1"/>
                <c:pt idx="0">
                  <c:v>42-47</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Age in years of complainant</c:v>
                </c:pt>
              </c:strCache>
            </c:strRef>
          </c:cat>
          <c:val>
            <c:numRef>
              <c:f>Sheet1!$H$2</c:f>
              <c:numCache>
                <c:formatCode>General</c:formatCode>
                <c:ptCount val="1"/>
                <c:pt idx="0">
                  <c:v>4.0</c:v>
                </c:pt>
              </c:numCache>
            </c:numRef>
          </c:val>
        </c:ser>
        <c:ser>
          <c:idx val="7"/>
          <c:order val="7"/>
          <c:tx>
            <c:strRef>
              <c:f>Sheet1!$I$1</c:f>
              <c:strCache>
                <c:ptCount val="1"/>
                <c:pt idx="0">
                  <c:v>48-52</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Age in years of complainant</c:v>
                </c:pt>
              </c:strCache>
            </c:strRef>
          </c:cat>
          <c:val>
            <c:numRef>
              <c:f>Sheet1!$I$2</c:f>
              <c:numCache>
                <c:formatCode>General</c:formatCode>
                <c:ptCount val="1"/>
                <c:pt idx="0">
                  <c:v>2.0</c:v>
                </c:pt>
              </c:numCache>
            </c:numRef>
          </c:val>
        </c:ser>
        <c:ser>
          <c:idx val="8"/>
          <c:order val="8"/>
          <c:tx>
            <c:strRef>
              <c:f>Sheet1!$J$1</c:f>
              <c:strCache>
                <c:ptCount val="1"/>
                <c:pt idx="0">
                  <c:v>&gt;53</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Age in years of complainant</c:v>
                </c:pt>
              </c:strCache>
            </c:strRef>
          </c:cat>
          <c:val>
            <c:numRef>
              <c:f>Sheet1!$J$2</c:f>
              <c:numCache>
                <c:formatCode>General</c:formatCode>
                <c:ptCount val="1"/>
                <c:pt idx="0">
                  <c:v>2.0</c:v>
                </c:pt>
              </c:numCache>
            </c:numRef>
          </c:val>
        </c:ser>
        <c:dLbls>
          <c:showLegendKey val="0"/>
          <c:showVal val="1"/>
          <c:showCatName val="0"/>
          <c:showSerName val="0"/>
          <c:showPercent val="0"/>
          <c:showBubbleSize val="0"/>
        </c:dLbls>
        <c:gapWidth val="75"/>
        <c:axId val="1037853968"/>
        <c:axId val="1037856016"/>
      </c:barChart>
      <c:catAx>
        <c:axId val="1037853968"/>
        <c:scaling>
          <c:orientation val="minMax"/>
        </c:scaling>
        <c:delete val="0"/>
        <c:axPos val="b"/>
        <c:numFmt formatCode="General" sourceLinked="0"/>
        <c:majorTickMark val="none"/>
        <c:minorTickMark val="none"/>
        <c:tickLblPos val="nextTo"/>
        <c:crossAx val="1037856016"/>
        <c:crosses val="autoZero"/>
        <c:auto val="1"/>
        <c:lblAlgn val="ctr"/>
        <c:lblOffset val="100"/>
        <c:noMultiLvlLbl val="0"/>
      </c:catAx>
      <c:valAx>
        <c:axId val="1037856016"/>
        <c:scaling>
          <c:orientation val="minMax"/>
        </c:scaling>
        <c:delete val="0"/>
        <c:axPos val="l"/>
        <c:numFmt formatCode="General" sourceLinked="1"/>
        <c:majorTickMark val="none"/>
        <c:minorTickMark val="none"/>
        <c:tickLblPos val="nextTo"/>
        <c:crossAx val="1037853968"/>
        <c:crosses val="autoZero"/>
        <c:crossBetween val="between"/>
      </c:valAx>
    </c:plotArea>
    <c:legend>
      <c:legendPos val="b"/>
      <c:overlay val="0"/>
    </c:legend>
    <c:plotVisOnly val="1"/>
    <c:dispBlanksAs val="gap"/>
    <c:showDLblsOverMax val="0"/>
  </c:chart>
  <c:txPr>
    <a:bodyPr/>
    <a:lstStyle/>
    <a:p>
      <a:pPr>
        <a:defRPr sz="1800"/>
      </a:pPr>
      <a:endParaRPr lang="nl-NL"/>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nl-N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Injuries at FME</c:v>
                </c:pt>
              </c:strCache>
            </c:strRef>
          </c:tx>
          <c:dLbls>
            <c:spPr>
              <a:noFill/>
              <a:ln>
                <a:noFill/>
              </a:ln>
              <a:effectLst/>
            </c:spPr>
            <c:txPr>
              <a:bodyPr/>
              <a:lstStyle/>
              <a:p>
                <a:pPr>
                  <a:defRPr sz="2400" b="1"/>
                </a:pPr>
                <a:endParaRPr lang="nl-NL"/>
              </a:p>
            </c:txPr>
            <c:showLegendKey val="0"/>
            <c:showVal val="0"/>
            <c:showCatName val="0"/>
            <c:showSerName val="0"/>
            <c:showPercent val="1"/>
            <c:showBubbleSize val="0"/>
            <c:showLeaderLines val="1"/>
            <c:extLst>
              <c:ext xmlns:c15="http://schemas.microsoft.com/office/drawing/2012/chart" uri="{CE6537A1-D6FC-4f65-9D91-7224C49458BB}"/>
            </c:extLst>
          </c:dLbls>
          <c:cat>
            <c:strRef>
              <c:f>Sheet1!$A$2:$A$5</c:f>
              <c:strCache>
                <c:ptCount val="4"/>
                <c:pt idx="0">
                  <c:v>Injuries noted</c:v>
                </c:pt>
                <c:pt idx="1">
                  <c:v>Tenderness only</c:v>
                </c:pt>
                <c:pt idx="2">
                  <c:v>None</c:v>
                </c:pt>
                <c:pt idx="3">
                  <c:v>Not recorded</c:v>
                </c:pt>
              </c:strCache>
            </c:strRef>
          </c:cat>
          <c:val>
            <c:numRef>
              <c:f>Sheet1!$B$2:$B$5</c:f>
              <c:numCache>
                <c:formatCode>General</c:formatCode>
                <c:ptCount val="4"/>
                <c:pt idx="0">
                  <c:v>34.0</c:v>
                </c:pt>
                <c:pt idx="1">
                  <c:v>13.0</c:v>
                </c:pt>
                <c:pt idx="2">
                  <c:v>28.0</c:v>
                </c:pt>
                <c:pt idx="3">
                  <c:v>3.0</c:v>
                </c:pt>
              </c:numCache>
            </c:numRef>
          </c:val>
        </c:ser>
        <c:dLbls>
          <c:showLegendKey val="0"/>
          <c:showVal val="0"/>
          <c:showCatName val="0"/>
          <c:showSerName val="0"/>
          <c:showPercent val="1"/>
          <c:showBubbleSize val="0"/>
          <c:showLeaderLines val="1"/>
        </c:dLbls>
        <c:firstSliceAng val="0"/>
      </c:pieChart>
    </c:plotArea>
    <c:legend>
      <c:legendPos val="t"/>
      <c:layout>
        <c:manualLayout>
          <c:xMode val="edge"/>
          <c:yMode val="edge"/>
          <c:x val="0.0948510255662487"/>
          <c:y val="0.0925949853046228"/>
          <c:w val="0.810297948867503"/>
          <c:h val="0.0578729456240022"/>
        </c:manualLayout>
      </c:layout>
      <c:overlay val="0"/>
    </c:legend>
    <c:plotVisOnly val="1"/>
    <c:dispBlanksAs val="gap"/>
    <c:showDLblsOverMax val="0"/>
  </c:chart>
  <c:txPr>
    <a:bodyPr/>
    <a:lstStyle/>
    <a:p>
      <a:pPr>
        <a:defRPr sz="1800"/>
      </a:pPr>
      <a:endParaRPr lang="nl-NL"/>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1D6B309-B24E-4B1E-B033-C0D295BDCB62}" type="doc">
      <dgm:prSet loTypeId="urn:microsoft.com/office/officeart/2005/8/layout/venn1" loCatId="relationship" qsTypeId="urn:microsoft.com/office/officeart/2005/8/quickstyle/simple1" qsCatId="simple" csTypeId="urn:microsoft.com/office/officeart/2005/8/colors/accent1_2" csCatId="accent1" phldr="1"/>
      <dgm:spPr/>
    </dgm:pt>
    <dgm:pt modelId="{80FCCF30-291B-43B3-AE5E-DB5787510EAC}">
      <dgm:prSet phldrT="[Text]"/>
      <dgm:spPr>
        <a:solidFill>
          <a:srgbClr val="92D050">
            <a:alpha val="50000"/>
          </a:srgbClr>
        </a:solidFill>
      </dgm:spPr>
      <dgm:t>
        <a:bodyPr/>
        <a:lstStyle/>
        <a:p>
          <a:r>
            <a:rPr lang="en-GB" b="1" dirty="0" smtClean="0"/>
            <a:t>Forensic</a:t>
          </a:r>
          <a:endParaRPr lang="en-GB" b="1" dirty="0"/>
        </a:p>
      </dgm:t>
    </dgm:pt>
    <dgm:pt modelId="{B576BF95-968C-45D3-B188-7A271180B233}" type="parTrans" cxnId="{4EF91706-373D-4723-91BA-67ACFB92ACE8}">
      <dgm:prSet/>
      <dgm:spPr/>
      <dgm:t>
        <a:bodyPr/>
        <a:lstStyle/>
        <a:p>
          <a:endParaRPr lang="en-GB"/>
        </a:p>
      </dgm:t>
    </dgm:pt>
    <dgm:pt modelId="{E5D5C165-D86B-4E70-99FB-93F172B10C52}" type="sibTrans" cxnId="{4EF91706-373D-4723-91BA-67ACFB92ACE8}">
      <dgm:prSet/>
      <dgm:spPr/>
      <dgm:t>
        <a:bodyPr/>
        <a:lstStyle/>
        <a:p>
          <a:endParaRPr lang="en-GB"/>
        </a:p>
      </dgm:t>
    </dgm:pt>
    <dgm:pt modelId="{3CAF4CC4-47D7-48FD-9392-8F6F5601523D}">
      <dgm:prSet phldrT="[Text]"/>
      <dgm:spPr>
        <a:solidFill>
          <a:schemeClr val="accent2">
            <a:lumMod val="40000"/>
            <a:lumOff val="60000"/>
            <a:alpha val="50000"/>
          </a:schemeClr>
        </a:solidFill>
      </dgm:spPr>
      <dgm:t>
        <a:bodyPr/>
        <a:lstStyle/>
        <a:p>
          <a:r>
            <a:rPr lang="en-GB" b="1" dirty="0" smtClean="0"/>
            <a:t>Medical</a:t>
          </a:r>
          <a:endParaRPr lang="en-GB" b="1" dirty="0"/>
        </a:p>
      </dgm:t>
    </dgm:pt>
    <dgm:pt modelId="{7CF58FFD-C8A0-4B50-B0B1-DE4D158ED13F}" type="parTrans" cxnId="{B1C442B7-14FF-4FA9-AC25-DCDE5A661453}">
      <dgm:prSet/>
      <dgm:spPr/>
      <dgm:t>
        <a:bodyPr/>
        <a:lstStyle/>
        <a:p>
          <a:endParaRPr lang="en-GB"/>
        </a:p>
      </dgm:t>
    </dgm:pt>
    <dgm:pt modelId="{0F8EA177-4559-41A7-ADD5-1639ABDC3C68}" type="sibTrans" cxnId="{B1C442B7-14FF-4FA9-AC25-DCDE5A661453}">
      <dgm:prSet/>
      <dgm:spPr/>
      <dgm:t>
        <a:bodyPr/>
        <a:lstStyle/>
        <a:p>
          <a:endParaRPr lang="en-GB"/>
        </a:p>
      </dgm:t>
    </dgm:pt>
    <dgm:pt modelId="{2B217ED6-F507-47BD-8872-9C3CF1F8A942}">
      <dgm:prSet phldrT="[Text]"/>
      <dgm:spPr>
        <a:solidFill>
          <a:srgbClr val="FFFF00">
            <a:alpha val="50000"/>
          </a:srgbClr>
        </a:solidFill>
      </dgm:spPr>
      <dgm:t>
        <a:bodyPr/>
        <a:lstStyle/>
        <a:p>
          <a:r>
            <a:rPr lang="en-GB" b="1" dirty="0" smtClean="0"/>
            <a:t>Safeguarding</a:t>
          </a:r>
          <a:endParaRPr lang="en-GB" b="1" dirty="0"/>
        </a:p>
      </dgm:t>
    </dgm:pt>
    <dgm:pt modelId="{4CFBC79A-9BEE-4D0E-94FC-DCF9762A04DD}" type="parTrans" cxnId="{65439FF3-0DB1-4323-BA7A-B6E090DA1D8E}">
      <dgm:prSet/>
      <dgm:spPr/>
      <dgm:t>
        <a:bodyPr/>
        <a:lstStyle/>
        <a:p>
          <a:endParaRPr lang="en-GB"/>
        </a:p>
      </dgm:t>
    </dgm:pt>
    <dgm:pt modelId="{0F521A6C-AC23-44C6-8D63-BF44F7BF3E46}" type="sibTrans" cxnId="{65439FF3-0DB1-4323-BA7A-B6E090DA1D8E}">
      <dgm:prSet/>
      <dgm:spPr/>
      <dgm:t>
        <a:bodyPr/>
        <a:lstStyle/>
        <a:p>
          <a:endParaRPr lang="en-GB"/>
        </a:p>
      </dgm:t>
    </dgm:pt>
    <dgm:pt modelId="{8118C6CF-C378-4B92-9D1B-522A310C0B81}" type="pres">
      <dgm:prSet presAssocID="{61D6B309-B24E-4B1E-B033-C0D295BDCB62}" presName="compositeShape" presStyleCnt="0">
        <dgm:presLayoutVars>
          <dgm:chMax val="7"/>
          <dgm:dir/>
          <dgm:resizeHandles val="exact"/>
        </dgm:presLayoutVars>
      </dgm:prSet>
      <dgm:spPr/>
    </dgm:pt>
    <dgm:pt modelId="{9DAEBE5E-B69B-4B6B-9A4B-8693A7F0CC87}" type="pres">
      <dgm:prSet presAssocID="{80FCCF30-291B-43B3-AE5E-DB5787510EAC}" presName="circ1" presStyleLbl="vennNode1" presStyleIdx="0" presStyleCnt="3"/>
      <dgm:spPr/>
      <dgm:t>
        <a:bodyPr/>
        <a:lstStyle/>
        <a:p>
          <a:endParaRPr lang="en-GB"/>
        </a:p>
      </dgm:t>
    </dgm:pt>
    <dgm:pt modelId="{D9B3ABF8-9311-4B80-B996-737D8F6E6CD9}" type="pres">
      <dgm:prSet presAssocID="{80FCCF30-291B-43B3-AE5E-DB5787510EAC}" presName="circ1Tx" presStyleLbl="revTx" presStyleIdx="0" presStyleCnt="0">
        <dgm:presLayoutVars>
          <dgm:chMax val="0"/>
          <dgm:chPref val="0"/>
          <dgm:bulletEnabled val="1"/>
        </dgm:presLayoutVars>
      </dgm:prSet>
      <dgm:spPr/>
      <dgm:t>
        <a:bodyPr/>
        <a:lstStyle/>
        <a:p>
          <a:endParaRPr lang="en-GB"/>
        </a:p>
      </dgm:t>
    </dgm:pt>
    <dgm:pt modelId="{87A24684-2C9C-419F-9957-8B82161AE2D3}" type="pres">
      <dgm:prSet presAssocID="{3CAF4CC4-47D7-48FD-9392-8F6F5601523D}" presName="circ2" presStyleLbl="vennNode1" presStyleIdx="1" presStyleCnt="3"/>
      <dgm:spPr/>
      <dgm:t>
        <a:bodyPr/>
        <a:lstStyle/>
        <a:p>
          <a:endParaRPr lang="en-GB"/>
        </a:p>
      </dgm:t>
    </dgm:pt>
    <dgm:pt modelId="{A4D0EAB9-CD0A-420D-9903-CD26B3C2ECD4}" type="pres">
      <dgm:prSet presAssocID="{3CAF4CC4-47D7-48FD-9392-8F6F5601523D}" presName="circ2Tx" presStyleLbl="revTx" presStyleIdx="0" presStyleCnt="0">
        <dgm:presLayoutVars>
          <dgm:chMax val="0"/>
          <dgm:chPref val="0"/>
          <dgm:bulletEnabled val="1"/>
        </dgm:presLayoutVars>
      </dgm:prSet>
      <dgm:spPr/>
      <dgm:t>
        <a:bodyPr/>
        <a:lstStyle/>
        <a:p>
          <a:endParaRPr lang="en-GB"/>
        </a:p>
      </dgm:t>
    </dgm:pt>
    <dgm:pt modelId="{07A69F86-CFD7-4BCC-A1C4-159AD6500BA3}" type="pres">
      <dgm:prSet presAssocID="{2B217ED6-F507-47BD-8872-9C3CF1F8A942}" presName="circ3" presStyleLbl="vennNode1" presStyleIdx="2" presStyleCnt="3" custLinFactNeighborX="1230" custLinFactNeighborY="110"/>
      <dgm:spPr/>
      <dgm:t>
        <a:bodyPr/>
        <a:lstStyle/>
        <a:p>
          <a:endParaRPr lang="en-GB"/>
        </a:p>
      </dgm:t>
    </dgm:pt>
    <dgm:pt modelId="{427B24E0-A7F5-4539-BABB-BE2E26AB9C66}" type="pres">
      <dgm:prSet presAssocID="{2B217ED6-F507-47BD-8872-9C3CF1F8A942}" presName="circ3Tx" presStyleLbl="revTx" presStyleIdx="0" presStyleCnt="0">
        <dgm:presLayoutVars>
          <dgm:chMax val="0"/>
          <dgm:chPref val="0"/>
          <dgm:bulletEnabled val="1"/>
        </dgm:presLayoutVars>
      </dgm:prSet>
      <dgm:spPr/>
      <dgm:t>
        <a:bodyPr/>
        <a:lstStyle/>
        <a:p>
          <a:endParaRPr lang="en-GB"/>
        </a:p>
      </dgm:t>
    </dgm:pt>
  </dgm:ptLst>
  <dgm:cxnLst>
    <dgm:cxn modelId="{09556FE1-BDEA-466B-858A-9A2969BBADC7}" type="presOf" srcId="{61D6B309-B24E-4B1E-B033-C0D295BDCB62}" destId="{8118C6CF-C378-4B92-9D1B-522A310C0B81}" srcOrd="0" destOrd="0" presId="urn:microsoft.com/office/officeart/2005/8/layout/venn1"/>
    <dgm:cxn modelId="{4396DC31-E40A-4478-91DA-CD6D5EFA5CCD}" type="presOf" srcId="{3CAF4CC4-47D7-48FD-9392-8F6F5601523D}" destId="{87A24684-2C9C-419F-9957-8B82161AE2D3}" srcOrd="0" destOrd="0" presId="urn:microsoft.com/office/officeart/2005/8/layout/venn1"/>
    <dgm:cxn modelId="{2972A289-860A-4554-AB42-EE26B6E00F04}" type="presOf" srcId="{80FCCF30-291B-43B3-AE5E-DB5787510EAC}" destId="{9DAEBE5E-B69B-4B6B-9A4B-8693A7F0CC87}" srcOrd="0" destOrd="0" presId="urn:microsoft.com/office/officeart/2005/8/layout/venn1"/>
    <dgm:cxn modelId="{65439FF3-0DB1-4323-BA7A-B6E090DA1D8E}" srcId="{61D6B309-B24E-4B1E-B033-C0D295BDCB62}" destId="{2B217ED6-F507-47BD-8872-9C3CF1F8A942}" srcOrd="2" destOrd="0" parTransId="{4CFBC79A-9BEE-4D0E-94FC-DCF9762A04DD}" sibTransId="{0F521A6C-AC23-44C6-8D63-BF44F7BF3E46}"/>
    <dgm:cxn modelId="{08F31576-87CC-482B-AF7D-0972DB72DE4B}" type="presOf" srcId="{3CAF4CC4-47D7-48FD-9392-8F6F5601523D}" destId="{A4D0EAB9-CD0A-420D-9903-CD26B3C2ECD4}" srcOrd="1" destOrd="0" presId="urn:microsoft.com/office/officeart/2005/8/layout/venn1"/>
    <dgm:cxn modelId="{BFEB7116-F358-4DAD-ACA3-8041F4953A2F}" type="presOf" srcId="{80FCCF30-291B-43B3-AE5E-DB5787510EAC}" destId="{D9B3ABF8-9311-4B80-B996-737D8F6E6CD9}" srcOrd="1" destOrd="0" presId="urn:microsoft.com/office/officeart/2005/8/layout/venn1"/>
    <dgm:cxn modelId="{4EF91706-373D-4723-91BA-67ACFB92ACE8}" srcId="{61D6B309-B24E-4B1E-B033-C0D295BDCB62}" destId="{80FCCF30-291B-43B3-AE5E-DB5787510EAC}" srcOrd="0" destOrd="0" parTransId="{B576BF95-968C-45D3-B188-7A271180B233}" sibTransId="{E5D5C165-D86B-4E70-99FB-93F172B10C52}"/>
    <dgm:cxn modelId="{EA178030-2E22-40B1-A718-FD5E53E79D18}" type="presOf" srcId="{2B217ED6-F507-47BD-8872-9C3CF1F8A942}" destId="{427B24E0-A7F5-4539-BABB-BE2E26AB9C66}" srcOrd="1" destOrd="0" presId="urn:microsoft.com/office/officeart/2005/8/layout/venn1"/>
    <dgm:cxn modelId="{00054EAC-83AD-4480-BD2C-B582DBAB87E6}" type="presOf" srcId="{2B217ED6-F507-47BD-8872-9C3CF1F8A942}" destId="{07A69F86-CFD7-4BCC-A1C4-159AD6500BA3}" srcOrd="0" destOrd="0" presId="urn:microsoft.com/office/officeart/2005/8/layout/venn1"/>
    <dgm:cxn modelId="{B1C442B7-14FF-4FA9-AC25-DCDE5A661453}" srcId="{61D6B309-B24E-4B1E-B033-C0D295BDCB62}" destId="{3CAF4CC4-47D7-48FD-9392-8F6F5601523D}" srcOrd="1" destOrd="0" parTransId="{7CF58FFD-C8A0-4B50-B0B1-DE4D158ED13F}" sibTransId="{0F8EA177-4559-41A7-ADD5-1639ABDC3C68}"/>
    <dgm:cxn modelId="{87392A4B-47A5-48BE-B654-B0842401C626}" type="presParOf" srcId="{8118C6CF-C378-4B92-9D1B-522A310C0B81}" destId="{9DAEBE5E-B69B-4B6B-9A4B-8693A7F0CC87}" srcOrd="0" destOrd="0" presId="urn:microsoft.com/office/officeart/2005/8/layout/venn1"/>
    <dgm:cxn modelId="{9C8014A1-9D00-4FA0-8803-74765CE68754}" type="presParOf" srcId="{8118C6CF-C378-4B92-9D1B-522A310C0B81}" destId="{D9B3ABF8-9311-4B80-B996-737D8F6E6CD9}" srcOrd="1" destOrd="0" presId="urn:microsoft.com/office/officeart/2005/8/layout/venn1"/>
    <dgm:cxn modelId="{5F6921A2-12A8-47F5-85CE-9CD4C4630946}" type="presParOf" srcId="{8118C6CF-C378-4B92-9D1B-522A310C0B81}" destId="{87A24684-2C9C-419F-9957-8B82161AE2D3}" srcOrd="2" destOrd="0" presId="urn:microsoft.com/office/officeart/2005/8/layout/venn1"/>
    <dgm:cxn modelId="{85D8117A-8BBD-4CA5-8197-A8BB2633CE5E}" type="presParOf" srcId="{8118C6CF-C378-4B92-9D1B-522A310C0B81}" destId="{A4D0EAB9-CD0A-420D-9903-CD26B3C2ECD4}" srcOrd="3" destOrd="0" presId="urn:microsoft.com/office/officeart/2005/8/layout/venn1"/>
    <dgm:cxn modelId="{D1C1E73C-1C63-4921-AEB0-8B277FAD72F1}" type="presParOf" srcId="{8118C6CF-C378-4B92-9D1B-522A310C0B81}" destId="{07A69F86-CFD7-4BCC-A1C4-159AD6500BA3}" srcOrd="4" destOrd="0" presId="urn:microsoft.com/office/officeart/2005/8/layout/venn1"/>
    <dgm:cxn modelId="{21B195A1-B76E-4B13-BE86-EE0108C6F50A}" type="presParOf" srcId="{8118C6CF-C378-4B92-9D1B-522A310C0B81}" destId="{427B24E0-A7F5-4539-BABB-BE2E26AB9C66}"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AEBE5E-B69B-4B6B-9A4B-8693A7F0CC87}">
      <dsp:nvSpPr>
        <dsp:cNvPr id="0" name=""/>
        <dsp:cNvSpPr/>
      </dsp:nvSpPr>
      <dsp:spPr>
        <a:xfrm>
          <a:off x="2757011" y="56574"/>
          <a:ext cx="2715577" cy="2715577"/>
        </a:xfrm>
        <a:prstGeom prst="ellipse">
          <a:avLst/>
        </a:prstGeom>
        <a:solidFill>
          <a:srgbClr val="92D05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GB" sz="2300" b="1" kern="1200" dirty="0" smtClean="0"/>
            <a:t>Forensic</a:t>
          </a:r>
          <a:endParaRPr lang="en-GB" sz="2300" b="1" kern="1200" dirty="0"/>
        </a:p>
      </dsp:txBody>
      <dsp:txXfrm>
        <a:off x="3119088" y="531800"/>
        <a:ext cx="1991423" cy="1222010"/>
      </dsp:txXfrm>
    </dsp:sp>
    <dsp:sp modelId="{87A24684-2C9C-419F-9957-8B82161AE2D3}">
      <dsp:nvSpPr>
        <dsp:cNvPr id="0" name=""/>
        <dsp:cNvSpPr/>
      </dsp:nvSpPr>
      <dsp:spPr>
        <a:xfrm>
          <a:off x="3736882" y="1753810"/>
          <a:ext cx="2715577" cy="2715577"/>
        </a:xfrm>
        <a:prstGeom prst="ellipse">
          <a:avLst/>
        </a:prstGeom>
        <a:solidFill>
          <a:schemeClr val="accent2">
            <a:lumMod val="40000"/>
            <a:lumOff val="60000"/>
            <a:alpha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GB" sz="2300" b="1" kern="1200" dirty="0" smtClean="0"/>
            <a:t>Medical</a:t>
          </a:r>
          <a:endParaRPr lang="en-GB" sz="2300" b="1" kern="1200" dirty="0"/>
        </a:p>
      </dsp:txBody>
      <dsp:txXfrm>
        <a:off x="4567396" y="2455334"/>
        <a:ext cx="1629346" cy="1493567"/>
      </dsp:txXfrm>
    </dsp:sp>
    <dsp:sp modelId="{07A69F86-CFD7-4BCC-A1C4-159AD6500BA3}">
      <dsp:nvSpPr>
        <dsp:cNvPr id="0" name=""/>
        <dsp:cNvSpPr/>
      </dsp:nvSpPr>
      <dsp:spPr>
        <a:xfrm>
          <a:off x="1810541" y="1756797"/>
          <a:ext cx="2715577" cy="2715577"/>
        </a:xfrm>
        <a:prstGeom prst="ellipse">
          <a:avLst/>
        </a:prstGeom>
        <a:solidFill>
          <a:srgbClr val="FFFF00">
            <a:alpha val="50000"/>
          </a:srgb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022350">
            <a:lnSpc>
              <a:spcPct val="90000"/>
            </a:lnSpc>
            <a:spcBef>
              <a:spcPct val="0"/>
            </a:spcBef>
            <a:spcAft>
              <a:spcPct val="35000"/>
            </a:spcAft>
          </a:pPr>
          <a:r>
            <a:rPr lang="en-GB" sz="2300" b="1" kern="1200" dirty="0" smtClean="0"/>
            <a:t>Safeguarding</a:t>
          </a:r>
          <a:endParaRPr lang="en-GB" sz="2300" b="1" kern="1200" dirty="0"/>
        </a:p>
      </dsp:txBody>
      <dsp:txXfrm>
        <a:off x="2066258" y="2458322"/>
        <a:ext cx="1629346" cy="1493567"/>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F286030D-C95B-4F68-8F52-C93BB5D52E14}" type="datetimeFigureOut">
              <a:rPr lang="en-GB" smtClean="0"/>
              <a:t>20/01/2018</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2E85A660-2E6E-4BF5-9DD5-965DF98136E8}" type="slidenum">
              <a:rPr lang="en-GB" smtClean="0"/>
              <a:t>‹nr.›</a:t>
            </a:fld>
            <a:endParaRPr lang="en-GB"/>
          </a:p>
        </p:txBody>
      </p:sp>
    </p:spTree>
    <p:extLst>
      <p:ext uri="{BB962C8B-B14F-4D97-AF65-F5344CB8AC3E}">
        <p14:creationId xmlns:p14="http://schemas.microsoft.com/office/powerpoint/2010/main" val="27925658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E85772F7-6AB7-4F86-A1BD-3F05BD20E8E4}" type="datetimeFigureOut">
              <a:rPr lang="en-GB" smtClean="0"/>
              <a:t>20/01/2018</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AD1691AD-B62F-4289-9C29-C9640DBD5C79}" type="slidenum">
              <a:rPr lang="en-GB" smtClean="0"/>
              <a:t>‹nr.›</a:t>
            </a:fld>
            <a:endParaRPr lang="en-GB"/>
          </a:p>
        </p:txBody>
      </p:sp>
    </p:spTree>
    <p:extLst>
      <p:ext uri="{BB962C8B-B14F-4D97-AF65-F5344CB8AC3E}">
        <p14:creationId xmlns:p14="http://schemas.microsoft.com/office/powerpoint/2010/main" val="279802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1691AD-B62F-4289-9C29-C9640DBD5C79}" type="slidenum">
              <a:rPr lang="en-GB" smtClean="0"/>
              <a:t>1</a:t>
            </a:fld>
            <a:endParaRPr lang="en-GB"/>
          </a:p>
        </p:txBody>
      </p:sp>
    </p:spTree>
    <p:extLst>
      <p:ext uri="{BB962C8B-B14F-4D97-AF65-F5344CB8AC3E}">
        <p14:creationId xmlns:p14="http://schemas.microsoft.com/office/powerpoint/2010/main" val="2009454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It has been reported that it takes the following force in pounds per square inch to occlude the various anatomical structures.</a:t>
            </a:r>
          </a:p>
          <a:p>
            <a:r>
              <a:rPr lang="en-GB" sz="1200" kern="1200" dirty="0">
                <a:solidFill>
                  <a:schemeClr val="tx1"/>
                </a:solidFill>
                <a:effectLst/>
                <a:latin typeface="+mn-lt"/>
                <a:ea typeface="+mn-ea"/>
                <a:cs typeface="+mn-cs"/>
              </a:rPr>
              <a:t>What is that in real money?</a:t>
            </a:r>
          </a:p>
          <a:p>
            <a:endParaRPr lang="en-GB" dirty="0"/>
          </a:p>
        </p:txBody>
      </p:sp>
      <p:sp>
        <p:nvSpPr>
          <p:cNvPr id="4" name="Slide Number Placeholder 3"/>
          <p:cNvSpPr>
            <a:spLocks noGrp="1"/>
          </p:cNvSpPr>
          <p:nvPr>
            <p:ph type="sldNum" sz="quarter" idx="10"/>
          </p:nvPr>
        </p:nvSpPr>
        <p:spPr/>
        <p:txBody>
          <a:bodyPr/>
          <a:lstStyle/>
          <a:p>
            <a:fld id="{AD1691AD-B62F-4289-9C29-C9640DBD5C79}" type="slidenum">
              <a:rPr lang="en-GB" smtClean="0"/>
              <a:t>25</a:t>
            </a:fld>
            <a:endParaRPr lang="en-GB"/>
          </a:p>
        </p:txBody>
      </p:sp>
    </p:spTree>
    <p:extLst>
      <p:ext uri="{BB962C8B-B14F-4D97-AF65-F5344CB8AC3E}">
        <p14:creationId xmlns:p14="http://schemas.microsoft.com/office/powerpoint/2010/main" val="38161941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Well it takes 20 psi to open a can of coke and the average male hand shake is 80-100 psi.</a:t>
            </a:r>
          </a:p>
        </p:txBody>
      </p:sp>
      <p:sp>
        <p:nvSpPr>
          <p:cNvPr id="4" name="Slide Number Placeholder 3"/>
          <p:cNvSpPr>
            <a:spLocks noGrp="1"/>
          </p:cNvSpPr>
          <p:nvPr>
            <p:ph type="sldNum" sz="quarter" idx="10"/>
          </p:nvPr>
        </p:nvSpPr>
        <p:spPr/>
        <p:txBody>
          <a:bodyPr/>
          <a:lstStyle/>
          <a:p>
            <a:fld id="{AD1691AD-B62F-4289-9C29-C9640DBD5C79}" type="slidenum">
              <a:rPr lang="en-GB" smtClean="0"/>
              <a:t>26</a:t>
            </a:fld>
            <a:endParaRPr lang="en-GB"/>
          </a:p>
        </p:txBody>
      </p:sp>
    </p:spTree>
    <p:extLst>
      <p:ext uri="{BB962C8B-B14F-4D97-AF65-F5344CB8AC3E}">
        <p14:creationId xmlns:p14="http://schemas.microsoft.com/office/powerpoint/2010/main" val="6887609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Now anyone from the research Ethics Committee  please close your ears: Studies done in the 1940s on 126 healthy young male prisoners and 11 schizophrenics looked at the effects of inflating a cuff around the volunteers necks as the blood supply was quickly halted. The paper reassures the reader that none of the participants came to any harm.</a:t>
            </a:r>
          </a:p>
          <a:p>
            <a:r>
              <a:rPr lang="en-GB" sz="1200" kern="1200" dirty="0">
                <a:solidFill>
                  <a:schemeClr val="tx1"/>
                </a:solidFill>
                <a:effectLst/>
                <a:latin typeface="+mn-lt"/>
                <a:ea typeface="+mn-ea"/>
                <a:cs typeface="+mn-cs"/>
              </a:rPr>
              <a:t>The results show how quickly LOC occurs. That there was incontinence of urine / faeces after LOC is potentially very important. It indicates that the attacker has rendered the victim unconscious but is continuing to apply the pressure. Is this an indication of intent??</a:t>
            </a:r>
          </a:p>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If we have LOC at say 7 seconds, it is a further 8 seconds until the victim loses control of their bladder and is incontinent of urine. Put your hands out in front of you &amp; count. 1,2,3 4 5 6 7. </a:t>
            </a:r>
          </a:p>
          <a:p>
            <a:endParaRPr lang="en-GB" dirty="0"/>
          </a:p>
        </p:txBody>
      </p:sp>
      <p:sp>
        <p:nvSpPr>
          <p:cNvPr id="4" name="Slide Number Placeholder 3"/>
          <p:cNvSpPr>
            <a:spLocks noGrp="1"/>
          </p:cNvSpPr>
          <p:nvPr>
            <p:ph type="sldNum" sz="quarter" idx="10"/>
          </p:nvPr>
        </p:nvSpPr>
        <p:spPr/>
        <p:txBody>
          <a:bodyPr/>
          <a:lstStyle/>
          <a:p>
            <a:fld id="{AD1691AD-B62F-4289-9C29-C9640DBD5C79}" type="slidenum">
              <a:rPr lang="en-GB" smtClean="0"/>
              <a:t>27</a:t>
            </a:fld>
            <a:endParaRPr lang="en-GB"/>
          </a:p>
        </p:txBody>
      </p:sp>
    </p:spTree>
    <p:extLst>
      <p:ext uri="{BB962C8B-B14F-4D97-AF65-F5344CB8AC3E}">
        <p14:creationId xmlns:p14="http://schemas.microsoft.com/office/powerpoint/2010/main" val="879673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Ok so hopefully I have convinced you that NFS is dangerous and it can indeed be deadly.</a:t>
            </a:r>
          </a:p>
          <a:p>
            <a:r>
              <a:rPr lang="en-GB" sz="1200" kern="1200" dirty="0">
                <a:solidFill>
                  <a:schemeClr val="tx1"/>
                </a:solidFill>
                <a:effectLst/>
                <a:latin typeface="+mn-lt"/>
                <a:ea typeface="+mn-ea"/>
                <a:cs typeface="+mn-cs"/>
              </a:rPr>
              <a:t>So let us return to the average sexual assault victim if there is such a thing.</a:t>
            </a:r>
          </a:p>
          <a:p>
            <a:r>
              <a:rPr lang="en-GB" sz="1200" kern="1200" dirty="0">
                <a:solidFill>
                  <a:schemeClr val="tx1"/>
                </a:solidFill>
                <a:effectLst/>
                <a:latin typeface="+mn-lt"/>
                <a:ea typeface="+mn-ea"/>
                <a:cs typeface="+mn-cs"/>
              </a:rPr>
              <a:t>Do we just wait for them to tell us that as part of the reported rape they were strangled and take it from there?</a:t>
            </a:r>
          </a:p>
          <a:p>
            <a:r>
              <a:rPr lang="en-GB" sz="1200" kern="1200" dirty="0">
                <a:solidFill>
                  <a:schemeClr val="tx1"/>
                </a:solidFill>
                <a:effectLst/>
                <a:latin typeface="+mn-lt"/>
                <a:ea typeface="+mn-ea"/>
                <a:cs typeface="+mn-cs"/>
              </a:rPr>
              <a:t>Well no. We shouldn’t. That really won’t help. Often the complainants say nothing about the NFS, often they don’t report any symptoms.</a:t>
            </a:r>
          </a:p>
          <a:p>
            <a:endParaRPr lang="en-GB" dirty="0"/>
          </a:p>
        </p:txBody>
      </p:sp>
      <p:sp>
        <p:nvSpPr>
          <p:cNvPr id="4" name="Slide Number Placeholder 3"/>
          <p:cNvSpPr>
            <a:spLocks noGrp="1"/>
          </p:cNvSpPr>
          <p:nvPr>
            <p:ph type="sldNum" sz="quarter" idx="10"/>
          </p:nvPr>
        </p:nvSpPr>
        <p:spPr/>
        <p:txBody>
          <a:bodyPr/>
          <a:lstStyle/>
          <a:p>
            <a:fld id="{AD1691AD-B62F-4289-9C29-C9640DBD5C79}" type="slidenum">
              <a:rPr lang="en-GB" smtClean="0"/>
              <a:t>29</a:t>
            </a:fld>
            <a:endParaRPr lang="en-GB"/>
          </a:p>
        </p:txBody>
      </p:sp>
    </p:spTree>
    <p:extLst>
      <p:ext uri="{BB962C8B-B14F-4D97-AF65-F5344CB8AC3E}">
        <p14:creationId xmlns:p14="http://schemas.microsoft.com/office/powerpoint/2010/main" val="14798597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Why is that? Is it because the victim has not been to this amazing lecture so they might not appreciate the enormity of the situation? You hopefully all do now.</a:t>
            </a:r>
          </a:p>
          <a:p>
            <a:r>
              <a:rPr lang="en-GB" sz="1200" kern="1200" dirty="0">
                <a:solidFill>
                  <a:schemeClr val="tx1"/>
                </a:solidFill>
                <a:effectLst/>
                <a:latin typeface="+mn-lt"/>
                <a:ea typeface="+mn-ea"/>
                <a:cs typeface="+mn-cs"/>
              </a:rPr>
              <a:t>Is it because a lot of victims are vulnerable and unable to produce a coherent chronological account? They are unlikely to use the phrase Non-fatal strangulation. They might have said choked or held by the neck. They might have said it but the information has not been passed on. They might be confused.</a:t>
            </a:r>
          </a:p>
          <a:p>
            <a:endParaRPr lang="en-GB" dirty="0"/>
          </a:p>
        </p:txBody>
      </p:sp>
      <p:sp>
        <p:nvSpPr>
          <p:cNvPr id="4" name="Slide Number Placeholder 3"/>
          <p:cNvSpPr>
            <a:spLocks noGrp="1"/>
          </p:cNvSpPr>
          <p:nvPr>
            <p:ph type="sldNum" sz="quarter" idx="10"/>
          </p:nvPr>
        </p:nvSpPr>
        <p:spPr/>
        <p:txBody>
          <a:bodyPr/>
          <a:lstStyle/>
          <a:p>
            <a:fld id="{AD1691AD-B62F-4289-9C29-C9640DBD5C79}" type="slidenum">
              <a:rPr lang="en-GB" smtClean="0"/>
              <a:t>30</a:t>
            </a:fld>
            <a:endParaRPr lang="en-GB"/>
          </a:p>
        </p:txBody>
      </p:sp>
    </p:spTree>
    <p:extLst>
      <p:ext uri="{BB962C8B-B14F-4D97-AF65-F5344CB8AC3E}">
        <p14:creationId xmlns:p14="http://schemas.microsoft.com/office/powerpoint/2010/main" val="17533706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Looking at this confusion….Whilst the brain makes up approximately 2% of the body’s weight it accounts for  20% of the Oxygen. It is therefore extremely sensitive to any drop in oxygen supply.</a:t>
            </a:r>
          </a:p>
          <a:p>
            <a:endParaRPr lang="en-GB" dirty="0"/>
          </a:p>
        </p:txBody>
      </p:sp>
      <p:sp>
        <p:nvSpPr>
          <p:cNvPr id="4" name="Slide Number Placeholder 3"/>
          <p:cNvSpPr>
            <a:spLocks noGrp="1"/>
          </p:cNvSpPr>
          <p:nvPr>
            <p:ph type="sldNum" sz="quarter" idx="10"/>
          </p:nvPr>
        </p:nvSpPr>
        <p:spPr/>
        <p:txBody>
          <a:bodyPr/>
          <a:lstStyle/>
          <a:p>
            <a:fld id="{AD1691AD-B62F-4289-9C29-C9640DBD5C79}" type="slidenum">
              <a:rPr lang="en-GB" smtClean="0"/>
              <a:t>31</a:t>
            </a:fld>
            <a:endParaRPr lang="en-GB"/>
          </a:p>
        </p:txBody>
      </p:sp>
    </p:spTree>
    <p:extLst>
      <p:ext uri="{BB962C8B-B14F-4D97-AF65-F5344CB8AC3E}">
        <p14:creationId xmlns:p14="http://schemas.microsoft.com/office/powerpoint/2010/main" val="3185663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Within the brain, is a part within the Limbic system called the Hippocampus, </a:t>
            </a:r>
            <a:r>
              <a:rPr lang="en-GB" sz="1200" kern="1200" dirty="0" err="1">
                <a:solidFill>
                  <a:schemeClr val="tx1"/>
                </a:solidFill>
                <a:effectLst/>
                <a:latin typeface="+mn-lt"/>
                <a:ea typeface="+mn-ea"/>
                <a:cs typeface="+mn-cs"/>
              </a:rPr>
              <a:t>latin</a:t>
            </a:r>
            <a:r>
              <a:rPr lang="en-GB" sz="1200" kern="1200" dirty="0">
                <a:solidFill>
                  <a:schemeClr val="tx1"/>
                </a:solidFill>
                <a:effectLst/>
                <a:latin typeface="+mn-lt"/>
                <a:ea typeface="+mn-ea"/>
                <a:cs typeface="+mn-cs"/>
              </a:rPr>
              <a:t> for Seahorse because of its shape.. This hippocampus involved with spatial problem solving and in memory.</a:t>
            </a:r>
          </a:p>
          <a:p>
            <a:r>
              <a:rPr lang="en-GB" sz="1200" kern="1200" dirty="0">
                <a:solidFill>
                  <a:schemeClr val="tx1"/>
                </a:solidFill>
                <a:effectLst/>
                <a:latin typeface="+mn-lt"/>
                <a:ea typeface="+mn-ea"/>
                <a:cs typeface="+mn-cs"/>
              </a:rPr>
              <a:t>This hippocampus particularly sensitive to oxygen depletion.</a:t>
            </a:r>
          </a:p>
          <a:p>
            <a:endParaRPr lang="en-GB" dirty="0"/>
          </a:p>
        </p:txBody>
      </p:sp>
      <p:sp>
        <p:nvSpPr>
          <p:cNvPr id="4" name="Slide Number Placeholder 3"/>
          <p:cNvSpPr>
            <a:spLocks noGrp="1"/>
          </p:cNvSpPr>
          <p:nvPr>
            <p:ph type="sldNum" sz="quarter" idx="10"/>
          </p:nvPr>
        </p:nvSpPr>
        <p:spPr/>
        <p:txBody>
          <a:bodyPr/>
          <a:lstStyle/>
          <a:p>
            <a:fld id="{AD1691AD-B62F-4289-9C29-C9640DBD5C79}" type="slidenum">
              <a:rPr lang="en-GB" smtClean="0"/>
              <a:t>32</a:t>
            </a:fld>
            <a:endParaRPr lang="en-GB"/>
          </a:p>
        </p:txBody>
      </p:sp>
    </p:spTree>
    <p:extLst>
      <p:ext uri="{BB962C8B-B14F-4D97-AF65-F5344CB8AC3E}">
        <p14:creationId xmlns:p14="http://schemas.microsoft.com/office/powerpoint/2010/main" val="11892750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Therefore no oxygen = no memory</a:t>
            </a:r>
          </a:p>
          <a:p>
            <a:endParaRPr lang="en-GB" dirty="0"/>
          </a:p>
        </p:txBody>
      </p:sp>
      <p:sp>
        <p:nvSpPr>
          <p:cNvPr id="4" name="Slide Number Placeholder 3"/>
          <p:cNvSpPr>
            <a:spLocks noGrp="1"/>
          </p:cNvSpPr>
          <p:nvPr>
            <p:ph type="sldNum" sz="quarter" idx="10"/>
          </p:nvPr>
        </p:nvSpPr>
        <p:spPr/>
        <p:txBody>
          <a:bodyPr/>
          <a:lstStyle/>
          <a:p>
            <a:fld id="{AD1691AD-B62F-4289-9C29-C9640DBD5C79}" type="slidenum">
              <a:rPr lang="en-GB" smtClean="0"/>
              <a:t>33</a:t>
            </a:fld>
            <a:endParaRPr lang="en-GB"/>
          </a:p>
        </p:txBody>
      </p:sp>
    </p:spTree>
    <p:extLst>
      <p:ext uri="{BB962C8B-B14F-4D97-AF65-F5344CB8AC3E}">
        <p14:creationId xmlns:p14="http://schemas.microsoft.com/office/powerpoint/2010/main" val="30982777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have created NFS checklists that sit in each of our three forensic suites as an aide-mémoire for the doctors regarding signs and symptoms. </a:t>
            </a:r>
          </a:p>
          <a:p>
            <a:r>
              <a:rPr lang="en-GB" sz="1200" kern="1200" dirty="0">
                <a:solidFill>
                  <a:schemeClr val="tx1"/>
                </a:solidFill>
                <a:effectLst/>
                <a:latin typeface="+mn-lt"/>
                <a:ea typeface="+mn-ea"/>
                <a:cs typeface="+mn-cs"/>
              </a:rPr>
              <a:t>We have created a NFS </a:t>
            </a:r>
            <a:r>
              <a:rPr lang="en-GB" sz="1200" kern="1200" dirty="0" err="1">
                <a:solidFill>
                  <a:schemeClr val="tx1"/>
                </a:solidFill>
                <a:effectLst/>
                <a:latin typeface="+mn-lt"/>
                <a:ea typeface="+mn-ea"/>
                <a:cs typeface="+mn-cs"/>
              </a:rPr>
              <a:t>proforma</a:t>
            </a:r>
            <a:r>
              <a:rPr lang="en-GB" sz="1200" kern="1200" dirty="0">
                <a:solidFill>
                  <a:schemeClr val="tx1"/>
                </a:solidFill>
                <a:effectLst/>
                <a:latin typeface="+mn-lt"/>
                <a:ea typeface="+mn-ea"/>
                <a:cs typeface="+mn-cs"/>
              </a:rPr>
              <a:t>, so when the doctor (who will be proactively establishing if NFS is alleged) encounters such a case the history, signs and symptoms are carefully documented and there is a tailored management plan. This takes additional time, training and skills. But what is the alternative? We can’t </a:t>
            </a:r>
            <a:r>
              <a:rPr lang="en-GB" sz="1200" kern="1200" dirty="0" err="1">
                <a:solidFill>
                  <a:schemeClr val="tx1"/>
                </a:solidFill>
                <a:effectLst/>
                <a:latin typeface="+mn-lt"/>
                <a:ea typeface="+mn-ea"/>
                <a:cs typeface="+mn-cs"/>
              </a:rPr>
              <a:t>unknow</a:t>
            </a:r>
            <a:r>
              <a:rPr lang="en-GB" sz="1200" kern="1200" dirty="0">
                <a:solidFill>
                  <a:schemeClr val="tx1"/>
                </a:solidFill>
                <a:effectLst/>
                <a:latin typeface="+mn-lt"/>
                <a:ea typeface="+mn-ea"/>
                <a:cs typeface="+mn-cs"/>
              </a:rPr>
              <a:t> what we  have learnt. In my mind it highlights the unique skills required my forensic clinicians. As I have said many a time, in forensic medicine “The swab is not the job” and we must resist moves influenced by cost cutting aims to make it so </a:t>
            </a:r>
          </a:p>
          <a:p>
            <a:endParaRPr lang="en-GB" dirty="0"/>
          </a:p>
        </p:txBody>
      </p:sp>
      <p:sp>
        <p:nvSpPr>
          <p:cNvPr id="4" name="Slide Number Placeholder 3"/>
          <p:cNvSpPr>
            <a:spLocks noGrp="1"/>
          </p:cNvSpPr>
          <p:nvPr>
            <p:ph type="sldNum" sz="quarter" idx="10"/>
          </p:nvPr>
        </p:nvSpPr>
        <p:spPr/>
        <p:txBody>
          <a:bodyPr/>
          <a:lstStyle/>
          <a:p>
            <a:fld id="{AD1691AD-B62F-4289-9C29-C9640DBD5C79}" type="slidenum">
              <a:rPr lang="en-GB" smtClean="0"/>
              <a:t>34</a:t>
            </a:fld>
            <a:endParaRPr lang="en-GB"/>
          </a:p>
        </p:txBody>
      </p:sp>
    </p:spTree>
    <p:extLst>
      <p:ext uri="{BB962C8B-B14F-4D97-AF65-F5344CB8AC3E}">
        <p14:creationId xmlns:p14="http://schemas.microsoft.com/office/powerpoint/2010/main" val="1994607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Those who know me know that when I get interested in an idea I can become slightly obsessed by it. This was the case last year when I started to learn more about NFS and its implications. </a:t>
            </a:r>
          </a:p>
          <a:p>
            <a:r>
              <a:rPr lang="en-GB" sz="1200" kern="1200" dirty="0">
                <a:solidFill>
                  <a:schemeClr val="tx1"/>
                </a:solidFill>
                <a:effectLst/>
                <a:latin typeface="+mn-lt"/>
                <a:ea typeface="+mn-ea"/>
                <a:cs typeface="+mn-cs"/>
              </a:rPr>
              <a:t>So where has this obsession led to so far?</a:t>
            </a:r>
          </a:p>
          <a:p>
            <a:r>
              <a:rPr lang="en-GB" sz="1200" kern="1200" dirty="0">
                <a:solidFill>
                  <a:schemeClr val="tx1"/>
                </a:solidFill>
                <a:effectLst/>
                <a:latin typeface="+mn-lt"/>
                <a:ea typeface="+mn-ea"/>
                <a:cs typeface="+mn-cs"/>
              </a:rPr>
              <a:t>Last summer we established a Multi-agency NFS working group at St Mary’s. This has grown in size and now has regional representation.</a:t>
            </a:r>
          </a:p>
          <a:p>
            <a:endParaRPr lang="en-GB" dirty="0"/>
          </a:p>
        </p:txBody>
      </p:sp>
      <p:sp>
        <p:nvSpPr>
          <p:cNvPr id="4" name="Slide Number Placeholder 3"/>
          <p:cNvSpPr>
            <a:spLocks noGrp="1"/>
          </p:cNvSpPr>
          <p:nvPr>
            <p:ph type="sldNum" sz="quarter" idx="10"/>
          </p:nvPr>
        </p:nvSpPr>
        <p:spPr/>
        <p:txBody>
          <a:bodyPr/>
          <a:lstStyle/>
          <a:p>
            <a:fld id="{AD1691AD-B62F-4289-9C29-C9640DBD5C79}" type="slidenum">
              <a:rPr lang="en-GB" smtClean="0"/>
              <a:t>35</a:t>
            </a:fld>
            <a:endParaRPr lang="en-GB"/>
          </a:p>
        </p:txBody>
      </p:sp>
    </p:spTree>
    <p:extLst>
      <p:ext uri="{BB962C8B-B14F-4D97-AF65-F5344CB8AC3E}">
        <p14:creationId xmlns:p14="http://schemas.microsoft.com/office/powerpoint/2010/main" val="17043239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4"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smtClean="0"/>
              <a:t>For context I want to give you some background information.</a:t>
            </a:r>
            <a:endParaRPr lang="en-US" altLang="en-US" dirty="0"/>
          </a:p>
        </p:txBody>
      </p:sp>
      <p:sp>
        <p:nvSpPr>
          <p:cNvPr id="28675"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058" indent="-285407" eaLnBrk="0" hangingPunct="0">
              <a:defRPr sz="2400">
                <a:solidFill>
                  <a:schemeClr val="tx1"/>
                </a:solidFill>
                <a:latin typeface="Arial" charset="0"/>
                <a:ea typeface="ＭＳ Ｐゴシック" pitchFamily="34" charset="-128"/>
              </a:defRPr>
            </a:lvl2pPr>
            <a:lvl3pPr marL="1141628" indent="-228326" eaLnBrk="0" hangingPunct="0">
              <a:defRPr sz="2400">
                <a:solidFill>
                  <a:schemeClr val="tx1"/>
                </a:solidFill>
                <a:latin typeface="Arial" charset="0"/>
                <a:ea typeface="ＭＳ Ｐゴシック" pitchFamily="34" charset="-128"/>
              </a:defRPr>
            </a:lvl3pPr>
            <a:lvl4pPr marL="1598280" indent="-228326" eaLnBrk="0" hangingPunct="0">
              <a:defRPr sz="2400">
                <a:solidFill>
                  <a:schemeClr val="tx1"/>
                </a:solidFill>
                <a:latin typeface="Arial" charset="0"/>
                <a:ea typeface="ＭＳ Ｐゴシック" pitchFamily="34" charset="-128"/>
              </a:defRPr>
            </a:lvl4pPr>
            <a:lvl5pPr marL="2054931" indent="-228326" eaLnBrk="0" hangingPunct="0">
              <a:defRPr sz="2400">
                <a:solidFill>
                  <a:schemeClr val="tx1"/>
                </a:solidFill>
                <a:latin typeface="Arial" charset="0"/>
                <a:ea typeface="ＭＳ Ｐゴシック" pitchFamily="34" charset="-128"/>
              </a:defRPr>
            </a:lvl5pPr>
            <a:lvl6pPr marL="2511582" indent="-228326" eaLnBrk="0" fontAlgn="base" hangingPunct="0">
              <a:spcBef>
                <a:spcPct val="0"/>
              </a:spcBef>
              <a:spcAft>
                <a:spcPct val="0"/>
              </a:spcAft>
              <a:defRPr sz="2400">
                <a:solidFill>
                  <a:schemeClr val="tx1"/>
                </a:solidFill>
                <a:latin typeface="Arial" charset="0"/>
                <a:ea typeface="ＭＳ Ｐゴシック" pitchFamily="34" charset="-128"/>
              </a:defRPr>
            </a:lvl6pPr>
            <a:lvl7pPr marL="2968234" indent="-228326" eaLnBrk="0" fontAlgn="base" hangingPunct="0">
              <a:spcBef>
                <a:spcPct val="0"/>
              </a:spcBef>
              <a:spcAft>
                <a:spcPct val="0"/>
              </a:spcAft>
              <a:defRPr sz="2400">
                <a:solidFill>
                  <a:schemeClr val="tx1"/>
                </a:solidFill>
                <a:latin typeface="Arial" charset="0"/>
                <a:ea typeface="ＭＳ Ｐゴシック" pitchFamily="34" charset="-128"/>
              </a:defRPr>
            </a:lvl7pPr>
            <a:lvl8pPr marL="3424885" indent="-228326" eaLnBrk="0" fontAlgn="base" hangingPunct="0">
              <a:spcBef>
                <a:spcPct val="0"/>
              </a:spcBef>
              <a:spcAft>
                <a:spcPct val="0"/>
              </a:spcAft>
              <a:defRPr sz="2400">
                <a:solidFill>
                  <a:schemeClr val="tx1"/>
                </a:solidFill>
                <a:latin typeface="Arial" charset="0"/>
                <a:ea typeface="ＭＳ Ｐゴシック" pitchFamily="34" charset="-128"/>
              </a:defRPr>
            </a:lvl8pPr>
            <a:lvl9pPr marL="3881537" indent="-228326"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fld id="{E45B4BB4-5DCB-4425-8DD5-51AECC2EB16B}" type="slidenum">
              <a:rPr lang="en-GB" altLang="en-US" sz="1300"/>
              <a:pPr eaLnBrk="1" hangingPunct="1"/>
              <a:t>2</a:t>
            </a:fld>
            <a:endParaRPr lang="en-GB" altLang="en-US" sz="1300"/>
          </a:p>
        </p:txBody>
      </p:sp>
    </p:spTree>
    <p:extLst>
      <p:ext uri="{BB962C8B-B14F-4D97-AF65-F5344CB8AC3E}">
        <p14:creationId xmlns:p14="http://schemas.microsoft.com/office/powerpoint/2010/main" val="29354707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We have worked with our Ear Nose &amp; Throat and Radiology colleagues to establish a clinical management pathway</a:t>
            </a:r>
          </a:p>
          <a:p>
            <a:endParaRPr lang="en-GB" dirty="0"/>
          </a:p>
        </p:txBody>
      </p:sp>
      <p:sp>
        <p:nvSpPr>
          <p:cNvPr id="4" name="Slide Number Placeholder 3"/>
          <p:cNvSpPr>
            <a:spLocks noGrp="1"/>
          </p:cNvSpPr>
          <p:nvPr>
            <p:ph type="sldNum" sz="quarter" idx="10"/>
          </p:nvPr>
        </p:nvSpPr>
        <p:spPr/>
        <p:txBody>
          <a:bodyPr/>
          <a:lstStyle/>
          <a:p>
            <a:fld id="{AD1691AD-B62F-4289-9C29-C9640DBD5C79}" type="slidenum">
              <a:rPr lang="en-GB" smtClean="0"/>
              <a:t>36</a:t>
            </a:fld>
            <a:endParaRPr lang="en-GB"/>
          </a:p>
        </p:txBody>
      </p:sp>
    </p:spTree>
    <p:extLst>
      <p:ext uri="{BB962C8B-B14F-4D97-AF65-F5344CB8AC3E}">
        <p14:creationId xmlns:p14="http://schemas.microsoft.com/office/powerpoint/2010/main" val="1897604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18 months</a:t>
            </a:r>
            <a:endParaRPr lang="en-GB" dirty="0"/>
          </a:p>
        </p:txBody>
      </p:sp>
      <p:sp>
        <p:nvSpPr>
          <p:cNvPr id="4" name="Slide Number Placeholder 3"/>
          <p:cNvSpPr>
            <a:spLocks noGrp="1"/>
          </p:cNvSpPr>
          <p:nvPr>
            <p:ph type="sldNum" sz="quarter" idx="10"/>
          </p:nvPr>
        </p:nvSpPr>
        <p:spPr/>
        <p:txBody>
          <a:bodyPr/>
          <a:lstStyle/>
          <a:p>
            <a:fld id="{AD1691AD-B62F-4289-9C29-C9640DBD5C79}" type="slidenum">
              <a:rPr lang="en-GB" smtClean="0"/>
              <a:t>37</a:t>
            </a:fld>
            <a:endParaRPr lang="en-GB"/>
          </a:p>
        </p:txBody>
      </p:sp>
    </p:spTree>
    <p:extLst>
      <p:ext uri="{BB962C8B-B14F-4D97-AF65-F5344CB8AC3E}">
        <p14:creationId xmlns:p14="http://schemas.microsoft.com/office/powerpoint/2010/main" val="2279168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5 Children aged 17,14,14,12,17 years</a:t>
            </a:r>
          </a:p>
          <a:p>
            <a:r>
              <a:rPr lang="en-GB" dirty="0" smtClean="0"/>
              <a:t>Eldest was 75 year old woman</a:t>
            </a:r>
            <a:endParaRPr lang="en-GB" dirty="0"/>
          </a:p>
        </p:txBody>
      </p:sp>
      <p:sp>
        <p:nvSpPr>
          <p:cNvPr id="4" name="Slide Number Placeholder 3"/>
          <p:cNvSpPr>
            <a:spLocks noGrp="1"/>
          </p:cNvSpPr>
          <p:nvPr>
            <p:ph type="sldNum" sz="quarter" idx="10"/>
          </p:nvPr>
        </p:nvSpPr>
        <p:spPr/>
        <p:txBody>
          <a:bodyPr/>
          <a:lstStyle/>
          <a:p>
            <a:fld id="{AD1691AD-B62F-4289-9C29-C9640DBD5C79}" type="slidenum">
              <a:rPr lang="en-GB" smtClean="0"/>
              <a:t>40</a:t>
            </a:fld>
            <a:endParaRPr lang="en-GB"/>
          </a:p>
        </p:txBody>
      </p:sp>
    </p:spTree>
    <p:extLst>
      <p:ext uri="{BB962C8B-B14F-4D97-AF65-F5344CB8AC3E}">
        <p14:creationId xmlns:p14="http://schemas.microsoft.com/office/powerpoint/2010/main" val="30952321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Study </a:t>
            </a:r>
            <a:r>
              <a:rPr lang="en-GB" dirty="0" err="1" smtClean="0"/>
              <a:t>Zilken</a:t>
            </a:r>
            <a:r>
              <a:rPr lang="en-GB" baseline="0" dirty="0" smtClean="0"/>
              <a:t> Western Australia looked at NFS in SARC, between 2009-2015 had 79. Saw injuries in 50%</a:t>
            </a:r>
            <a:endParaRPr lang="en-GB" dirty="0"/>
          </a:p>
        </p:txBody>
      </p:sp>
      <p:sp>
        <p:nvSpPr>
          <p:cNvPr id="4" name="Slide Number Placeholder 3"/>
          <p:cNvSpPr>
            <a:spLocks noGrp="1"/>
          </p:cNvSpPr>
          <p:nvPr>
            <p:ph type="sldNum" sz="quarter" idx="10"/>
          </p:nvPr>
        </p:nvSpPr>
        <p:spPr/>
        <p:txBody>
          <a:bodyPr/>
          <a:lstStyle/>
          <a:p>
            <a:fld id="{AD1691AD-B62F-4289-9C29-C9640DBD5C79}" type="slidenum">
              <a:rPr lang="en-GB" smtClean="0"/>
              <a:t>42</a:t>
            </a:fld>
            <a:endParaRPr lang="en-GB"/>
          </a:p>
        </p:txBody>
      </p:sp>
    </p:spTree>
    <p:extLst>
      <p:ext uri="{BB962C8B-B14F-4D97-AF65-F5344CB8AC3E}">
        <p14:creationId xmlns:p14="http://schemas.microsoft.com/office/powerpoint/2010/main" val="29312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Of note this work has really emphasised a glaring gap in the provision of clinical forensic and aftercare services for one group of victims. That is the people reporting NFS in the context of DV where no sexual assault has occurred. </a:t>
            </a:r>
          </a:p>
          <a:p>
            <a:endParaRPr lang="en-GB" dirty="0"/>
          </a:p>
        </p:txBody>
      </p:sp>
      <p:sp>
        <p:nvSpPr>
          <p:cNvPr id="4" name="Slide Number Placeholder 3"/>
          <p:cNvSpPr>
            <a:spLocks noGrp="1"/>
          </p:cNvSpPr>
          <p:nvPr>
            <p:ph type="sldNum" sz="quarter" idx="10"/>
          </p:nvPr>
        </p:nvSpPr>
        <p:spPr/>
        <p:txBody>
          <a:bodyPr/>
          <a:lstStyle/>
          <a:p>
            <a:fld id="{AD1691AD-B62F-4289-9C29-C9640DBD5C79}" type="slidenum">
              <a:rPr lang="en-GB" smtClean="0"/>
              <a:t>45</a:t>
            </a:fld>
            <a:endParaRPr lang="en-GB"/>
          </a:p>
        </p:txBody>
      </p:sp>
    </p:spTree>
    <p:extLst>
      <p:ext uri="{BB962C8B-B14F-4D97-AF65-F5344CB8AC3E}">
        <p14:creationId xmlns:p14="http://schemas.microsoft.com/office/powerpoint/2010/main" val="12416757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 original ACE study dates back to 1998 San Diego.  Researchers initially exploring the reasons for non attendance at an obesity clinic drew up a list of 10 adverse childhood experiences.</a:t>
            </a:r>
          </a:p>
          <a:p>
            <a:r>
              <a:rPr lang="en-GB" sz="1200" kern="1200" dirty="0" smtClean="0">
                <a:solidFill>
                  <a:schemeClr val="tx1"/>
                </a:solidFill>
                <a:effectLst/>
                <a:latin typeface="+mn-lt"/>
                <a:ea typeface="+mn-ea"/>
                <a:cs typeface="+mn-cs"/>
              </a:rPr>
              <a:t> 17,000 adults (70% Caucasian, 70 5 college educated) were screened for ACEs during routine health consultations.</a:t>
            </a:r>
          </a:p>
          <a:p>
            <a:r>
              <a:rPr lang="en-GB" sz="1200" kern="1200" dirty="0" smtClean="0">
                <a:solidFill>
                  <a:schemeClr val="tx1"/>
                </a:solidFill>
                <a:effectLst/>
                <a:latin typeface="+mn-lt"/>
                <a:ea typeface="+mn-ea"/>
                <a:cs typeface="+mn-cs"/>
              </a:rPr>
              <a:t>What they found was that ACEs are common. In fact 63.5%, nearly 2/3 will have one ACE. </a:t>
            </a:r>
          </a:p>
          <a:p>
            <a:endParaRPr lang="en-GB" sz="1200"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AD1691AD-B62F-4289-9C29-C9640DBD5C79}" type="slidenum">
              <a:rPr lang="en-GB" smtClean="0"/>
              <a:t>46</a:t>
            </a:fld>
            <a:endParaRPr lang="en-GB"/>
          </a:p>
        </p:txBody>
      </p:sp>
    </p:spTree>
    <p:extLst>
      <p:ext uri="{BB962C8B-B14F-4D97-AF65-F5344CB8AC3E}">
        <p14:creationId xmlns:p14="http://schemas.microsoft.com/office/powerpoint/2010/main" val="136738194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But what they found was that as an individual racks up more ACEs they are at increased risk from a myriad of problems and I have included some of the results here.</a:t>
            </a:r>
          </a:p>
          <a:p>
            <a:r>
              <a:rPr lang="en-GB" sz="1200" kern="1200" dirty="0" smtClean="0">
                <a:solidFill>
                  <a:schemeClr val="tx1"/>
                </a:solidFill>
                <a:effectLst/>
                <a:latin typeface="+mn-lt"/>
                <a:ea typeface="+mn-ea"/>
                <a:cs typeface="+mn-cs"/>
              </a:rPr>
              <a:t>Having 4 or more ACEs makes one 12.2 times more likely to ever attempt suicide.</a:t>
            </a:r>
          </a:p>
          <a:p>
            <a:r>
              <a:rPr lang="en-GB" sz="1200" kern="1200" dirty="0" smtClean="0">
                <a:solidFill>
                  <a:schemeClr val="tx1"/>
                </a:solidFill>
                <a:effectLst/>
                <a:latin typeface="+mn-lt"/>
                <a:ea typeface="+mn-ea"/>
                <a:cs typeface="+mn-cs"/>
              </a:rPr>
              <a:t>Think about Molly and her unhappy childhood. She would have had at least 4 ACEs.  Her risk of suicide attempts could have been predicted years before her killed herself, offering years of opportunity to intervene. </a:t>
            </a:r>
          </a:p>
          <a:p>
            <a:r>
              <a:rPr lang="en-GB" sz="1200" kern="1200" dirty="0" smtClean="0">
                <a:solidFill>
                  <a:schemeClr val="tx1"/>
                </a:solidFill>
                <a:effectLst/>
                <a:latin typeface="+mn-lt"/>
                <a:ea typeface="+mn-ea"/>
                <a:cs typeface="+mn-cs"/>
              </a:rPr>
              <a:t>We don’t have to be merely observers in the slow car crashes that are some people’s lives. We could be agents for change.</a:t>
            </a:r>
          </a:p>
          <a:p>
            <a:r>
              <a:rPr lang="en-GB" sz="1200" kern="1200" dirty="0" smtClean="0">
                <a:solidFill>
                  <a:schemeClr val="tx1"/>
                </a:solidFill>
                <a:effectLst/>
                <a:latin typeface="+mn-lt"/>
                <a:ea typeface="+mn-ea"/>
                <a:cs typeface="+mn-cs"/>
              </a:rPr>
              <a:t>So having been exposed to such a toxic environment is a public health issue not just a social care or criminal justice problem. Removing the child, locking up the abuser doesn’t remove the downstream risk and we need to appreciate this and be proactive in our collective response.</a:t>
            </a:r>
          </a:p>
          <a:p>
            <a:r>
              <a:rPr lang="en-GB" sz="1200" kern="1200" dirty="0" smtClean="0">
                <a:solidFill>
                  <a:schemeClr val="tx1"/>
                </a:solidFill>
                <a:effectLst/>
                <a:latin typeface="+mn-lt"/>
                <a:ea typeface="+mn-ea"/>
                <a:cs typeface="+mn-cs"/>
              </a:rPr>
              <a:t>But let us return to NFS.</a:t>
            </a:r>
          </a:p>
          <a:p>
            <a:endParaRPr lang="en-GB" dirty="0"/>
          </a:p>
        </p:txBody>
      </p:sp>
      <p:sp>
        <p:nvSpPr>
          <p:cNvPr id="4" name="Slide Number Placeholder 3"/>
          <p:cNvSpPr>
            <a:spLocks noGrp="1"/>
          </p:cNvSpPr>
          <p:nvPr>
            <p:ph type="sldNum" sz="quarter" idx="10"/>
          </p:nvPr>
        </p:nvSpPr>
        <p:spPr/>
        <p:txBody>
          <a:bodyPr/>
          <a:lstStyle/>
          <a:p>
            <a:fld id="{AD1691AD-B62F-4289-9C29-C9640DBD5C79}" type="slidenum">
              <a:rPr lang="en-GB" smtClean="0"/>
              <a:t>48</a:t>
            </a:fld>
            <a:endParaRPr lang="en-GB"/>
          </a:p>
        </p:txBody>
      </p:sp>
    </p:spTree>
    <p:extLst>
      <p:ext uri="{BB962C8B-B14F-4D97-AF65-F5344CB8AC3E}">
        <p14:creationId xmlns:p14="http://schemas.microsoft.com/office/powerpoint/2010/main" val="28510116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AD1691AD-B62F-4289-9C29-C9640DBD5C79}" type="slidenum">
              <a:rPr lang="en-GB" smtClean="0"/>
              <a:t>50</a:t>
            </a:fld>
            <a:endParaRPr lang="en-GB"/>
          </a:p>
        </p:txBody>
      </p:sp>
    </p:spTree>
    <p:extLst>
      <p:ext uri="{BB962C8B-B14F-4D97-AF65-F5344CB8AC3E}">
        <p14:creationId xmlns:p14="http://schemas.microsoft.com/office/powerpoint/2010/main" val="36033543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929" name="Rectangle 7"/>
          <p:cNvSpPr>
            <a:spLocks noGrp="1" noChangeArrowheads="1"/>
          </p:cNvSpPr>
          <p:nvPr>
            <p:ph type="sldNum" sz="quarter" idx="5"/>
          </p:nvPr>
        </p:nvSpPr>
        <p:spPr>
          <a:noFill/>
        </p:spPr>
        <p:txBody>
          <a:bodyPr/>
          <a:lstStyle/>
          <a:p>
            <a:fld id="{F3FF8D69-7C64-46D0-B30F-BB25BEDF0AAC}" type="slidenum">
              <a:rPr lang="en-US" smtClean="0"/>
              <a:pPr/>
              <a:t>51</a:t>
            </a:fld>
            <a:endParaRPr lang="en-US"/>
          </a:p>
        </p:txBody>
      </p:sp>
      <p:sp>
        <p:nvSpPr>
          <p:cNvPr id="252930" name="Rectangle 2"/>
          <p:cNvSpPr>
            <a:spLocks noGrp="1" noRot="1" noChangeAspect="1" noChangeArrowheads="1" noTextEdit="1"/>
          </p:cNvSpPr>
          <p:nvPr>
            <p:ph type="sldImg"/>
          </p:nvPr>
        </p:nvSpPr>
        <p:spPr>
          <a:ln/>
        </p:spPr>
      </p:sp>
      <p:sp>
        <p:nvSpPr>
          <p:cNvPr id="252931" name="Rectangle 3"/>
          <p:cNvSpPr>
            <a:spLocks noGrp="1" noChangeArrowheads="1"/>
          </p:cNvSpPr>
          <p:nvPr>
            <p:ph type="body" idx="1"/>
          </p:nvPr>
        </p:nvSpPr>
        <p:spPr>
          <a:noFill/>
          <a:ln/>
        </p:spPr>
        <p:txBody>
          <a:bodyPr/>
          <a:lstStyle/>
          <a:p>
            <a:pPr eaLnBrk="1" hangingPunct="1"/>
            <a:endParaRPr lang="en-GB"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txBox="1">
            <a:spLocks noGrp="1" noChangeArrowheads="1"/>
          </p:cNvSpPr>
          <p:nvPr/>
        </p:nvSpPr>
        <p:spPr bwMode="auto">
          <a:xfrm>
            <a:off x="3854008" y="10307603"/>
            <a:ext cx="2948387" cy="542604"/>
          </a:xfrm>
          <a:prstGeom prst="rect">
            <a:avLst/>
          </a:prstGeom>
          <a:noFill/>
          <a:ln w="9525">
            <a:noFill/>
            <a:miter lim="800000"/>
            <a:headEnd/>
            <a:tailEnd/>
          </a:ln>
        </p:spPr>
        <p:txBody>
          <a:bodyPr lIns="96329" tIns="48164" rIns="96329" bIns="48164" anchor="b"/>
          <a:lstStyle/>
          <a:p>
            <a:pPr algn="r"/>
            <a:fld id="{94832A61-134F-4FEA-8063-8944F5421098}" type="slidenum">
              <a:rPr lang="en-US" altLang="en-US" sz="1300"/>
              <a:pPr algn="r"/>
              <a:t>3</a:t>
            </a:fld>
            <a:endParaRPr lang="en-US" altLang="en-US" sz="1300" dirty="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5828599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7" name="Rectangle 7"/>
          <p:cNvSpPr>
            <a:spLocks noGrp="1" noChangeArrowheads="1"/>
          </p:cNvSpPr>
          <p:nvPr>
            <p:ph type="sldNum" sz="quarter" idx="5"/>
          </p:nvPr>
        </p:nvSpPr>
        <p:spPr>
          <a:noFill/>
        </p:spPr>
        <p:txBody>
          <a:bodyPr/>
          <a:lstStyle/>
          <a:p>
            <a:fld id="{7B1033A2-CB15-4540-A7E6-EAC411DAB421}" type="slidenum">
              <a:rPr lang="en-US" smtClean="0"/>
              <a:pPr/>
              <a:t>7</a:t>
            </a:fld>
            <a:endParaRPr lang="en-US" smtClean="0"/>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a:noFill/>
          <a:ln/>
        </p:spPr>
        <p:txBody>
          <a:bodyPr/>
          <a:lstStyle/>
          <a:p>
            <a:pPr eaLnBrk="1" hangingPunct="1"/>
            <a:r>
              <a:rPr lang="en-GB" smtClean="0"/>
              <a:t>AND CHILD PROTECTION!!!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A 2008 study done at John Hopkins </a:t>
            </a:r>
            <a:r>
              <a:rPr lang="en-GB" sz="1200" kern="1200" dirty="0" err="1">
                <a:solidFill>
                  <a:schemeClr val="tx1"/>
                </a:solidFill>
                <a:effectLst/>
                <a:latin typeface="+mn-lt"/>
                <a:ea typeface="+mn-ea"/>
                <a:cs typeface="+mn-cs"/>
              </a:rPr>
              <a:t>Uni</a:t>
            </a:r>
            <a:r>
              <a:rPr lang="en-GB" sz="1200" kern="1200" dirty="0">
                <a:solidFill>
                  <a:schemeClr val="tx1"/>
                </a:solidFill>
                <a:effectLst/>
                <a:latin typeface="+mn-lt"/>
                <a:ea typeface="+mn-ea"/>
                <a:cs typeface="+mn-cs"/>
              </a:rPr>
              <a:t> identified NON fatal strangulation as an important risk factor for homicide of women.</a:t>
            </a:r>
          </a:p>
          <a:p>
            <a:r>
              <a:rPr lang="en-GB" sz="1200" kern="1200" dirty="0">
                <a:solidFill>
                  <a:schemeClr val="tx1"/>
                </a:solidFill>
                <a:effectLst/>
                <a:latin typeface="+mn-lt"/>
                <a:ea typeface="+mn-ea"/>
                <a:cs typeface="+mn-cs"/>
              </a:rPr>
              <a:t>This was a case controlled study involving 11 cities. It involved 933 women. It showed that if a woman had a h/o NFS she was at 6 times the risk of being a victim of an attempted homicide and 7 times the risk of becoming the victim of a completed homicide.</a:t>
            </a:r>
          </a:p>
          <a:p>
            <a:r>
              <a:rPr lang="en-GB" sz="1200" kern="1200" dirty="0">
                <a:solidFill>
                  <a:schemeClr val="tx1"/>
                </a:solidFill>
                <a:effectLst/>
                <a:latin typeface="+mn-lt"/>
                <a:ea typeface="+mn-ea"/>
                <a:cs typeface="+mn-cs"/>
              </a:rPr>
              <a:t>The author advised that NFS be prosecuted as a more serious crime than a simple assault or battery. However, she noted that because a woman’s injuries secondary to NFS may not be carefully documented or because it was not clear what a “bodily injury” is then prosecution for NFS was rare.  She contrasted it to stabbing that may result in relatively superficial injury but can be prosecuted as attempted homicide or even malicious wounding. </a:t>
            </a:r>
          </a:p>
          <a:p>
            <a:r>
              <a:rPr lang="en-GB" sz="1200" kern="1200" dirty="0">
                <a:solidFill>
                  <a:schemeClr val="tx1"/>
                </a:solidFill>
                <a:effectLst/>
                <a:latin typeface="+mn-lt"/>
                <a:ea typeface="+mn-ea"/>
                <a:cs typeface="+mn-cs"/>
              </a:rPr>
              <a:t>When I saw this study I was fascinated by these figures. </a:t>
            </a:r>
          </a:p>
          <a:p>
            <a:r>
              <a:rPr lang="en-GB" sz="1200" kern="1200" dirty="0">
                <a:solidFill>
                  <a:schemeClr val="tx1"/>
                </a:solidFill>
                <a:effectLst/>
                <a:latin typeface="+mn-lt"/>
                <a:ea typeface="+mn-ea"/>
                <a:cs typeface="+mn-cs"/>
              </a:rPr>
              <a:t>I discussed it with police colleagues and Detective Superintendent Sara </a:t>
            </a:r>
            <a:r>
              <a:rPr lang="en-GB" sz="1200" kern="1200" dirty="0" err="1">
                <a:solidFill>
                  <a:schemeClr val="tx1"/>
                </a:solidFill>
                <a:effectLst/>
                <a:latin typeface="+mn-lt"/>
                <a:ea typeface="+mn-ea"/>
                <a:cs typeface="+mn-cs"/>
              </a:rPr>
              <a:t>Wallwork</a:t>
            </a:r>
            <a:r>
              <a:rPr lang="en-GB" sz="1200" kern="1200" dirty="0">
                <a:solidFill>
                  <a:schemeClr val="tx1"/>
                </a:solidFill>
                <a:effectLst/>
                <a:latin typeface="+mn-lt"/>
                <a:ea typeface="+mn-ea"/>
                <a:cs typeface="+mn-cs"/>
              </a:rPr>
              <a:t>, GMP did some digging. Sara did a quick scan of the DV Homicides for Greater Manchester for 2015-2016. She found that in 50% of the victims there was a history of previous NFS noted for the victims.  NFS is deadly</a:t>
            </a:r>
          </a:p>
          <a:p>
            <a:r>
              <a:rPr lang="en-GB" sz="1200" kern="1200" dirty="0">
                <a:solidFill>
                  <a:schemeClr val="tx1"/>
                </a:solidFill>
                <a:effectLst/>
                <a:latin typeface="+mn-lt"/>
                <a:ea typeface="+mn-ea"/>
                <a:cs typeface="+mn-cs"/>
              </a:rPr>
              <a:t>Whilst locally our GMP, Cheshire and Merseyside police are (subject to the availability of an analyst) keen to look explore this further, I contacted the Home Office to see if the Domestic Homicide review teams had any figures. They didn’t but they put me in touch with the authors of the </a:t>
            </a:r>
            <a:r>
              <a:rPr lang="en-GB" sz="1200" kern="1200" dirty="0" err="1">
                <a:solidFill>
                  <a:schemeClr val="tx1"/>
                </a:solidFill>
                <a:effectLst/>
                <a:latin typeface="+mn-lt"/>
                <a:ea typeface="+mn-ea"/>
                <a:cs typeface="+mn-cs"/>
              </a:rPr>
              <a:t>Femicide</a:t>
            </a:r>
            <a:r>
              <a:rPr lang="en-GB" sz="1200" kern="1200" dirty="0">
                <a:solidFill>
                  <a:schemeClr val="tx1"/>
                </a:solidFill>
                <a:effectLst/>
                <a:latin typeface="+mn-lt"/>
                <a:ea typeface="+mn-ea"/>
                <a:cs typeface="+mn-cs"/>
              </a:rPr>
              <a:t> Census.</a:t>
            </a:r>
          </a:p>
          <a:p>
            <a:endParaRPr lang="en-GB" dirty="0"/>
          </a:p>
        </p:txBody>
      </p:sp>
      <p:sp>
        <p:nvSpPr>
          <p:cNvPr id="4" name="Slide Number Placeholder 3"/>
          <p:cNvSpPr>
            <a:spLocks noGrp="1"/>
          </p:cNvSpPr>
          <p:nvPr>
            <p:ph type="sldNum" sz="quarter" idx="10"/>
          </p:nvPr>
        </p:nvSpPr>
        <p:spPr/>
        <p:txBody>
          <a:bodyPr/>
          <a:lstStyle/>
          <a:p>
            <a:fld id="{AD1691AD-B62F-4289-9C29-C9640DBD5C79}" type="slidenum">
              <a:rPr lang="en-GB" smtClean="0"/>
              <a:t>11</a:t>
            </a:fld>
            <a:endParaRPr lang="en-GB"/>
          </a:p>
        </p:txBody>
      </p:sp>
    </p:spTree>
    <p:extLst>
      <p:ext uri="{BB962C8B-B14F-4D97-AF65-F5344CB8AC3E}">
        <p14:creationId xmlns:p14="http://schemas.microsoft.com/office/powerpoint/2010/main" val="12606573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This piece of work was published in December 2016. It is a study of the deaths of the 936 women killed by men in England and Wales between 2009 to 2015.</a:t>
            </a:r>
          </a:p>
          <a:p>
            <a:r>
              <a:rPr lang="en-GB" sz="1200" kern="1200" dirty="0">
                <a:solidFill>
                  <a:schemeClr val="tx1"/>
                </a:solidFill>
                <a:effectLst/>
                <a:latin typeface="+mn-lt"/>
                <a:ea typeface="+mn-ea"/>
                <a:cs typeface="+mn-cs"/>
              </a:rPr>
              <a:t>Whilst stabbing was the number one cause of death 25% of the deaths were due to strangulation. I asked the authors if they had information on what preceded the homicide, was there a h/o NFS either with the victim or past behaviour by the perpetrator. That information does not seem to be available but I have been invited to a Round table discussion in London next week where I intend to explore this further.</a:t>
            </a:r>
          </a:p>
          <a:p>
            <a:endParaRPr lang="en-GB" dirty="0"/>
          </a:p>
        </p:txBody>
      </p:sp>
      <p:sp>
        <p:nvSpPr>
          <p:cNvPr id="4" name="Slide Number Placeholder 3"/>
          <p:cNvSpPr>
            <a:spLocks noGrp="1"/>
          </p:cNvSpPr>
          <p:nvPr>
            <p:ph type="sldNum" sz="quarter" idx="10"/>
          </p:nvPr>
        </p:nvSpPr>
        <p:spPr/>
        <p:txBody>
          <a:bodyPr/>
          <a:lstStyle/>
          <a:p>
            <a:fld id="{AD1691AD-B62F-4289-9C29-C9640DBD5C79}" type="slidenum">
              <a:rPr lang="en-GB" smtClean="0"/>
              <a:t>12</a:t>
            </a:fld>
            <a:endParaRPr lang="en-GB"/>
          </a:p>
        </p:txBody>
      </p:sp>
    </p:spTree>
    <p:extLst>
      <p:ext uri="{BB962C8B-B14F-4D97-AF65-F5344CB8AC3E}">
        <p14:creationId xmlns:p14="http://schemas.microsoft.com/office/powerpoint/2010/main" val="3482467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Strangulation is the obstruction of blood vessels and or airflow in the neck resulting in asphyxia.</a:t>
            </a:r>
          </a:p>
          <a:p>
            <a:r>
              <a:rPr lang="en-GB" sz="1200" kern="1200" dirty="0">
                <a:solidFill>
                  <a:schemeClr val="tx1"/>
                </a:solidFill>
                <a:effectLst/>
                <a:latin typeface="+mn-lt"/>
                <a:ea typeface="+mn-ea"/>
                <a:cs typeface="+mn-cs"/>
              </a:rPr>
              <a:t>Asphyxia means that oxygen is not getting to the cells causing damage and death.</a:t>
            </a:r>
          </a:p>
          <a:p>
            <a:endParaRPr lang="en-GB" dirty="0"/>
          </a:p>
        </p:txBody>
      </p:sp>
      <p:sp>
        <p:nvSpPr>
          <p:cNvPr id="4" name="Slide Number Placeholder 3"/>
          <p:cNvSpPr>
            <a:spLocks noGrp="1"/>
          </p:cNvSpPr>
          <p:nvPr>
            <p:ph type="sldNum" sz="quarter" idx="10"/>
          </p:nvPr>
        </p:nvSpPr>
        <p:spPr/>
        <p:txBody>
          <a:bodyPr/>
          <a:lstStyle/>
          <a:p>
            <a:fld id="{AD1691AD-B62F-4289-9C29-C9640DBD5C79}" type="slidenum">
              <a:rPr lang="en-GB" smtClean="0"/>
              <a:t>13</a:t>
            </a:fld>
            <a:endParaRPr lang="en-GB"/>
          </a:p>
        </p:txBody>
      </p:sp>
    </p:spTree>
    <p:extLst>
      <p:ext uri="{BB962C8B-B14F-4D97-AF65-F5344CB8AC3E}">
        <p14:creationId xmlns:p14="http://schemas.microsoft.com/office/powerpoint/2010/main" val="22548392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The anatomy of the neck is complex and also very susceptible to damage.</a:t>
            </a:r>
          </a:p>
          <a:p>
            <a:endParaRPr lang="en-GB" dirty="0"/>
          </a:p>
        </p:txBody>
      </p:sp>
      <p:sp>
        <p:nvSpPr>
          <p:cNvPr id="4" name="Slide Number Placeholder 3"/>
          <p:cNvSpPr>
            <a:spLocks noGrp="1"/>
          </p:cNvSpPr>
          <p:nvPr>
            <p:ph type="sldNum" sz="quarter" idx="10"/>
          </p:nvPr>
        </p:nvSpPr>
        <p:spPr/>
        <p:txBody>
          <a:bodyPr/>
          <a:lstStyle/>
          <a:p>
            <a:fld id="{AD1691AD-B62F-4289-9C29-C9640DBD5C79}" type="slidenum">
              <a:rPr lang="en-GB" smtClean="0"/>
              <a:t>16</a:t>
            </a:fld>
            <a:endParaRPr lang="en-GB"/>
          </a:p>
        </p:txBody>
      </p:sp>
    </p:spTree>
    <p:extLst>
      <p:ext uri="{BB962C8B-B14F-4D97-AF65-F5344CB8AC3E}">
        <p14:creationId xmlns:p14="http://schemas.microsoft.com/office/powerpoint/2010/main" val="1028233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Compression of the various structures leads to lack of oxygen in the brain</a:t>
            </a:r>
            <a:endParaRPr lang="en-GB" dirty="0"/>
          </a:p>
        </p:txBody>
      </p:sp>
      <p:sp>
        <p:nvSpPr>
          <p:cNvPr id="4" name="Slide Number Placeholder 3"/>
          <p:cNvSpPr>
            <a:spLocks noGrp="1"/>
          </p:cNvSpPr>
          <p:nvPr>
            <p:ph type="sldNum" sz="quarter" idx="10"/>
          </p:nvPr>
        </p:nvSpPr>
        <p:spPr/>
        <p:txBody>
          <a:bodyPr/>
          <a:lstStyle/>
          <a:p>
            <a:fld id="{AD1691AD-B62F-4289-9C29-C9640DBD5C79}" type="slidenum">
              <a:rPr lang="en-GB" smtClean="0"/>
              <a:t>24</a:t>
            </a:fld>
            <a:endParaRPr lang="en-GB"/>
          </a:p>
        </p:txBody>
      </p:sp>
    </p:spTree>
    <p:extLst>
      <p:ext uri="{BB962C8B-B14F-4D97-AF65-F5344CB8AC3E}">
        <p14:creationId xmlns:p14="http://schemas.microsoft.com/office/powerpoint/2010/main" val="260906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7B0D6529-DE16-459F-967F-AC2ED90949A8}" type="datetime1">
              <a:rPr lang="en-GB" smtClean="0"/>
              <a:t>20/01/2018</a:t>
            </a:fld>
            <a:endParaRPr lang="en-GB"/>
          </a:p>
        </p:txBody>
      </p:sp>
      <p:sp>
        <p:nvSpPr>
          <p:cNvPr id="5" name="Footer Placeholder 4"/>
          <p:cNvSpPr>
            <a:spLocks noGrp="1"/>
          </p:cNvSpPr>
          <p:nvPr>
            <p:ph type="ftr" sz="quarter" idx="11"/>
          </p:nvPr>
        </p:nvSpPr>
        <p:spPr/>
        <p:txBody>
          <a:bodyPr/>
          <a:lstStyle/>
          <a:p>
            <a:r>
              <a:rPr lang="en-GB" smtClean="0"/>
              <a:t>Dr Catherine White EFJC 1st December 2017</a:t>
            </a:r>
            <a:endParaRPr lang="en-GB"/>
          </a:p>
        </p:txBody>
      </p:sp>
      <p:sp>
        <p:nvSpPr>
          <p:cNvPr id="6" name="Slide Number Placeholder 5"/>
          <p:cNvSpPr>
            <a:spLocks noGrp="1"/>
          </p:cNvSpPr>
          <p:nvPr>
            <p:ph type="sldNum" sz="quarter" idx="12"/>
          </p:nvPr>
        </p:nvSpPr>
        <p:spPr/>
        <p:txBody>
          <a:bodyPr/>
          <a:lstStyle/>
          <a:p>
            <a:fld id="{488E5D03-8C35-48EC-BB82-B6EE861FB056}" type="slidenum">
              <a:rPr lang="en-GB" smtClean="0"/>
              <a:t>‹nr.›</a:t>
            </a:fld>
            <a:endParaRPr lang="en-GB"/>
          </a:p>
        </p:txBody>
      </p:sp>
    </p:spTree>
    <p:extLst>
      <p:ext uri="{BB962C8B-B14F-4D97-AF65-F5344CB8AC3E}">
        <p14:creationId xmlns:p14="http://schemas.microsoft.com/office/powerpoint/2010/main" val="1002389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CD66FA3-0358-4924-AACC-21BDF59E60DF}" type="datetime1">
              <a:rPr lang="en-GB" smtClean="0"/>
              <a:t>20/01/2018</a:t>
            </a:fld>
            <a:endParaRPr lang="en-GB"/>
          </a:p>
        </p:txBody>
      </p:sp>
      <p:sp>
        <p:nvSpPr>
          <p:cNvPr id="5" name="Footer Placeholder 4"/>
          <p:cNvSpPr>
            <a:spLocks noGrp="1"/>
          </p:cNvSpPr>
          <p:nvPr>
            <p:ph type="ftr" sz="quarter" idx="11"/>
          </p:nvPr>
        </p:nvSpPr>
        <p:spPr/>
        <p:txBody>
          <a:bodyPr/>
          <a:lstStyle/>
          <a:p>
            <a:r>
              <a:rPr lang="en-GB" smtClean="0"/>
              <a:t>Dr Catherine White EFJC 1st December 2017</a:t>
            </a:r>
            <a:endParaRPr lang="en-GB"/>
          </a:p>
        </p:txBody>
      </p:sp>
      <p:sp>
        <p:nvSpPr>
          <p:cNvPr id="6" name="Slide Number Placeholder 5"/>
          <p:cNvSpPr>
            <a:spLocks noGrp="1"/>
          </p:cNvSpPr>
          <p:nvPr>
            <p:ph type="sldNum" sz="quarter" idx="12"/>
          </p:nvPr>
        </p:nvSpPr>
        <p:spPr/>
        <p:txBody>
          <a:bodyPr/>
          <a:lstStyle/>
          <a:p>
            <a:fld id="{488E5D03-8C35-48EC-BB82-B6EE861FB056}" type="slidenum">
              <a:rPr lang="en-GB" smtClean="0"/>
              <a:t>‹nr.›</a:t>
            </a:fld>
            <a:endParaRPr lang="en-GB"/>
          </a:p>
        </p:txBody>
      </p:sp>
    </p:spTree>
    <p:extLst>
      <p:ext uri="{BB962C8B-B14F-4D97-AF65-F5344CB8AC3E}">
        <p14:creationId xmlns:p14="http://schemas.microsoft.com/office/powerpoint/2010/main" val="3369146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C8B0E661-2290-4F22-A9BE-48AD6F4F76C0}" type="datetime1">
              <a:rPr lang="en-GB" smtClean="0"/>
              <a:t>20/01/2018</a:t>
            </a:fld>
            <a:endParaRPr lang="en-GB"/>
          </a:p>
        </p:txBody>
      </p:sp>
      <p:sp>
        <p:nvSpPr>
          <p:cNvPr id="5" name="Footer Placeholder 4"/>
          <p:cNvSpPr>
            <a:spLocks noGrp="1"/>
          </p:cNvSpPr>
          <p:nvPr>
            <p:ph type="ftr" sz="quarter" idx="11"/>
          </p:nvPr>
        </p:nvSpPr>
        <p:spPr/>
        <p:txBody>
          <a:bodyPr/>
          <a:lstStyle/>
          <a:p>
            <a:r>
              <a:rPr lang="en-GB" smtClean="0"/>
              <a:t>Dr Catherine White EFJC 1st December 2017</a:t>
            </a:r>
            <a:endParaRPr lang="en-GB"/>
          </a:p>
        </p:txBody>
      </p:sp>
      <p:sp>
        <p:nvSpPr>
          <p:cNvPr id="6" name="Slide Number Placeholder 5"/>
          <p:cNvSpPr>
            <a:spLocks noGrp="1"/>
          </p:cNvSpPr>
          <p:nvPr>
            <p:ph type="sldNum" sz="quarter" idx="12"/>
          </p:nvPr>
        </p:nvSpPr>
        <p:spPr/>
        <p:txBody>
          <a:bodyPr/>
          <a:lstStyle/>
          <a:p>
            <a:fld id="{488E5D03-8C35-48EC-BB82-B6EE861FB056}" type="slidenum">
              <a:rPr lang="en-GB" smtClean="0"/>
              <a:t>‹nr.›</a:t>
            </a:fld>
            <a:endParaRPr lang="en-GB"/>
          </a:p>
        </p:txBody>
      </p:sp>
    </p:spTree>
    <p:extLst>
      <p:ext uri="{BB962C8B-B14F-4D97-AF65-F5344CB8AC3E}">
        <p14:creationId xmlns:p14="http://schemas.microsoft.com/office/powerpoint/2010/main" val="1571235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3"/>
            <a:ext cx="8229600" cy="1139825"/>
          </a:xfrm>
        </p:spPr>
        <p:txBody>
          <a:bodyPr/>
          <a:lstStyle/>
          <a:p>
            <a:r>
              <a:rPr lang="en-US"/>
              <a:t>Click to edit Master title style</a:t>
            </a:r>
            <a:endParaRPr lang="en-GB"/>
          </a:p>
        </p:txBody>
      </p:sp>
      <p:sp>
        <p:nvSpPr>
          <p:cNvPr id="3" name="Content Placeholder 2"/>
          <p:cNvSpPr>
            <a:spLocks noGrp="1"/>
          </p:cNvSpPr>
          <p:nvPr>
            <p:ph sz="quarter" idx="1"/>
          </p:nvPr>
        </p:nvSpPr>
        <p:spPr>
          <a:xfrm>
            <a:off x="457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648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4"/>
          <p:cNvSpPr>
            <a:spLocks noGrp="1"/>
          </p:cNvSpPr>
          <p:nvPr>
            <p:ph sz="quarter" idx="3"/>
          </p:nvPr>
        </p:nvSpPr>
        <p:spPr>
          <a:xfrm>
            <a:off x="457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Content Placeholder 5"/>
          <p:cNvSpPr>
            <a:spLocks noGrp="1"/>
          </p:cNvSpPr>
          <p:nvPr>
            <p:ph sz="quarter" idx="4"/>
          </p:nvPr>
        </p:nvSpPr>
        <p:spPr>
          <a:xfrm>
            <a:off x="4648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fld id="{8E7A7BF9-2BEB-42A0-97C0-BE16082DA439}" type="datetime1">
              <a:rPr lang="en-GB" altLang="en-US" smtClean="0"/>
              <a:t>20/01/2018</a:t>
            </a:fld>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r>
              <a:rPr lang="en-GB" altLang="en-US" smtClean="0"/>
              <a:t>Dr Catherine White EFJC 1st December 2017</a:t>
            </a: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195A05D0-A5C2-4550-9FE9-E772551BF15D}" type="slidenum">
              <a:rPr lang="en-US" altLang="en-US"/>
              <a:pPr>
                <a:defRPr/>
              </a:pPr>
              <a:t>‹nr.›</a:t>
            </a:fld>
            <a:endParaRPr lang="en-US" altLang="en-US"/>
          </a:p>
        </p:txBody>
      </p:sp>
    </p:spTree>
    <p:extLst>
      <p:ext uri="{BB962C8B-B14F-4D97-AF65-F5344CB8AC3E}">
        <p14:creationId xmlns:p14="http://schemas.microsoft.com/office/powerpoint/2010/main" val="11700517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fld id="{B2B9706E-D2E5-4AED-A638-B9B6FC9BC7F6}" type="datetime1">
              <a:rPr lang="en-GB" smtClean="0"/>
              <a:t>20/01/2018</a:t>
            </a:fld>
            <a:endParaRPr lang="en-GB"/>
          </a:p>
        </p:txBody>
      </p:sp>
      <p:sp>
        <p:nvSpPr>
          <p:cNvPr id="6" name="Rectangle 5"/>
          <p:cNvSpPr>
            <a:spLocks noGrp="1" noChangeArrowheads="1"/>
          </p:cNvSpPr>
          <p:nvPr>
            <p:ph type="ftr" sz="quarter" idx="11"/>
          </p:nvPr>
        </p:nvSpPr>
        <p:spPr>
          <a:ln/>
        </p:spPr>
        <p:txBody>
          <a:bodyPr/>
          <a:lstStyle>
            <a:lvl1pPr>
              <a:defRPr/>
            </a:lvl1pPr>
          </a:lstStyle>
          <a:p>
            <a:pPr>
              <a:defRPr/>
            </a:pPr>
            <a:r>
              <a:rPr lang="en-GB" smtClean="0"/>
              <a:t>Dr Catherine White EFJC 1st December 2017</a:t>
            </a:r>
            <a:endParaRPr lang="en-GB"/>
          </a:p>
        </p:txBody>
      </p:sp>
      <p:sp>
        <p:nvSpPr>
          <p:cNvPr id="7" name="Rectangle 6"/>
          <p:cNvSpPr>
            <a:spLocks noGrp="1" noChangeArrowheads="1"/>
          </p:cNvSpPr>
          <p:nvPr>
            <p:ph type="sldNum" sz="quarter" idx="12"/>
          </p:nvPr>
        </p:nvSpPr>
        <p:spPr>
          <a:ln/>
        </p:spPr>
        <p:txBody>
          <a:bodyPr/>
          <a:lstStyle>
            <a:lvl1pPr>
              <a:defRPr/>
            </a:lvl1pPr>
          </a:lstStyle>
          <a:p>
            <a:fld id="{11ACBCE0-31BA-45C0-90C9-CBF54659B77B}" type="slidenum">
              <a:rPr lang="en-GB" altLang="en-US"/>
              <a:pPr/>
              <a:t>‹nr.›</a:t>
            </a:fld>
            <a:endParaRPr lang="en-GB" altLang="en-US"/>
          </a:p>
        </p:txBody>
      </p:sp>
    </p:spTree>
    <p:extLst>
      <p:ext uri="{BB962C8B-B14F-4D97-AF65-F5344CB8AC3E}">
        <p14:creationId xmlns:p14="http://schemas.microsoft.com/office/powerpoint/2010/main" val="16998414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a:t>Click to edit Master title style</a:t>
            </a:r>
            <a:endParaRPr lang="en-GB"/>
          </a:p>
        </p:txBody>
      </p:sp>
      <p:sp>
        <p:nvSpPr>
          <p:cNvPr id="3" name="Content Placeholder 2"/>
          <p:cNvSpPr>
            <a:spLocks noGrp="1"/>
          </p:cNvSpPr>
          <p:nvPr>
            <p:ph sz="quarter" idx="1"/>
          </p:nvPr>
        </p:nvSpPr>
        <p:spPr>
          <a:xfrm>
            <a:off x="457200" y="1600200"/>
            <a:ext cx="4038600" cy="21891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quarter" idx="2"/>
          </p:nvPr>
        </p:nvSpPr>
        <p:spPr>
          <a:xfrm>
            <a:off x="457200" y="3941763"/>
            <a:ext cx="4038600" cy="21891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half" idx="3"/>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4"/>
          <p:cNvSpPr>
            <a:spLocks noGrp="1" noChangeArrowheads="1"/>
          </p:cNvSpPr>
          <p:nvPr>
            <p:ph type="dt" sz="half" idx="10"/>
          </p:nvPr>
        </p:nvSpPr>
        <p:spPr>
          <a:ln/>
        </p:spPr>
        <p:txBody>
          <a:bodyPr/>
          <a:lstStyle>
            <a:lvl1pPr>
              <a:defRPr/>
            </a:lvl1pPr>
          </a:lstStyle>
          <a:p>
            <a:pPr>
              <a:defRPr/>
            </a:pPr>
            <a:fld id="{C9C92A33-EB78-4E27-A732-AC8AE1463743}" type="datetime1">
              <a:rPr lang="en-GB" altLang="en-US" smtClean="0"/>
              <a:t>20/01/2018</a:t>
            </a:fld>
            <a:endParaRPr lang="en-US" altLang="en-US"/>
          </a:p>
        </p:txBody>
      </p:sp>
      <p:sp>
        <p:nvSpPr>
          <p:cNvPr id="7" name="Rectangle 5"/>
          <p:cNvSpPr>
            <a:spLocks noGrp="1" noChangeArrowheads="1"/>
          </p:cNvSpPr>
          <p:nvPr>
            <p:ph type="ftr" sz="quarter" idx="11"/>
          </p:nvPr>
        </p:nvSpPr>
        <p:spPr>
          <a:ln/>
        </p:spPr>
        <p:txBody>
          <a:bodyPr/>
          <a:lstStyle>
            <a:lvl1pPr>
              <a:defRPr/>
            </a:lvl1pPr>
          </a:lstStyle>
          <a:p>
            <a:pPr>
              <a:defRPr/>
            </a:pPr>
            <a:r>
              <a:rPr lang="en-GB" altLang="en-US" smtClean="0"/>
              <a:t>Dr Catherine White EFJC 1st December 2017</a:t>
            </a:r>
            <a:endParaRPr lang="en-US" altLang="en-US"/>
          </a:p>
        </p:txBody>
      </p:sp>
      <p:sp>
        <p:nvSpPr>
          <p:cNvPr id="8" name="Rectangle 6"/>
          <p:cNvSpPr>
            <a:spLocks noGrp="1" noChangeArrowheads="1"/>
          </p:cNvSpPr>
          <p:nvPr>
            <p:ph type="sldNum" sz="quarter" idx="12"/>
          </p:nvPr>
        </p:nvSpPr>
        <p:spPr>
          <a:ln/>
        </p:spPr>
        <p:txBody>
          <a:bodyPr/>
          <a:lstStyle>
            <a:lvl1pPr>
              <a:defRPr/>
            </a:lvl1pPr>
          </a:lstStyle>
          <a:p>
            <a:pPr>
              <a:defRPr/>
            </a:pPr>
            <a:fld id="{184F9206-25FA-4027-B661-3E01F1F2F6E8}" type="slidenum">
              <a:rPr lang="en-US" altLang="en-US"/>
              <a:pPr>
                <a:defRPr/>
              </a:pPr>
              <a:t>‹nr.›</a:t>
            </a:fld>
            <a:endParaRPr lang="en-US" altLang="en-US"/>
          </a:p>
        </p:txBody>
      </p:sp>
    </p:spTree>
    <p:extLst>
      <p:ext uri="{BB962C8B-B14F-4D97-AF65-F5344CB8AC3E}">
        <p14:creationId xmlns:p14="http://schemas.microsoft.com/office/powerpoint/2010/main" val="3972574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6BFDCB7-4554-4946-B5CE-A8BB3EC0B12F}" type="datetime1">
              <a:rPr lang="en-GB" smtClean="0"/>
              <a:t>20/01/2018</a:t>
            </a:fld>
            <a:endParaRPr lang="en-GB"/>
          </a:p>
        </p:txBody>
      </p:sp>
      <p:sp>
        <p:nvSpPr>
          <p:cNvPr id="5" name="Footer Placeholder 4"/>
          <p:cNvSpPr>
            <a:spLocks noGrp="1"/>
          </p:cNvSpPr>
          <p:nvPr>
            <p:ph type="ftr" sz="quarter" idx="11"/>
          </p:nvPr>
        </p:nvSpPr>
        <p:spPr/>
        <p:txBody>
          <a:bodyPr/>
          <a:lstStyle/>
          <a:p>
            <a:r>
              <a:rPr lang="en-GB" smtClean="0"/>
              <a:t>Dr Catherine White EFJC 1st December 2017</a:t>
            </a:r>
            <a:endParaRPr lang="en-GB"/>
          </a:p>
        </p:txBody>
      </p:sp>
      <p:sp>
        <p:nvSpPr>
          <p:cNvPr id="6" name="Slide Number Placeholder 5"/>
          <p:cNvSpPr>
            <a:spLocks noGrp="1"/>
          </p:cNvSpPr>
          <p:nvPr>
            <p:ph type="sldNum" sz="quarter" idx="12"/>
          </p:nvPr>
        </p:nvSpPr>
        <p:spPr/>
        <p:txBody>
          <a:bodyPr/>
          <a:lstStyle/>
          <a:p>
            <a:fld id="{488E5D03-8C35-48EC-BB82-B6EE861FB056}" type="slidenum">
              <a:rPr lang="en-GB" smtClean="0"/>
              <a:t>‹nr.›</a:t>
            </a:fld>
            <a:endParaRPr lang="en-GB"/>
          </a:p>
        </p:txBody>
      </p:sp>
    </p:spTree>
    <p:extLst>
      <p:ext uri="{BB962C8B-B14F-4D97-AF65-F5344CB8AC3E}">
        <p14:creationId xmlns:p14="http://schemas.microsoft.com/office/powerpoint/2010/main" val="639006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2419067-C43D-4208-BECB-4FBE01F93504}" type="datetime1">
              <a:rPr lang="en-GB" smtClean="0"/>
              <a:t>20/01/2018</a:t>
            </a:fld>
            <a:endParaRPr lang="en-GB"/>
          </a:p>
        </p:txBody>
      </p:sp>
      <p:sp>
        <p:nvSpPr>
          <p:cNvPr id="5" name="Footer Placeholder 4"/>
          <p:cNvSpPr>
            <a:spLocks noGrp="1"/>
          </p:cNvSpPr>
          <p:nvPr>
            <p:ph type="ftr" sz="quarter" idx="11"/>
          </p:nvPr>
        </p:nvSpPr>
        <p:spPr/>
        <p:txBody>
          <a:bodyPr/>
          <a:lstStyle/>
          <a:p>
            <a:r>
              <a:rPr lang="en-GB" smtClean="0"/>
              <a:t>Dr Catherine White EFJC 1st December 2017</a:t>
            </a:r>
            <a:endParaRPr lang="en-GB"/>
          </a:p>
        </p:txBody>
      </p:sp>
      <p:sp>
        <p:nvSpPr>
          <p:cNvPr id="6" name="Slide Number Placeholder 5"/>
          <p:cNvSpPr>
            <a:spLocks noGrp="1"/>
          </p:cNvSpPr>
          <p:nvPr>
            <p:ph type="sldNum" sz="quarter" idx="12"/>
          </p:nvPr>
        </p:nvSpPr>
        <p:spPr/>
        <p:txBody>
          <a:bodyPr/>
          <a:lstStyle/>
          <a:p>
            <a:fld id="{488E5D03-8C35-48EC-BB82-B6EE861FB056}" type="slidenum">
              <a:rPr lang="en-GB" smtClean="0"/>
              <a:t>‹nr.›</a:t>
            </a:fld>
            <a:endParaRPr lang="en-GB"/>
          </a:p>
        </p:txBody>
      </p:sp>
    </p:spTree>
    <p:extLst>
      <p:ext uri="{BB962C8B-B14F-4D97-AF65-F5344CB8AC3E}">
        <p14:creationId xmlns:p14="http://schemas.microsoft.com/office/powerpoint/2010/main" val="2501284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CEB6856B-74F3-4BEE-8186-E850B3864BEA}" type="datetime1">
              <a:rPr lang="en-GB" smtClean="0"/>
              <a:t>20/01/2018</a:t>
            </a:fld>
            <a:endParaRPr lang="en-GB"/>
          </a:p>
        </p:txBody>
      </p:sp>
      <p:sp>
        <p:nvSpPr>
          <p:cNvPr id="6" name="Footer Placeholder 5"/>
          <p:cNvSpPr>
            <a:spLocks noGrp="1"/>
          </p:cNvSpPr>
          <p:nvPr>
            <p:ph type="ftr" sz="quarter" idx="11"/>
          </p:nvPr>
        </p:nvSpPr>
        <p:spPr/>
        <p:txBody>
          <a:bodyPr/>
          <a:lstStyle/>
          <a:p>
            <a:r>
              <a:rPr lang="en-GB" smtClean="0"/>
              <a:t>Dr Catherine White EFJC 1st December 2017</a:t>
            </a:r>
            <a:endParaRPr lang="en-GB"/>
          </a:p>
        </p:txBody>
      </p:sp>
      <p:sp>
        <p:nvSpPr>
          <p:cNvPr id="7" name="Slide Number Placeholder 6"/>
          <p:cNvSpPr>
            <a:spLocks noGrp="1"/>
          </p:cNvSpPr>
          <p:nvPr>
            <p:ph type="sldNum" sz="quarter" idx="12"/>
          </p:nvPr>
        </p:nvSpPr>
        <p:spPr/>
        <p:txBody>
          <a:bodyPr/>
          <a:lstStyle/>
          <a:p>
            <a:fld id="{488E5D03-8C35-48EC-BB82-B6EE861FB056}" type="slidenum">
              <a:rPr lang="en-GB" smtClean="0"/>
              <a:t>‹nr.›</a:t>
            </a:fld>
            <a:endParaRPr lang="en-GB"/>
          </a:p>
        </p:txBody>
      </p:sp>
    </p:spTree>
    <p:extLst>
      <p:ext uri="{BB962C8B-B14F-4D97-AF65-F5344CB8AC3E}">
        <p14:creationId xmlns:p14="http://schemas.microsoft.com/office/powerpoint/2010/main" val="9880852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E832A1EF-4FBB-419E-9CA9-2C174AD358ED}" type="datetime1">
              <a:rPr lang="en-GB" smtClean="0"/>
              <a:t>20/01/2018</a:t>
            </a:fld>
            <a:endParaRPr lang="en-GB"/>
          </a:p>
        </p:txBody>
      </p:sp>
      <p:sp>
        <p:nvSpPr>
          <p:cNvPr id="8" name="Footer Placeholder 7"/>
          <p:cNvSpPr>
            <a:spLocks noGrp="1"/>
          </p:cNvSpPr>
          <p:nvPr>
            <p:ph type="ftr" sz="quarter" idx="11"/>
          </p:nvPr>
        </p:nvSpPr>
        <p:spPr/>
        <p:txBody>
          <a:bodyPr/>
          <a:lstStyle/>
          <a:p>
            <a:r>
              <a:rPr lang="en-GB" smtClean="0"/>
              <a:t>Dr Catherine White EFJC 1st December 2017</a:t>
            </a:r>
            <a:endParaRPr lang="en-GB"/>
          </a:p>
        </p:txBody>
      </p:sp>
      <p:sp>
        <p:nvSpPr>
          <p:cNvPr id="9" name="Slide Number Placeholder 8"/>
          <p:cNvSpPr>
            <a:spLocks noGrp="1"/>
          </p:cNvSpPr>
          <p:nvPr>
            <p:ph type="sldNum" sz="quarter" idx="12"/>
          </p:nvPr>
        </p:nvSpPr>
        <p:spPr/>
        <p:txBody>
          <a:bodyPr/>
          <a:lstStyle/>
          <a:p>
            <a:fld id="{488E5D03-8C35-48EC-BB82-B6EE861FB056}" type="slidenum">
              <a:rPr lang="en-GB" smtClean="0"/>
              <a:t>‹nr.›</a:t>
            </a:fld>
            <a:endParaRPr lang="en-GB"/>
          </a:p>
        </p:txBody>
      </p:sp>
    </p:spTree>
    <p:extLst>
      <p:ext uri="{BB962C8B-B14F-4D97-AF65-F5344CB8AC3E}">
        <p14:creationId xmlns:p14="http://schemas.microsoft.com/office/powerpoint/2010/main" val="34176022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F3EEB00-F63F-4227-9033-806FD6978BB4}" type="datetime1">
              <a:rPr lang="en-GB" smtClean="0"/>
              <a:t>20/01/2018</a:t>
            </a:fld>
            <a:endParaRPr lang="en-GB"/>
          </a:p>
        </p:txBody>
      </p:sp>
      <p:sp>
        <p:nvSpPr>
          <p:cNvPr id="4" name="Footer Placeholder 3"/>
          <p:cNvSpPr>
            <a:spLocks noGrp="1"/>
          </p:cNvSpPr>
          <p:nvPr>
            <p:ph type="ftr" sz="quarter" idx="11"/>
          </p:nvPr>
        </p:nvSpPr>
        <p:spPr/>
        <p:txBody>
          <a:bodyPr/>
          <a:lstStyle/>
          <a:p>
            <a:r>
              <a:rPr lang="en-GB" smtClean="0"/>
              <a:t>Dr Catherine White EFJC 1st December 2017</a:t>
            </a:r>
            <a:endParaRPr lang="en-GB"/>
          </a:p>
        </p:txBody>
      </p:sp>
      <p:sp>
        <p:nvSpPr>
          <p:cNvPr id="5" name="Slide Number Placeholder 4"/>
          <p:cNvSpPr>
            <a:spLocks noGrp="1"/>
          </p:cNvSpPr>
          <p:nvPr>
            <p:ph type="sldNum" sz="quarter" idx="12"/>
          </p:nvPr>
        </p:nvSpPr>
        <p:spPr/>
        <p:txBody>
          <a:bodyPr/>
          <a:lstStyle/>
          <a:p>
            <a:fld id="{488E5D03-8C35-48EC-BB82-B6EE861FB056}" type="slidenum">
              <a:rPr lang="en-GB" smtClean="0"/>
              <a:t>‹nr.›</a:t>
            </a:fld>
            <a:endParaRPr lang="en-GB"/>
          </a:p>
        </p:txBody>
      </p:sp>
    </p:spTree>
    <p:extLst>
      <p:ext uri="{BB962C8B-B14F-4D97-AF65-F5344CB8AC3E}">
        <p14:creationId xmlns:p14="http://schemas.microsoft.com/office/powerpoint/2010/main" val="3441723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499AF6E-2F20-4E9F-9227-5636DD27F0B8}" type="datetime1">
              <a:rPr lang="en-GB" smtClean="0"/>
              <a:t>20/01/2018</a:t>
            </a:fld>
            <a:endParaRPr lang="en-GB"/>
          </a:p>
        </p:txBody>
      </p:sp>
      <p:sp>
        <p:nvSpPr>
          <p:cNvPr id="3" name="Footer Placeholder 2"/>
          <p:cNvSpPr>
            <a:spLocks noGrp="1"/>
          </p:cNvSpPr>
          <p:nvPr>
            <p:ph type="ftr" sz="quarter" idx="11"/>
          </p:nvPr>
        </p:nvSpPr>
        <p:spPr/>
        <p:txBody>
          <a:bodyPr/>
          <a:lstStyle/>
          <a:p>
            <a:r>
              <a:rPr lang="en-GB" smtClean="0"/>
              <a:t>Dr Catherine White EFJC 1st December 2017</a:t>
            </a:r>
            <a:endParaRPr lang="en-GB"/>
          </a:p>
        </p:txBody>
      </p:sp>
      <p:sp>
        <p:nvSpPr>
          <p:cNvPr id="4" name="Slide Number Placeholder 3"/>
          <p:cNvSpPr>
            <a:spLocks noGrp="1"/>
          </p:cNvSpPr>
          <p:nvPr>
            <p:ph type="sldNum" sz="quarter" idx="12"/>
          </p:nvPr>
        </p:nvSpPr>
        <p:spPr/>
        <p:txBody>
          <a:bodyPr/>
          <a:lstStyle/>
          <a:p>
            <a:fld id="{488E5D03-8C35-48EC-BB82-B6EE861FB056}" type="slidenum">
              <a:rPr lang="en-GB" smtClean="0"/>
              <a:t>‹nr.›</a:t>
            </a:fld>
            <a:endParaRPr lang="en-GB"/>
          </a:p>
        </p:txBody>
      </p:sp>
    </p:spTree>
    <p:extLst>
      <p:ext uri="{BB962C8B-B14F-4D97-AF65-F5344CB8AC3E}">
        <p14:creationId xmlns:p14="http://schemas.microsoft.com/office/powerpoint/2010/main" val="1489515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CAF5166-FA16-4011-B63F-778C56F1890B}" type="datetime1">
              <a:rPr lang="en-GB" smtClean="0"/>
              <a:t>20/01/2018</a:t>
            </a:fld>
            <a:endParaRPr lang="en-GB"/>
          </a:p>
        </p:txBody>
      </p:sp>
      <p:sp>
        <p:nvSpPr>
          <p:cNvPr id="6" name="Footer Placeholder 5"/>
          <p:cNvSpPr>
            <a:spLocks noGrp="1"/>
          </p:cNvSpPr>
          <p:nvPr>
            <p:ph type="ftr" sz="quarter" idx="11"/>
          </p:nvPr>
        </p:nvSpPr>
        <p:spPr/>
        <p:txBody>
          <a:bodyPr/>
          <a:lstStyle/>
          <a:p>
            <a:r>
              <a:rPr lang="en-GB" smtClean="0"/>
              <a:t>Dr Catherine White EFJC 1st December 2017</a:t>
            </a:r>
            <a:endParaRPr lang="en-GB"/>
          </a:p>
        </p:txBody>
      </p:sp>
      <p:sp>
        <p:nvSpPr>
          <p:cNvPr id="7" name="Slide Number Placeholder 6"/>
          <p:cNvSpPr>
            <a:spLocks noGrp="1"/>
          </p:cNvSpPr>
          <p:nvPr>
            <p:ph type="sldNum" sz="quarter" idx="12"/>
          </p:nvPr>
        </p:nvSpPr>
        <p:spPr/>
        <p:txBody>
          <a:bodyPr/>
          <a:lstStyle/>
          <a:p>
            <a:fld id="{488E5D03-8C35-48EC-BB82-B6EE861FB056}" type="slidenum">
              <a:rPr lang="en-GB" smtClean="0"/>
              <a:t>‹nr.›</a:t>
            </a:fld>
            <a:endParaRPr lang="en-GB"/>
          </a:p>
        </p:txBody>
      </p:sp>
    </p:spTree>
    <p:extLst>
      <p:ext uri="{BB962C8B-B14F-4D97-AF65-F5344CB8AC3E}">
        <p14:creationId xmlns:p14="http://schemas.microsoft.com/office/powerpoint/2010/main" val="2640326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6017CE2-40AA-421F-AEA8-517E61A5F63C}" type="datetime1">
              <a:rPr lang="en-GB" smtClean="0"/>
              <a:t>20/01/2018</a:t>
            </a:fld>
            <a:endParaRPr lang="en-GB"/>
          </a:p>
        </p:txBody>
      </p:sp>
      <p:sp>
        <p:nvSpPr>
          <p:cNvPr id="6" name="Footer Placeholder 5"/>
          <p:cNvSpPr>
            <a:spLocks noGrp="1"/>
          </p:cNvSpPr>
          <p:nvPr>
            <p:ph type="ftr" sz="quarter" idx="11"/>
          </p:nvPr>
        </p:nvSpPr>
        <p:spPr/>
        <p:txBody>
          <a:bodyPr/>
          <a:lstStyle/>
          <a:p>
            <a:r>
              <a:rPr lang="en-GB" smtClean="0"/>
              <a:t>Dr Catherine White EFJC 1st December 2017</a:t>
            </a:r>
            <a:endParaRPr lang="en-GB"/>
          </a:p>
        </p:txBody>
      </p:sp>
      <p:sp>
        <p:nvSpPr>
          <p:cNvPr id="7" name="Slide Number Placeholder 6"/>
          <p:cNvSpPr>
            <a:spLocks noGrp="1"/>
          </p:cNvSpPr>
          <p:nvPr>
            <p:ph type="sldNum" sz="quarter" idx="12"/>
          </p:nvPr>
        </p:nvSpPr>
        <p:spPr/>
        <p:txBody>
          <a:bodyPr/>
          <a:lstStyle/>
          <a:p>
            <a:fld id="{488E5D03-8C35-48EC-BB82-B6EE861FB056}" type="slidenum">
              <a:rPr lang="en-GB" smtClean="0"/>
              <a:t>‹nr.›</a:t>
            </a:fld>
            <a:endParaRPr lang="en-GB"/>
          </a:p>
        </p:txBody>
      </p:sp>
    </p:spTree>
    <p:extLst>
      <p:ext uri="{BB962C8B-B14F-4D97-AF65-F5344CB8AC3E}">
        <p14:creationId xmlns:p14="http://schemas.microsoft.com/office/powerpoint/2010/main" val="18097477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DCE452-DBF6-4549-9CE4-3F2EDB7C72FE}" type="datetime1">
              <a:rPr lang="en-GB" smtClean="0"/>
              <a:t>20/01/2018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smtClean="0"/>
              <a:t>Dr Catherine White EFJC 1st December 2017</a:t>
            </a: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8E5D03-8C35-48EC-BB82-B6EE861FB056}" type="slidenum">
              <a:rPr lang="en-GB" smtClean="0"/>
              <a:t>‹nr.›</a:t>
            </a:fld>
            <a:endParaRPr lang="en-GB"/>
          </a:p>
        </p:txBody>
      </p:sp>
    </p:spTree>
    <p:extLst>
      <p:ext uri="{BB962C8B-B14F-4D97-AF65-F5344CB8AC3E}">
        <p14:creationId xmlns:p14="http://schemas.microsoft.com/office/powerpoint/2010/main" val="1910161177"/>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chart" Target="../charts/char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5.tmp"/></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AgbwP6Hn-lM&amp;sns=em"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4.xml.rels><?xml version="1.0" encoding="UTF-8" standalone="yes"?>
<Relationships xmlns="http://schemas.openxmlformats.org/package/2006/relationships"><Relationship Id="rId3" Type="http://schemas.openxmlformats.org/officeDocument/2006/relationships/image" Target="../media/image20.tmp"/><Relationship Id="rId4" Type="http://schemas.openxmlformats.org/officeDocument/2006/relationships/image" Target="../media/image21.png"/><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2.tmp"/></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chart" Target="../charts/char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chart" Target="../charts/char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tmp"/><Relationship Id="rId3" Type="http://schemas.openxmlformats.org/officeDocument/2006/relationships/image" Target="../media/image24.tmp"/></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25.tmp"/></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jpeg"/><Relationship Id="rId3" Type="http://schemas.openxmlformats.org/officeDocument/2006/relationships/image" Target="../media/image2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8.tmp"/></Relationships>
</file>

<file path=ppt/slides/_rels/slide51.xml.rels><?xml version="1.0" encoding="UTF-8" standalone="yes"?>
<Relationships xmlns="http://schemas.openxmlformats.org/package/2006/relationships"><Relationship Id="rId3" Type="http://schemas.openxmlformats.org/officeDocument/2006/relationships/hyperlink" Target="mailto:Catherine.white2@nhs.net" TargetMode="External"/><Relationship Id="rId4" Type="http://schemas.openxmlformats.org/officeDocument/2006/relationships/hyperlink" Target="mailto:Cath.white@cmft.nhs.uk" TargetMode="External"/><Relationship Id="rId5" Type="http://schemas.openxmlformats.org/officeDocument/2006/relationships/hyperlink" Target="http://www.stmaryscentre.org/" TargetMode="External"/><Relationship Id="rId6" Type="http://schemas.openxmlformats.org/officeDocument/2006/relationships/image" Target="../media/image29.png"/><Relationship Id="rId1" Type="http://schemas.openxmlformats.org/officeDocument/2006/relationships/slideLayout" Target="../slideLayouts/slideLayout12.xml"/><Relationship Id="rId2" Type="http://schemas.openxmlformats.org/officeDocument/2006/relationships/notesSlide" Target="../notesSlides/notesSlide28.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3" Type="http://schemas.openxmlformats.org/officeDocument/2006/relationships/hyperlink" Target="http://bp1.blogger.com/_WMbRRM_I8po/R9B6U6lYYuI/AAAAAAAAARg/-dyL8Nt4JIQ/s1600-h/levonelleAP0210_468x368.jpg" TargetMode="External"/><Relationship Id="rId4" Type="http://schemas.openxmlformats.org/officeDocument/2006/relationships/image" Target="../media/image4.jpeg"/><Relationship Id="rId5" Type="http://schemas.openxmlformats.org/officeDocument/2006/relationships/hyperlink" Target="http://images.google.co.uk/imgres?imgurl=http://www.tht.org.uk/VirtualContent/82/what_is_pep.gif&amp;imgrefurl=http://www.tht.org.uk/Structure.aspx?id=1312&amp;h=289&amp;w=220&amp;sz=19&amp;hl=en&amp;start=26&amp;tbnid=rMnYjYHMBubybM:&amp;tbnh=115&amp;tbnw=88&amp;prev=/images?q=pep&amp;start=20&amp;gbv=2&amp;ndsp=20&amp;hl=en&amp;sa=N" TargetMode="External"/><Relationship Id="rId6" Type="http://schemas.openxmlformats.org/officeDocument/2006/relationships/image" Target="../media/image5.jpeg"/><Relationship Id="rId7" Type="http://schemas.openxmlformats.org/officeDocument/2006/relationships/hyperlink" Target="http://images.google.co.uk/imgres?imgurl=http://www.biocareers.org.uk/graphics/swab.gif&amp;imgrefurl=http://www.biocareers.org.uk/ind.htm&amp;h=255&amp;w=394&amp;sz=54&amp;hl=en&amp;start=6&amp;tbnid=op6tRg01mG2bgM:&amp;tbnh=80&amp;tbnw=124&amp;prev=/images?q=swab&amp;gbv=2&amp;hl=en" TargetMode="External"/><Relationship Id="rId8" Type="http://schemas.openxmlformats.org/officeDocument/2006/relationships/image" Target="../media/image6.jpeg"/><Relationship Id="rId9" Type="http://schemas.openxmlformats.org/officeDocument/2006/relationships/image" Target="../media/image7.tmp"/><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slideLayout" Target="../slideLayouts/slideLayout12.xml"/><Relationship Id="rId2" Type="http://schemas.openxmlformats.org/officeDocument/2006/relationships/image" Target="../media/image8.tmp"/></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jpeg"/><Relationship Id="rId5" Type="http://schemas.openxmlformats.org/officeDocument/2006/relationships/image" Target="../media/image14.png"/><Relationship Id="rId1" Type="http://schemas.openxmlformats.org/officeDocument/2006/relationships/slideLayout" Target="../slideLayouts/slideLayout12.xml"/><Relationship Id="rId2" Type="http://schemas.openxmlformats.org/officeDocument/2006/relationships/image" Target="../media/image11.tm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636912"/>
            <a:ext cx="7772400" cy="1470025"/>
          </a:xfrm>
        </p:spPr>
        <p:txBody>
          <a:bodyPr>
            <a:normAutofit/>
          </a:bodyPr>
          <a:lstStyle/>
          <a:p>
            <a:r>
              <a:rPr lang="en-GB" sz="2800" dirty="0"/>
              <a:t>The role and beneﬁts of the medical forensic work in the approach of family violence and lessons learned about </a:t>
            </a:r>
            <a:r>
              <a:rPr lang="en-GB" sz="2800" dirty="0" smtClean="0"/>
              <a:t>strangulation</a:t>
            </a:r>
            <a:endParaRPr lang="en-GB" sz="2800" b="1" dirty="0"/>
          </a:p>
        </p:txBody>
      </p:sp>
      <p:sp>
        <p:nvSpPr>
          <p:cNvPr id="3" name="Subtitle 2"/>
          <p:cNvSpPr>
            <a:spLocks noGrp="1"/>
          </p:cNvSpPr>
          <p:nvPr>
            <p:ph type="subTitle" idx="1"/>
          </p:nvPr>
        </p:nvSpPr>
        <p:spPr/>
        <p:txBody>
          <a:bodyPr/>
          <a:lstStyle/>
          <a:p>
            <a:endParaRPr lang="en-GB" b="1" dirty="0" smtClean="0">
              <a:solidFill>
                <a:srgbClr val="0070C0"/>
              </a:solidFill>
            </a:endParaRPr>
          </a:p>
          <a:p>
            <a:r>
              <a:rPr lang="en-GB" b="1" dirty="0" smtClean="0">
                <a:solidFill>
                  <a:srgbClr val="0070C0"/>
                </a:solidFill>
              </a:rPr>
              <a:t>Dr </a:t>
            </a:r>
            <a:r>
              <a:rPr lang="en-GB" b="1" dirty="0">
                <a:solidFill>
                  <a:srgbClr val="0070C0"/>
                </a:solidFill>
              </a:rPr>
              <a:t>Catherine White </a:t>
            </a:r>
          </a:p>
          <a:p>
            <a:r>
              <a:rPr lang="en-GB" b="1" dirty="0" smtClean="0">
                <a:solidFill>
                  <a:srgbClr val="0070C0"/>
                </a:solidFill>
              </a:rPr>
              <a:t>1</a:t>
            </a:r>
            <a:r>
              <a:rPr lang="en-GB" b="1" baseline="30000" dirty="0" smtClean="0">
                <a:solidFill>
                  <a:srgbClr val="0070C0"/>
                </a:solidFill>
              </a:rPr>
              <a:t>st</a:t>
            </a:r>
            <a:r>
              <a:rPr lang="en-GB" b="1" dirty="0" smtClean="0">
                <a:solidFill>
                  <a:srgbClr val="0070C0"/>
                </a:solidFill>
              </a:rPr>
              <a:t> December 2017</a:t>
            </a:r>
            <a:endParaRPr lang="en-GB" b="1" dirty="0">
              <a:solidFill>
                <a:srgbClr val="0070C0"/>
              </a:solidFill>
            </a:endParaRPr>
          </a:p>
        </p:txBody>
      </p:sp>
      <p:pic>
        <p:nvPicPr>
          <p:cNvPr id="4" name="Picture 4" descr="ST"/>
          <p:cNvPicPr>
            <a:picLocks noChangeAspect="1" noChangeArrowheads="1"/>
          </p:cNvPicPr>
          <p:nvPr/>
        </p:nvPicPr>
        <p:blipFill>
          <a:blip r:embed="rId3" cstate="print"/>
          <a:srcRect/>
          <a:stretch>
            <a:fillRect/>
          </a:stretch>
        </p:blipFill>
        <p:spPr bwMode="auto">
          <a:xfrm>
            <a:off x="381000" y="304800"/>
            <a:ext cx="2030760" cy="1988007"/>
          </a:xfrm>
          <a:prstGeom prst="rect">
            <a:avLst/>
          </a:prstGeom>
          <a:noFill/>
          <a:ln w="9525">
            <a:noFill/>
            <a:miter lim="800000"/>
            <a:headEnd/>
            <a:tailEnd/>
          </a:ln>
        </p:spPr>
      </p:pic>
    </p:spTree>
    <p:extLst>
      <p:ext uri="{BB962C8B-B14F-4D97-AF65-F5344CB8AC3E}">
        <p14:creationId xmlns:p14="http://schemas.microsoft.com/office/powerpoint/2010/main" val="2590124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Non-Fatal Strangulation</a:t>
            </a:r>
            <a:endParaRPr lang="en-GB" dirty="0"/>
          </a:p>
        </p:txBody>
      </p:sp>
      <p:sp>
        <p:nvSpPr>
          <p:cNvPr id="3" name="Content Placeholder 2"/>
          <p:cNvSpPr>
            <a:spLocks noGrp="1"/>
          </p:cNvSpPr>
          <p:nvPr>
            <p:ph idx="1"/>
          </p:nvPr>
        </p:nvSpPr>
        <p:spPr/>
        <p:txBody>
          <a:bodyPr/>
          <a:lstStyle/>
          <a:p>
            <a:r>
              <a:rPr lang="en-GB" dirty="0"/>
              <a:t>It is dangerous!</a:t>
            </a:r>
          </a:p>
          <a:p>
            <a:r>
              <a:rPr lang="en-GB" dirty="0"/>
              <a:t>Signs and symptoms</a:t>
            </a:r>
          </a:p>
          <a:p>
            <a:r>
              <a:rPr lang="en-GB" dirty="0"/>
              <a:t>Management</a:t>
            </a:r>
          </a:p>
        </p:txBody>
      </p:sp>
      <p:sp>
        <p:nvSpPr>
          <p:cNvPr id="4" name="Footer Placeholder 3"/>
          <p:cNvSpPr>
            <a:spLocks noGrp="1"/>
          </p:cNvSpPr>
          <p:nvPr>
            <p:ph type="ftr" sz="quarter" idx="11"/>
          </p:nvPr>
        </p:nvSpPr>
        <p:spPr/>
        <p:txBody>
          <a:bodyPr/>
          <a:lstStyle/>
          <a:p>
            <a:r>
              <a:rPr lang="en-GB" smtClean="0"/>
              <a:t>Dr Catherine White EFJC 1st December 2017</a:t>
            </a:r>
            <a:endParaRPr lang="en-GB"/>
          </a:p>
        </p:txBody>
      </p:sp>
      <p:sp>
        <p:nvSpPr>
          <p:cNvPr id="5" name="Slide Number Placeholder 4"/>
          <p:cNvSpPr>
            <a:spLocks noGrp="1"/>
          </p:cNvSpPr>
          <p:nvPr>
            <p:ph type="sldNum" sz="quarter" idx="12"/>
          </p:nvPr>
        </p:nvSpPr>
        <p:spPr/>
        <p:txBody>
          <a:bodyPr/>
          <a:lstStyle/>
          <a:p>
            <a:fld id="{488E5D03-8C35-48EC-BB82-B6EE861FB056}" type="slidenum">
              <a:rPr lang="en-GB" smtClean="0"/>
              <a:t>10</a:t>
            </a:fld>
            <a:endParaRPr lang="en-GB"/>
          </a:p>
        </p:txBody>
      </p:sp>
    </p:spTree>
    <p:extLst>
      <p:ext uri="{BB962C8B-B14F-4D97-AF65-F5344CB8AC3E}">
        <p14:creationId xmlns:p14="http://schemas.microsoft.com/office/powerpoint/2010/main" val="1406044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NFS an important risk factor for homicide of women</a:t>
            </a:r>
          </a:p>
        </p:txBody>
      </p:sp>
      <p:sp>
        <p:nvSpPr>
          <p:cNvPr id="4" name="Content Placeholder 3"/>
          <p:cNvSpPr>
            <a:spLocks noGrp="1"/>
          </p:cNvSpPr>
          <p:nvPr>
            <p:ph sz="half" idx="1"/>
          </p:nvPr>
        </p:nvSpPr>
        <p:spPr>
          <a:xfrm>
            <a:off x="755576" y="3356992"/>
            <a:ext cx="7632848" cy="3345235"/>
          </a:xfrm>
        </p:spPr>
        <p:txBody>
          <a:bodyPr>
            <a:normAutofit/>
          </a:bodyPr>
          <a:lstStyle/>
          <a:p>
            <a:pPr marL="0" indent="0">
              <a:buNone/>
            </a:pPr>
            <a:r>
              <a:rPr lang="en-GB" dirty="0"/>
              <a:t>A History of NFS:</a:t>
            </a:r>
          </a:p>
          <a:p>
            <a:pPr marL="0" indent="0">
              <a:buNone/>
            </a:pPr>
            <a:endParaRPr lang="en-GB" dirty="0"/>
          </a:p>
          <a:p>
            <a:pPr marL="0" indent="0">
              <a:buNone/>
            </a:pPr>
            <a:r>
              <a:rPr lang="en-GB" sz="3600" b="1" dirty="0">
                <a:solidFill>
                  <a:srgbClr val="FF0000"/>
                </a:solidFill>
              </a:rPr>
              <a:t>X 6</a:t>
            </a:r>
            <a:r>
              <a:rPr lang="en-GB" sz="3600" b="1" dirty="0"/>
              <a:t> </a:t>
            </a:r>
            <a:r>
              <a:rPr lang="en-GB" dirty="0"/>
              <a:t>times risk of becoming a victim of attempted homicide</a:t>
            </a:r>
          </a:p>
          <a:p>
            <a:pPr marL="0" indent="0">
              <a:buNone/>
            </a:pPr>
            <a:endParaRPr lang="en-GB" dirty="0"/>
          </a:p>
          <a:p>
            <a:pPr marL="0" indent="0">
              <a:buNone/>
            </a:pPr>
            <a:r>
              <a:rPr lang="en-GB" sz="3600" b="1" dirty="0">
                <a:solidFill>
                  <a:srgbClr val="FF0000"/>
                </a:solidFill>
              </a:rPr>
              <a:t>X 7 </a:t>
            </a:r>
            <a:r>
              <a:rPr lang="en-GB" dirty="0"/>
              <a:t>times risk of becoming a completed homicide</a:t>
            </a:r>
          </a:p>
        </p:txBody>
      </p:sp>
      <p:sp>
        <p:nvSpPr>
          <p:cNvPr id="5" name="Content Placeholder 4"/>
          <p:cNvSpPr>
            <a:spLocks noGrp="1"/>
          </p:cNvSpPr>
          <p:nvPr>
            <p:ph sz="half" idx="2"/>
          </p:nvPr>
        </p:nvSpPr>
        <p:spPr>
          <a:xfrm>
            <a:off x="4648200" y="1600201"/>
            <a:ext cx="4100264" cy="1972816"/>
          </a:xfrm>
        </p:spPr>
        <p:txBody>
          <a:bodyPr>
            <a:normAutofit/>
          </a:bodyPr>
          <a:lstStyle/>
          <a:p>
            <a:pPr marL="0" indent="0">
              <a:buNone/>
            </a:pPr>
            <a:endParaRPr lang="en-GB" dirty="0"/>
          </a:p>
          <a:p>
            <a:pPr marL="0" indent="0">
              <a:buNone/>
            </a:pPr>
            <a:r>
              <a:rPr lang="en-GB" b="1" dirty="0">
                <a:solidFill>
                  <a:srgbClr val="0070C0"/>
                </a:solidFill>
              </a:rPr>
              <a:t>Nancy Glass</a:t>
            </a:r>
          </a:p>
          <a:p>
            <a:pPr marL="0" indent="0">
              <a:buNone/>
            </a:pPr>
            <a:r>
              <a:rPr lang="en-GB" b="1" i="1" dirty="0">
                <a:solidFill>
                  <a:srgbClr val="0070C0"/>
                </a:solidFill>
              </a:rPr>
              <a:t>J </a:t>
            </a:r>
            <a:r>
              <a:rPr lang="en-GB" b="1" i="1" dirty="0" err="1">
                <a:solidFill>
                  <a:srgbClr val="0070C0"/>
                </a:solidFill>
              </a:rPr>
              <a:t>Emerg</a:t>
            </a:r>
            <a:r>
              <a:rPr lang="en-GB" b="1" i="1" dirty="0">
                <a:solidFill>
                  <a:srgbClr val="0070C0"/>
                </a:solidFill>
              </a:rPr>
              <a:t> Med </a:t>
            </a:r>
            <a:r>
              <a:rPr lang="en-GB" b="1" dirty="0">
                <a:solidFill>
                  <a:srgbClr val="0070C0"/>
                </a:solidFill>
              </a:rPr>
              <a:t>2008 35(3)</a:t>
            </a:r>
          </a:p>
        </p:txBody>
      </p:sp>
      <p:sp>
        <p:nvSpPr>
          <p:cNvPr id="3" name="Footer Placeholder 2"/>
          <p:cNvSpPr>
            <a:spLocks noGrp="1"/>
          </p:cNvSpPr>
          <p:nvPr>
            <p:ph type="ftr" sz="quarter" idx="11"/>
          </p:nvPr>
        </p:nvSpPr>
        <p:spPr/>
        <p:txBody>
          <a:bodyPr/>
          <a:lstStyle/>
          <a:p>
            <a:r>
              <a:rPr lang="en-GB" smtClean="0"/>
              <a:t>Dr Catherine White EFJC 1st December 2017</a:t>
            </a:r>
            <a:endParaRPr lang="en-GB"/>
          </a:p>
        </p:txBody>
      </p:sp>
      <p:sp>
        <p:nvSpPr>
          <p:cNvPr id="6" name="Slide Number Placeholder 5"/>
          <p:cNvSpPr>
            <a:spLocks noGrp="1"/>
          </p:cNvSpPr>
          <p:nvPr>
            <p:ph type="sldNum" sz="quarter" idx="12"/>
          </p:nvPr>
        </p:nvSpPr>
        <p:spPr/>
        <p:txBody>
          <a:bodyPr/>
          <a:lstStyle/>
          <a:p>
            <a:fld id="{488E5D03-8C35-48EC-BB82-B6EE861FB056}" type="slidenum">
              <a:rPr lang="en-GB" smtClean="0"/>
              <a:t>11</a:t>
            </a:fld>
            <a:endParaRPr lang="en-GB"/>
          </a:p>
        </p:txBody>
      </p:sp>
    </p:spTree>
    <p:extLst>
      <p:ext uri="{BB962C8B-B14F-4D97-AF65-F5344CB8AC3E}">
        <p14:creationId xmlns:p14="http://schemas.microsoft.com/office/powerpoint/2010/main" val="5590218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ext uri="{D42A27DB-BD31-4B8C-83A1-F6EECF244321}">
                <p14:modId xmlns:p14="http://schemas.microsoft.com/office/powerpoint/2010/main" val="2423139222"/>
              </p:ext>
            </p:extLst>
          </p:nvPr>
        </p:nvGraphicFramePr>
        <p:xfrm>
          <a:off x="179512" y="188640"/>
          <a:ext cx="8208912" cy="6624736"/>
        </p:xfrm>
        <a:graphic>
          <a:graphicData uri="http://schemas.openxmlformats.org/drawingml/2006/chart">
            <c:chart xmlns:c="http://schemas.openxmlformats.org/drawingml/2006/chart" xmlns:r="http://schemas.openxmlformats.org/officeDocument/2006/relationships" r:id="rId3"/>
          </a:graphicData>
        </a:graphic>
      </p:graphicFrame>
      <p:sp>
        <p:nvSpPr>
          <p:cNvPr id="2" name="Footer Placeholder 1"/>
          <p:cNvSpPr>
            <a:spLocks noGrp="1"/>
          </p:cNvSpPr>
          <p:nvPr>
            <p:ph type="ftr" sz="quarter" idx="11"/>
          </p:nvPr>
        </p:nvSpPr>
        <p:spPr/>
        <p:txBody>
          <a:bodyPr/>
          <a:lstStyle/>
          <a:p>
            <a:r>
              <a:rPr lang="en-GB" smtClean="0"/>
              <a:t>Dr Catherine White EFJC 1st December 2017</a:t>
            </a:r>
            <a:endParaRPr lang="en-GB"/>
          </a:p>
        </p:txBody>
      </p:sp>
      <p:sp>
        <p:nvSpPr>
          <p:cNvPr id="3" name="Slide Number Placeholder 2"/>
          <p:cNvSpPr>
            <a:spLocks noGrp="1"/>
          </p:cNvSpPr>
          <p:nvPr>
            <p:ph type="sldNum" sz="quarter" idx="12"/>
          </p:nvPr>
        </p:nvSpPr>
        <p:spPr/>
        <p:txBody>
          <a:bodyPr/>
          <a:lstStyle/>
          <a:p>
            <a:fld id="{488E5D03-8C35-48EC-BB82-B6EE861FB056}" type="slidenum">
              <a:rPr lang="en-GB" smtClean="0"/>
              <a:t>12</a:t>
            </a:fld>
            <a:endParaRPr lang="en-GB"/>
          </a:p>
        </p:txBody>
      </p:sp>
    </p:spTree>
    <p:extLst>
      <p:ext uri="{BB962C8B-B14F-4D97-AF65-F5344CB8AC3E}">
        <p14:creationId xmlns:p14="http://schemas.microsoft.com/office/powerpoint/2010/main" val="324902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p:txBody>
          <a:bodyPr/>
          <a:lstStyle/>
          <a:p>
            <a:pPr marL="0" indent="0">
              <a:buNone/>
            </a:pPr>
            <a:r>
              <a:rPr lang="en-GB" b="1" dirty="0"/>
              <a:t>Strangulation</a:t>
            </a:r>
          </a:p>
          <a:p>
            <a:pPr marL="0" indent="0">
              <a:buNone/>
            </a:pPr>
            <a:endParaRPr lang="en-GB" dirty="0"/>
          </a:p>
          <a:p>
            <a:pPr marL="0" indent="0">
              <a:buNone/>
            </a:pPr>
            <a:r>
              <a:rPr lang="en-GB" dirty="0"/>
              <a:t>Obstruction of blood vessels and/ or airflow in the neck resulting in asphyxia. </a:t>
            </a:r>
          </a:p>
          <a:p>
            <a:pPr marL="0" indent="0">
              <a:buNone/>
            </a:pPr>
            <a:r>
              <a:rPr lang="en-GB" dirty="0"/>
              <a:t> </a:t>
            </a:r>
          </a:p>
        </p:txBody>
      </p:sp>
      <p:sp>
        <p:nvSpPr>
          <p:cNvPr id="2" name="Footer Placeholder 1"/>
          <p:cNvSpPr>
            <a:spLocks noGrp="1"/>
          </p:cNvSpPr>
          <p:nvPr>
            <p:ph type="ftr" sz="quarter" idx="11"/>
          </p:nvPr>
        </p:nvSpPr>
        <p:spPr/>
        <p:txBody>
          <a:bodyPr/>
          <a:lstStyle/>
          <a:p>
            <a:r>
              <a:rPr lang="en-GB" smtClean="0"/>
              <a:t>Dr Catherine White EFJC 1st December 2017</a:t>
            </a:r>
            <a:endParaRPr lang="en-GB"/>
          </a:p>
        </p:txBody>
      </p:sp>
      <p:sp>
        <p:nvSpPr>
          <p:cNvPr id="3" name="Slide Number Placeholder 2"/>
          <p:cNvSpPr>
            <a:spLocks noGrp="1"/>
          </p:cNvSpPr>
          <p:nvPr>
            <p:ph type="sldNum" sz="quarter" idx="12"/>
          </p:nvPr>
        </p:nvSpPr>
        <p:spPr/>
        <p:txBody>
          <a:bodyPr/>
          <a:lstStyle/>
          <a:p>
            <a:fld id="{488E5D03-8C35-48EC-BB82-B6EE861FB056}" type="slidenum">
              <a:rPr lang="en-GB" smtClean="0"/>
              <a:t>13</a:t>
            </a:fld>
            <a:endParaRPr lang="en-GB"/>
          </a:p>
        </p:txBody>
      </p:sp>
    </p:spTree>
    <p:extLst>
      <p:ext uri="{BB962C8B-B14F-4D97-AF65-F5344CB8AC3E}">
        <p14:creationId xmlns:p14="http://schemas.microsoft.com/office/powerpoint/2010/main" val="16386704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b="1" dirty="0"/>
              <a:t>Choke</a:t>
            </a:r>
          </a:p>
          <a:p>
            <a:pPr marL="0" indent="0">
              <a:buNone/>
            </a:pPr>
            <a:r>
              <a:rPr lang="en-GB" dirty="0"/>
              <a:t>Mechanical obstruction</a:t>
            </a:r>
          </a:p>
        </p:txBody>
      </p:sp>
      <p:sp>
        <p:nvSpPr>
          <p:cNvPr id="2" name="Footer Placeholder 1"/>
          <p:cNvSpPr>
            <a:spLocks noGrp="1"/>
          </p:cNvSpPr>
          <p:nvPr>
            <p:ph type="ftr" sz="quarter" idx="11"/>
          </p:nvPr>
        </p:nvSpPr>
        <p:spPr/>
        <p:txBody>
          <a:bodyPr/>
          <a:lstStyle/>
          <a:p>
            <a:r>
              <a:rPr lang="en-GB" smtClean="0"/>
              <a:t>Dr Catherine White EFJC 1st December 2017</a:t>
            </a:r>
            <a:endParaRPr lang="en-GB"/>
          </a:p>
        </p:txBody>
      </p:sp>
      <p:sp>
        <p:nvSpPr>
          <p:cNvPr id="4" name="Slide Number Placeholder 3"/>
          <p:cNvSpPr>
            <a:spLocks noGrp="1"/>
          </p:cNvSpPr>
          <p:nvPr>
            <p:ph type="sldNum" sz="quarter" idx="12"/>
          </p:nvPr>
        </p:nvSpPr>
        <p:spPr/>
        <p:txBody>
          <a:bodyPr/>
          <a:lstStyle/>
          <a:p>
            <a:fld id="{488E5D03-8C35-48EC-BB82-B6EE861FB056}" type="slidenum">
              <a:rPr lang="en-GB" smtClean="0"/>
              <a:t>14</a:t>
            </a:fld>
            <a:endParaRPr lang="en-GB"/>
          </a:p>
        </p:txBody>
      </p:sp>
    </p:spTree>
    <p:extLst>
      <p:ext uri="{BB962C8B-B14F-4D97-AF65-F5344CB8AC3E}">
        <p14:creationId xmlns:p14="http://schemas.microsoft.com/office/powerpoint/2010/main" val="28511024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b="1" dirty="0"/>
              <a:t>Anoxia  </a:t>
            </a:r>
          </a:p>
          <a:p>
            <a:pPr marL="0" indent="0">
              <a:buNone/>
            </a:pPr>
            <a:r>
              <a:rPr lang="en-GB" dirty="0"/>
              <a:t>Absence of oxygen</a:t>
            </a:r>
          </a:p>
          <a:p>
            <a:pPr marL="0" indent="0">
              <a:buNone/>
            </a:pPr>
            <a:endParaRPr lang="en-GB" dirty="0"/>
          </a:p>
          <a:p>
            <a:pPr marL="0" indent="0">
              <a:buNone/>
            </a:pPr>
            <a:r>
              <a:rPr lang="en-GB" b="1" dirty="0"/>
              <a:t>Hypoxia</a:t>
            </a:r>
          </a:p>
          <a:p>
            <a:pPr marL="0" indent="0">
              <a:buNone/>
            </a:pPr>
            <a:r>
              <a:rPr lang="en-GB" dirty="0"/>
              <a:t>Decreased oxygen</a:t>
            </a:r>
          </a:p>
        </p:txBody>
      </p:sp>
      <p:sp>
        <p:nvSpPr>
          <p:cNvPr id="4" name="Footer Placeholder 3"/>
          <p:cNvSpPr>
            <a:spLocks noGrp="1"/>
          </p:cNvSpPr>
          <p:nvPr>
            <p:ph type="ftr" sz="quarter" idx="11"/>
          </p:nvPr>
        </p:nvSpPr>
        <p:spPr/>
        <p:txBody>
          <a:bodyPr/>
          <a:lstStyle/>
          <a:p>
            <a:r>
              <a:rPr lang="en-GB" smtClean="0"/>
              <a:t>Dr Catherine White EFJC 1st December 2017</a:t>
            </a:r>
            <a:endParaRPr lang="en-GB"/>
          </a:p>
        </p:txBody>
      </p:sp>
      <p:sp>
        <p:nvSpPr>
          <p:cNvPr id="5" name="Slide Number Placeholder 4"/>
          <p:cNvSpPr>
            <a:spLocks noGrp="1"/>
          </p:cNvSpPr>
          <p:nvPr>
            <p:ph type="sldNum" sz="quarter" idx="12"/>
          </p:nvPr>
        </p:nvSpPr>
        <p:spPr/>
        <p:txBody>
          <a:bodyPr/>
          <a:lstStyle/>
          <a:p>
            <a:fld id="{488E5D03-8C35-48EC-BB82-B6EE861FB056}" type="slidenum">
              <a:rPr lang="en-GB" smtClean="0"/>
              <a:t>15</a:t>
            </a:fld>
            <a:endParaRPr lang="en-GB"/>
          </a:p>
        </p:txBody>
      </p:sp>
    </p:spTree>
    <p:extLst>
      <p:ext uri="{BB962C8B-B14F-4D97-AF65-F5344CB8AC3E}">
        <p14:creationId xmlns:p14="http://schemas.microsoft.com/office/powerpoint/2010/main" val="21978693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48229" y="260649"/>
            <a:ext cx="8723235" cy="6387660"/>
          </a:xfrm>
        </p:spPr>
      </p:pic>
      <p:sp>
        <p:nvSpPr>
          <p:cNvPr id="2" name="Footer Placeholder 1"/>
          <p:cNvSpPr>
            <a:spLocks noGrp="1"/>
          </p:cNvSpPr>
          <p:nvPr>
            <p:ph type="ftr" sz="quarter" idx="11"/>
          </p:nvPr>
        </p:nvSpPr>
        <p:spPr/>
        <p:txBody>
          <a:bodyPr/>
          <a:lstStyle/>
          <a:p>
            <a:r>
              <a:rPr lang="en-GB" smtClean="0"/>
              <a:t>Dr Catherine White EFJC 1st December 2017</a:t>
            </a:r>
            <a:endParaRPr lang="en-GB"/>
          </a:p>
        </p:txBody>
      </p:sp>
      <p:sp>
        <p:nvSpPr>
          <p:cNvPr id="3" name="Slide Number Placeholder 2"/>
          <p:cNvSpPr>
            <a:spLocks noGrp="1"/>
          </p:cNvSpPr>
          <p:nvPr>
            <p:ph type="sldNum" sz="quarter" idx="12"/>
          </p:nvPr>
        </p:nvSpPr>
        <p:spPr/>
        <p:txBody>
          <a:bodyPr/>
          <a:lstStyle/>
          <a:p>
            <a:fld id="{488E5D03-8C35-48EC-BB82-B6EE861FB056}" type="slidenum">
              <a:rPr lang="en-GB" smtClean="0"/>
              <a:t>16</a:t>
            </a:fld>
            <a:endParaRPr lang="en-GB"/>
          </a:p>
        </p:txBody>
      </p:sp>
    </p:spTree>
    <p:extLst>
      <p:ext uri="{BB962C8B-B14F-4D97-AF65-F5344CB8AC3E}">
        <p14:creationId xmlns:p14="http://schemas.microsoft.com/office/powerpoint/2010/main" val="2864992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b="1" dirty="0">
                <a:solidFill>
                  <a:srgbClr val="0070C0"/>
                </a:solidFill>
              </a:rPr>
              <a:t>Carotid artery compression</a:t>
            </a:r>
          </a:p>
          <a:p>
            <a:pPr marL="457200" lvl="1" indent="0">
              <a:buNone/>
            </a:pPr>
            <a:endParaRPr lang="en-GB" dirty="0"/>
          </a:p>
        </p:txBody>
      </p:sp>
      <p:sp>
        <p:nvSpPr>
          <p:cNvPr id="2" name="Footer Placeholder 1"/>
          <p:cNvSpPr>
            <a:spLocks noGrp="1"/>
          </p:cNvSpPr>
          <p:nvPr>
            <p:ph type="ftr" sz="quarter" idx="11"/>
          </p:nvPr>
        </p:nvSpPr>
        <p:spPr/>
        <p:txBody>
          <a:bodyPr/>
          <a:lstStyle/>
          <a:p>
            <a:r>
              <a:rPr lang="en-GB" smtClean="0"/>
              <a:t>Dr Catherine White EFJC 1st December 2017</a:t>
            </a:r>
            <a:endParaRPr lang="en-GB"/>
          </a:p>
        </p:txBody>
      </p:sp>
      <p:sp>
        <p:nvSpPr>
          <p:cNvPr id="4" name="Slide Number Placeholder 3"/>
          <p:cNvSpPr>
            <a:spLocks noGrp="1"/>
          </p:cNvSpPr>
          <p:nvPr>
            <p:ph type="sldNum" sz="quarter" idx="12"/>
          </p:nvPr>
        </p:nvSpPr>
        <p:spPr/>
        <p:txBody>
          <a:bodyPr/>
          <a:lstStyle/>
          <a:p>
            <a:fld id="{488E5D03-8C35-48EC-BB82-B6EE861FB056}" type="slidenum">
              <a:rPr lang="en-GB" smtClean="0"/>
              <a:t>17</a:t>
            </a:fld>
            <a:endParaRPr lang="en-GB"/>
          </a:p>
        </p:txBody>
      </p:sp>
    </p:spTree>
    <p:extLst>
      <p:ext uri="{BB962C8B-B14F-4D97-AF65-F5344CB8AC3E}">
        <p14:creationId xmlns:p14="http://schemas.microsoft.com/office/powerpoint/2010/main" val="815609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b="1" dirty="0">
                <a:solidFill>
                  <a:srgbClr val="0070C0"/>
                </a:solidFill>
              </a:rPr>
              <a:t>Carotid artery compression</a:t>
            </a:r>
          </a:p>
          <a:p>
            <a:pPr lvl="1"/>
            <a:r>
              <a:rPr lang="en-GB" b="1" dirty="0">
                <a:solidFill>
                  <a:srgbClr val="FF0000"/>
                </a:solidFill>
              </a:rPr>
              <a:t>No blood flow to the brain</a:t>
            </a:r>
          </a:p>
          <a:p>
            <a:pPr marL="457200" lvl="1" indent="0">
              <a:buNone/>
            </a:pPr>
            <a:endParaRPr lang="en-GB" dirty="0"/>
          </a:p>
        </p:txBody>
      </p:sp>
      <p:sp>
        <p:nvSpPr>
          <p:cNvPr id="2" name="Footer Placeholder 1"/>
          <p:cNvSpPr>
            <a:spLocks noGrp="1"/>
          </p:cNvSpPr>
          <p:nvPr>
            <p:ph type="ftr" sz="quarter" idx="11"/>
          </p:nvPr>
        </p:nvSpPr>
        <p:spPr/>
        <p:txBody>
          <a:bodyPr/>
          <a:lstStyle/>
          <a:p>
            <a:r>
              <a:rPr lang="en-GB" smtClean="0"/>
              <a:t>Dr Catherine White EFJC 1st December 2017</a:t>
            </a:r>
            <a:endParaRPr lang="en-GB"/>
          </a:p>
        </p:txBody>
      </p:sp>
      <p:sp>
        <p:nvSpPr>
          <p:cNvPr id="4" name="Slide Number Placeholder 3"/>
          <p:cNvSpPr>
            <a:spLocks noGrp="1"/>
          </p:cNvSpPr>
          <p:nvPr>
            <p:ph type="sldNum" sz="quarter" idx="12"/>
          </p:nvPr>
        </p:nvSpPr>
        <p:spPr/>
        <p:txBody>
          <a:bodyPr/>
          <a:lstStyle/>
          <a:p>
            <a:fld id="{488E5D03-8C35-48EC-BB82-B6EE861FB056}" type="slidenum">
              <a:rPr lang="en-GB" smtClean="0"/>
              <a:t>18</a:t>
            </a:fld>
            <a:endParaRPr lang="en-GB"/>
          </a:p>
        </p:txBody>
      </p:sp>
    </p:spTree>
    <p:extLst>
      <p:ext uri="{BB962C8B-B14F-4D97-AF65-F5344CB8AC3E}">
        <p14:creationId xmlns:p14="http://schemas.microsoft.com/office/powerpoint/2010/main" val="14483926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a:t>Carotid artery compression</a:t>
            </a:r>
          </a:p>
          <a:p>
            <a:pPr lvl="1"/>
            <a:r>
              <a:rPr lang="en-GB" dirty="0"/>
              <a:t>No blood flow to the brain</a:t>
            </a:r>
          </a:p>
          <a:p>
            <a:r>
              <a:rPr lang="en-GB" b="1" dirty="0">
                <a:solidFill>
                  <a:srgbClr val="0070C0"/>
                </a:solidFill>
              </a:rPr>
              <a:t>Compression +/- fracture of larynx or trachea</a:t>
            </a:r>
          </a:p>
          <a:p>
            <a:pPr marL="457200" lvl="1" indent="0">
              <a:buNone/>
            </a:pPr>
            <a:endParaRPr lang="en-GB" dirty="0"/>
          </a:p>
        </p:txBody>
      </p:sp>
      <p:sp>
        <p:nvSpPr>
          <p:cNvPr id="2" name="Footer Placeholder 1"/>
          <p:cNvSpPr>
            <a:spLocks noGrp="1"/>
          </p:cNvSpPr>
          <p:nvPr>
            <p:ph type="ftr" sz="quarter" idx="11"/>
          </p:nvPr>
        </p:nvSpPr>
        <p:spPr/>
        <p:txBody>
          <a:bodyPr/>
          <a:lstStyle/>
          <a:p>
            <a:r>
              <a:rPr lang="en-GB" smtClean="0"/>
              <a:t>Dr Catherine White EFJC 1st December 2017</a:t>
            </a:r>
            <a:endParaRPr lang="en-GB"/>
          </a:p>
        </p:txBody>
      </p:sp>
      <p:sp>
        <p:nvSpPr>
          <p:cNvPr id="4" name="Slide Number Placeholder 3"/>
          <p:cNvSpPr>
            <a:spLocks noGrp="1"/>
          </p:cNvSpPr>
          <p:nvPr>
            <p:ph type="sldNum" sz="quarter" idx="12"/>
          </p:nvPr>
        </p:nvSpPr>
        <p:spPr/>
        <p:txBody>
          <a:bodyPr/>
          <a:lstStyle/>
          <a:p>
            <a:fld id="{488E5D03-8C35-48EC-BB82-B6EE861FB056}" type="slidenum">
              <a:rPr lang="en-GB" smtClean="0"/>
              <a:t>19</a:t>
            </a:fld>
            <a:endParaRPr lang="en-GB"/>
          </a:p>
        </p:txBody>
      </p:sp>
    </p:spTree>
    <p:extLst>
      <p:ext uri="{BB962C8B-B14F-4D97-AF65-F5344CB8AC3E}">
        <p14:creationId xmlns:p14="http://schemas.microsoft.com/office/powerpoint/2010/main" val="29524428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descr="English counties"/>
          <p:cNvPicPr>
            <a:picLocks noGrp="1" noChangeAspect="1" noChangeArrowheads="1"/>
          </p:cNvPicPr>
          <p:nvPr>
            <p:ph idx="4294967295"/>
          </p:nvPr>
        </p:nvPicPr>
        <p:blipFill>
          <a:blip r:embed="rId3">
            <a:extLst>
              <a:ext uri="{28A0092B-C50C-407E-A947-70E740481C1C}">
                <a14:useLocalDpi xmlns:a14="http://schemas.microsoft.com/office/drawing/2010/main" val="0"/>
              </a:ext>
            </a:extLst>
          </a:blip>
          <a:srcRect l="-2246" r="2246"/>
          <a:stretch>
            <a:fillRect/>
          </a:stretch>
        </p:blipFill>
        <p:spPr>
          <a:xfrm>
            <a:off x="1331913" y="0"/>
            <a:ext cx="6794293" cy="6858000"/>
          </a:xfrm>
        </p:spPr>
      </p:pic>
      <p:sp>
        <p:nvSpPr>
          <p:cNvPr id="27650" name="Footer Placeholder 1"/>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pitchFamily="34" charset="-128"/>
              </a:defRPr>
            </a:lvl1pPr>
            <a:lvl2pPr marL="742950" indent="-285750" eaLnBrk="0" hangingPunct="0">
              <a:defRPr sz="2400">
                <a:solidFill>
                  <a:schemeClr val="tx1"/>
                </a:solidFill>
                <a:latin typeface="Arial" charset="0"/>
                <a:ea typeface="ＭＳ Ｐゴシック" pitchFamily="34" charset="-128"/>
              </a:defRPr>
            </a:lvl2pPr>
            <a:lvl3pPr marL="1143000" indent="-228600" eaLnBrk="0" hangingPunct="0">
              <a:defRPr sz="2400">
                <a:solidFill>
                  <a:schemeClr val="tx1"/>
                </a:solidFill>
                <a:latin typeface="Arial" charset="0"/>
                <a:ea typeface="ＭＳ Ｐゴシック" pitchFamily="34" charset="-128"/>
              </a:defRPr>
            </a:lvl3pPr>
            <a:lvl4pPr marL="1600200" indent="-228600" eaLnBrk="0" hangingPunct="0">
              <a:defRPr sz="2400">
                <a:solidFill>
                  <a:schemeClr val="tx1"/>
                </a:solidFill>
                <a:latin typeface="Arial" charset="0"/>
                <a:ea typeface="ＭＳ Ｐゴシック" pitchFamily="34" charset="-128"/>
              </a:defRPr>
            </a:lvl4pPr>
            <a:lvl5pPr marL="2057400" indent="-228600" eaLnBrk="0" hangingPunct="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eaLnBrk="1" hangingPunct="1"/>
            <a:r>
              <a:rPr lang="en-GB" altLang="en-US" sz="1400" smtClean="0"/>
              <a:t>Dr Catherine White EFJC 1st December 2017</a:t>
            </a:r>
            <a:endParaRPr lang="en-GB" altLang="en-US" sz="1400"/>
          </a:p>
        </p:txBody>
      </p:sp>
      <p:sp>
        <p:nvSpPr>
          <p:cNvPr id="3" name="Freeform: Shape 2"/>
          <p:cNvSpPr/>
          <p:nvPr/>
        </p:nvSpPr>
        <p:spPr>
          <a:xfrm>
            <a:off x="4035915" y="2504049"/>
            <a:ext cx="1126928" cy="819158"/>
          </a:xfrm>
          <a:custGeom>
            <a:avLst/>
            <a:gdLst>
              <a:gd name="connsiteX0" fmla="*/ 367273 w 1126928"/>
              <a:gd name="connsiteY0" fmla="*/ 70339 h 819158"/>
              <a:gd name="connsiteX1" fmla="*/ 437611 w 1126928"/>
              <a:gd name="connsiteY1" fmla="*/ 56271 h 819158"/>
              <a:gd name="connsiteX2" fmla="*/ 493882 w 1126928"/>
              <a:gd name="connsiteY2" fmla="*/ 28136 h 819158"/>
              <a:gd name="connsiteX3" fmla="*/ 536085 w 1126928"/>
              <a:gd name="connsiteY3" fmla="*/ 14068 h 819158"/>
              <a:gd name="connsiteX4" fmla="*/ 620491 w 1126928"/>
              <a:gd name="connsiteY4" fmla="*/ 28136 h 819158"/>
              <a:gd name="connsiteX5" fmla="*/ 803371 w 1126928"/>
              <a:gd name="connsiteY5" fmla="*/ 0 h 819158"/>
              <a:gd name="connsiteX6" fmla="*/ 929980 w 1126928"/>
              <a:gd name="connsiteY6" fmla="*/ 42203 h 819158"/>
              <a:gd name="connsiteX7" fmla="*/ 972183 w 1126928"/>
              <a:gd name="connsiteY7" fmla="*/ 126609 h 819158"/>
              <a:gd name="connsiteX8" fmla="*/ 1014387 w 1126928"/>
              <a:gd name="connsiteY8" fmla="*/ 140677 h 819158"/>
              <a:gd name="connsiteX9" fmla="*/ 1042522 w 1126928"/>
              <a:gd name="connsiteY9" fmla="*/ 182880 h 819158"/>
              <a:gd name="connsiteX10" fmla="*/ 1084725 w 1126928"/>
              <a:gd name="connsiteY10" fmla="*/ 196948 h 819158"/>
              <a:gd name="connsiteX11" fmla="*/ 1126928 w 1126928"/>
              <a:gd name="connsiteY11" fmla="*/ 225083 h 819158"/>
              <a:gd name="connsiteX12" fmla="*/ 1112860 w 1126928"/>
              <a:gd name="connsiteY12" fmla="*/ 295422 h 819158"/>
              <a:gd name="connsiteX13" fmla="*/ 1000319 w 1126928"/>
              <a:gd name="connsiteY13" fmla="*/ 323557 h 819158"/>
              <a:gd name="connsiteX14" fmla="*/ 958116 w 1126928"/>
              <a:gd name="connsiteY14" fmla="*/ 337625 h 819158"/>
              <a:gd name="connsiteX15" fmla="*/ 929980 w 1126928"/>
              <a:gd name="connsiteY15" fmla="*/ 365760 h 819158"/>
              <a:gd name="connsiteX16" fmla="*/ 887777 w 1126928"/>
              <a:gd name="connsiteY16" fmla="*/ 393896 h 819158"/>
              <a:gd name="connsiteX17" fmla="*/ 859642 w 1126928"/>
              <a:gd name="connsiteY17" fmla="*/ 436099 h 819158"/>
              <a:gd name="connsiteX18" fmla="*/ 929980 w 1126928"/>
              <a:gd name="connsiteY18" fmla="*/ 506437 h 819158"/>
              <a:gd name="connsiteX19" fmla="*/ 901845 w 1126928"/>
              <a:gd name="connsiteY19" fmla="*/ 534573 h 819158"/>
              <a:gd name="connsiteX20" fmla="*/ 817439 w 1126928"/>
              <a:gd name="connsiteY20" fmla="*/ 562708 h 819158"/>
              <a:gd name="connsiteX21" fmla="*/ 775236 w 1126928"/>
              <a:gd name="connsiteY21" fmla="*/ 576776 h 819158"/>
              <a:gd name="connsiteX22" fmla="*/ 690830 w 1126928"/>
              <a:gd name="connsiteY22" fmla="*/ 633046 h 819158"/>
              <a:gd name="connsiteX23" fmla="*/ 606423 w 1126928"/>
              <a:gd name="connsiteY23" fmla="*/ 661182 h 819158"/>
              <a:gd name="connsiteX24" fmla="*/ 592356 w 1126928"/>
              <a:gd name="connsiteY24" fmla="*/ 717453 h 819158"/>
              <a:gd name="connsiteX25" fmla="*/ 479814 w 1126928"/>
              <a:gd name="connsiteY25" fmla="*/ 801859 h 819158"/>
              <a:gd name="connsiteX26" fmla="*/ 395408 w 1126928"/>
              <a:gd name="connsiteY26" fmla="*/ 815926 h 819158"/>
              <a:gd name="connsiteX27" fmla="*/ 184393 w 1126928"/>
              <a:gd name="connsiteY27" fmla="*/ 801859 h 819158"/>
              <a:gd name="connsiteX28" fmla="*/ 170325 w 1126928"/>
              <a:gd name="connsiteY28" fmla="*/ 703385 h 819158"/>
              <a:gd name="connsiteX29" fmla="*/ 142190 w 1126928"/>
              <a:gd name="connsiteY29" fmla="*/ 675249 h 819158"/>
              <a:gd name="connsiteX30" fmla="*/ 85919 w 1126928"/>
              <a:gd name="connsiteY30" fmla="*/ 633046 h 819158"/>
              <a:gd name="connsiteX31" fmla="*/ 99987 w 1126928"/>
              <a:gd name="connsiteY31" fmla="*/ 590843 h 819158"/>
              <a:gd name="connsiteX32" fmla="*/ 128122 w 1126928"/>
              <a:gd name="connsiteY32" fmla="*/ 548640 h 819158"/>
              <a:gd name="connsiteX33" fmla="*/ 71851 w 1126928"/>
              <a:gd name="connsiteY33" fmla="*/ 534573 h 819158"/>
              <a:gd name="connsiteX34" fmla="*/ 29648 w 1126928"/>
              <a:gd name="connsiteY34" fmla="*/ 520505 h 819158"/>
              <a:gd name="connsiteX35" fmla="*/ 15580 w 1126928"/>
              <a:gd name="connsiteY35" fmla="*/ 450166 h 819158"/>
              <a:gd name="connsiteX36" fmla="*/ 1513 w 1126928"/>
              <a:gd name="connsiteY36" fmla="*/ 407963 h 819158"/>
              <a:gd name="connsiteX37" fmla="*/ 43716 w 1126928"/>
              <a:gd name="connsiteY37" fmla="*/ 393896 h 819158"/>
              <a:gd name="connsiteX38" fmla="*/ 142190 w 1126928"/>
              <a:gd name="connsiteY38" fmla="*/ 407963 h 819158"/>
              <a:gd name="connsiteX39" fmla="*/ 170325 w 1126928"/>
              <a:gd name="connsiteY39" fmla="*/ 436099 h 819158"/>
              <a:gd name="connsiteX40" fmla="*/ 240663 w 1126928"/>
              <a:gd name="connsiteY40" fmla="*/ 450166 h 819158"/>
              <a:gd name="connsiteX41" fmla="*/ 353205 w 1126928"/>
              <a:gd name="connsiteY41" fmla="*/ 253219 h 819158"/>
              <a:gd name="connsiteX42" fmla="*/ 395408 w 1126928"/>
              <a:gd name="connsiteY42" fmla="*/ 281354 h 819158"/>
              <a:gd name="connsiteX43" fmla="*/ 437611 w 1126928"/>
              <a:gd name="connsiteY43" fmla="*/ 295422 h 819158"/>
              <a:gd name="connsiteX44" fmla="*/ 465747 w 1126928"/>
              <a:gd name="connsiteY44" fmla="*/ 267286 h 819158"/>
              <a:gd name="connsiteX45" fmla="*/ 437611 w 1126928"/>
              <a:gd name="connsiteY45" fmla="*/ 239151 h 819158"/>
              <a:gd name="connsiteX46" fmla="*/ 353205 w 1126928"/>
              <a:gd name="connsiteY46" fmla="*/ 211016 h 819158"/>
              <a:gd name="connsiteX47" fmla="*/ 311002 w 1126928"/>
              <a:gd name="connsiteY47" fmla="*/ 182880 h 819158"/>
              <a:gd name="connsiteX48" fmla="*/ 296934 w 1126928"/>
              <a:gd name="connsiteY48" fmla="*/ 140677 h 819158"/>
              <a:gd name="connsiteX49" fmla="*/ 268799 w 1126928"/>
              <a:gd name="connsiteY49" fmla="*/ 98474 h 819158"/>
              <a:gd name="connsiteX50" fmla="*/ 311002 w 1126928"/>
              <a:gd name="connsiteY50" fmla="*/ 84406 h 819158"/>
              <a:gd name="connsiteX51" fmla="*/ 339137 w 1126928"/>
              <a:gd name="connsiteY51" fmla="*/ 112542 h 819158"/>
              <a:gd name="connsiteX52" fmla="*/ 381340 w 1126928"/>
              <a:gd name="connsiteY52" fmla="*/ 126609 h 819158"/>
              <a:gd name="connsiteX53" fmla="*/ 268799 w 1126928"/>
              <a:gd name="connsiteY53" fmla="*/ 154745 h 819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1126928" h="819158">
                <a:moveTo>
                  <a:pt x="367273" y="70339"/>
                </a:moveTo>
                <a:cubicBezTo>
                  <a:pt x="390719" y="65650"/>
                  <a:pt x="414928" y="63832"/>
                  <a:pt x="437611" y="56271"/>
                </a:cubicBezTo>
                <a:cubicBezTo>
                  <a:pt x="457506" y="49639"/>
                  <a:pt x="474607" y="36397"/>
                  <a:pt x="493882" y="28136"/>
                </a:cubicBezTo>
                <a:cubicBezTo>
                  <a:pt x="507512" y="22295"/>
                  <a:pt x="522017" y="18757"/>
                  <a:pt x="536085" y="14068"/>
                </a:cubicBezTo>
                <a:cubicBezTo>
                  <a:pt x="564220" y="18757"/>
                  <a:pt x="591968" y="28136"/>
                  <a:pt x="620491" y="28136"/>
                </a:cubicBezTo>
                <a:cubicBezTo>
                  <a:pt x="729294" y="28136"/>
                  <a:pt x="731133" y="24080"/>
                  <a:pt x="803371" y="0"/>
                </a:cubicBezTo>
                <a:cubicBezTo>
                  <a:pt x="844556" y="6864"/>
                  <a:pt x="899548" y="4164"/>
                  <a:pt x="929980" y="42203"/>
                </a:cubicBezTo>
                <a:cubicBezTo>
                  <a:pt x="975285" y="98834"/>
                  <a:pt x="906303" y="73905"/>
                  <a:pt x="972183" y="126609"/>
                </a:cubicBezTo>
                <a:cubicBezTo>
                  <a:pt x="983762" y="135873"/>
                  <a:pt x="1000319" y="135988"/>
                  <a:pt x="1014387" y="140677"/>
                </a:cubicBezTo>
                <a:cubicBezTo>
                  <a:pt x="1023765" y="154745"/>
                  <a:pt x="1029320" y="172318"/>
                  <a:pt x="1042522" y="182880"/>
                </a:cubicBezTo>
                <a:cubicBezTo>
                  <a:pt x="1054101" y="192143"/>
                  <a:pt x="1071462" y="190316"/>
                  <a:pt x="1084725" y="196948"/>
                </a:cubicBezTo>
                <a:cubicBezTo>
                  <a:pt x="1099847" y="204509"/>
                  <a:pt x="1112860" y="215705"/>
                  <a:pt x="1126928" y="225083"/>
                </a:cubicBezTo>
                <a:cubicBezTo>
                  <a:pt x="1122239" y="248529"/>
                  <a:pt x="1131734" y="280742"/>
                  <a:pt x="1112860" y="295422"/>
                </a:cubicBezTo>
                <a:cubicBezTo>
                  <a:pt x="1082337" y="319162"/>
                  <a:pt x="1037625" y="313383"/>
                  <a:pt x="1000319" y="323557"/>
                </a:cubicBezTo>
                <a:cubicBezTo>
                  <a:pt x="986013" y="327459"/>
                  <a:pt x="972184" y="332936"/>
                  <a:pt x="958116" y="337625"/>
                </a:cubicBezTo>
                <a:cubicBezTo>
                  <a:pt x="948737" y="347003"/>
                  <a:pt x="940337" y="357475"/>
                  <a:pt x="929980" y="365760"/>
                </a:cubicBezTo>
                <a:cubicBezTo>
                  <a:pt x="916778" y="376322"/>
                  <a:pt x="899732" y="381941"/>
                  <a:pt x="887777" y="393896"/>
                </a:cubicBezTo>
                <a:cubicBezTo>
                  <a:pt x="875822" y="405851"/>
                  <a:pt x="869020" y="422031"/>
                  <a:pt x="859642" y="436099"/>
                </a:cubicBezTo>
                <a:cubicBezTo>
                  <a:pt x="878399" y="448604"/>
                  <a:pt x="929980" y="475175"/>
                  <a:pt x="929980" y="506437"/>
                </a:cubicBezTo>
                <a:cubicBezTo>
                  <a:pt x="929980" y="519700"/>
                  <a:pt x="913708" y="528641"/>
                  <a:pt x="901845" y="534573"/>
                </a:cubicBezTo>
                <a:cubicBezTo>
                  <a:pt x="875319" y="547836"/>
                  <a:pt x="845574" y="553330"/>
                  <a:pt x="817439" y="562708"/>
                </a:cubicBezTo>
                <a:lnTo>
                  <a:pt x="775236" y="576776"/>
                </a:lnTo>
                <a:cubicBezTo>
                  <a:pt x="752203" y="645874"/>
                  <a:pt x="777972" y="609280"/>
                  <a:pt x="690830" y="633046"/>
                </a:cubicBezTo>
                <a:cubicBezTo>
                  <a:pt x="662217" y="640849"/>
                  <a:pt x="606423" y="661182"/>
                  <a:pt x="606423" y="661182"/>
                </a:cubicBezTo>
                <a:cubicBezTo>
                  <a:pt x="601734" y="679939"/>
                  <a:pt x="603081" y="701366"/>
                  <a:pt x="592356" y="717453"/>
                </a:cubicBezTo>
                <a:cubicBezTo>
                  <a:pt x="557483" y="769763"/>
                  <a:pt x="532923" y="790057"/>
                  <a:pt x="479814" y="801859"/>
                </a:cubicBezTo>
                <a:cubicBezTo>
                  <a:pt x="451970" y="808047"/>
                  <a:pt x="423543" y="811237"/>
                  <a:pt x="395408" y="815926"/>
                </a:cubicBezTo>
                <a:cubicBezTo>
                  <a:pt x="325070" y="811237"/>
                  <a:pt x="247445" y="833385"/>
                  <a:pt x="184393" y="801859"/>
                </a:cubicBezTo>
                <a:cubicBezTo>
                  <a:pt x="154736" y="787030"/>
                  <a:pt x="180810" y="734841"/>
                  <a:pt x="170325" y="703385"/>
                </a:cubicBezTo>
                <a:cubicBezTo>
                  <a:pt x="166131" y="690802"/>
                  <a:pt x="152379" y="683740"/>
                  <a:pt x="142190" y="675249"/>
                </a:cubicBezTo>
                <a:cubicBezTo>
                  <a:pt x="124178" y="660239"/>
                  <a:pt x="104676" y="647114"/>
                  <a:pt x="85919" y="633046"/>
                </a:cubicBezTo>
                <a:cubicBezTo>
                  <a:pt x="90608" y="618978"/>
                  <a:pt x="93355" y="604106"/>
                  <a:pt x="99987" y="590843"/>
                </a:cubicBezTo>
                <a:cubicBezTo>
                  <a:pt x="107548" y="575721"/>
                  <a:pt x="135683" y="563762"/>
                  <a:pt x="128122" y="548640"/>
                </a:cubicBezTo>
                <a:cubicBezTo>
                  <a:pt x="119475" y="531347"/>
                  <a:pt x="90441" y="539884"/>
                  <a:pt x="71851" y="534573"/>
                </a:cubicBezTo>
                <a:cubicBezTo>
                  <a:pt x="57593" y="530499"/>
                  <a:pt x="43716" y="525194"/>
                  <a:pt x="29648" y="520505"/>
                </a:cubicBezTo>
                <a:cubicBezTo>
                  <a:pt x="24959" y="497059"/>
                  <a:pt x="21379" y="473363"/>
                  <a:pt x="15580" y="450166"/>
                </a:cubicBezTo>
                <a:cubicBezTo>
                  <a:pt x="11984" y="435780"/>
                  <a:pt x="-5119" y="421226"/>
                  <a:pt x="1513" y="407963"/>
                </a:cubicBezTo>
                <a:cubicBezTo>
                  <a:pt x="8145" y="394700"/>
                  <a:pt x="29648" y="398585"/>
                  <a:pt x="43716" y="393896"/>
                </a:cubicBezTo>
                <a:cubicBezTo>
                  <a:pt x="76541" y="398585"/>
                  <a:pt x="110734" y="397478"/>
                  <a:pt x="142190" y="407963"/>
                </a:cubicBezTo>
                <a:cubicBezTo>
                  <a:pt x="154773" y="412157"/>
                  <a:pt x="158134" y="430874"/>
                  <a:pt x="170325" y="436099"/>
                </a:cubicBezTo>
                <a:cubicBezTo>
                  <a:pt x="192302" y="445518"/>
                  <a:pt x="217217" y="445477"/>
                  <a:pt x="240663" y="450166"/>
                </a:cubicBezTo>
                <a:cubicBezTo>
                  <a:pt x="417666" y="420667"/>
                  <a:pt x="252062" y="475735"/>
                  <a:pt x="353205" y="253219"/>
                </a:cubicBezTo>
                <a:cubicBezTo>
                  <a:pt x="360201" y="237827"/>
                  <a:pt x="380286" y="273793"/>
                  <a:pt x="395408" y="281354"/>
                </a:cubicBezTo>
                <a:cubicBezTo>
                  <a:pt x="408671" y="287986"/>
                  <a:pt x="423543" y="290733"/>
                  <a:pt x="437611" y="295422"/>
                </a:cubicBezTo>
                <a:cubicBezTo>
                  <a:pt x="446990" y="286043"/>
                  <a:pt x="465747" y="280549"/>
                  <a:pt x="465747" y="267286"/>
                </a:cubicBezTo>
                <a:cubicBezTo>
                  <a:pt x="465747" y="254023"/>
                  <a:pt x="449474" y="245082"/>
                  <a:pt x="437611" y="239151"/>
                </a:cubicBezTo>
                <a:cubicBezTo>
                  <a:pt x="411085" y="225888"/>
                  <a:pt x="353205" y="211016"/>
                  <a:pt x="353205" y="211016"/>
                </a:cubicBezTo>
                <a:cubicBezTo>
                  <a:pt x="339137" y="201637"/>
                  <a:pt x="321564" y="196082"/>
                  <a:pt x="311002" y="182880"/>
                </a:cubicBezTo>
                <a:cubicBezTo>
                  <a:pt x="301739" y="171301"/>
                  <a:pt x="303566" y="153940"/>
                  <a:pt x="296934" y="140677"/>
                </a:cubicBezTo>
                <a:cubicBezTo>
                  <a:pt x="289373" y="125555"/>
                  <a:pt x="278177" y="112542"/>
                  <a:pt x="268799" y="98474"/>
                </a:cubicBezTo>
                <a:cubicBezTo>
                  <a:pt x="282867" y="93785"/>
                  <a:pt x="296461" y="81498"/>
                  <a:pt x="311002" y="84406"/>
                </a:cubicBezTo>
                <a:cubicBezTo>
                  <a:pt x="324008" y="87007"/>
                  <a:pt x="327764" y="105718"/>
                  <a:pt x="339137" y="112542"/>
                </a:cubicBezTo>
                <a:cubicBezTo>
                  <a:pt x="351852" y="120171"/>
                  <a:pt x="367272" y="121920"/>
                  <a:pt x="381340" y="126609"/>
                </a:cubicBezTo>
                <a:lnTo>
                  <a:pt x="268799" y="154745"/>
                </a:lnTo>
              </a:path>
            </a:pathLst>
          </a:cu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Slide Number Placeholder 1"/>
          <p:cNvSpPr>
            <a:spLocks noGrp="1"/>
          </p:cNvSpPr>
          <p:nvPr>
            <p:ph type="sldNum" sz="quarter" idx="12"/>
          </p:nvPr>
        </p:nvSpPr>
        <p:spPr/>
        <p:txBody>
          <a:bodyPr/>
          <a:lstStyle/>
          <a:p>
            <a:fld id="{11ACBCE0-31BA-45C0-90C9-CBF54659B77B}" type="slidenum">
              <a:rPr lang="en-GB" altLang="en-US" smtClean="0"/>
              <a:pPr/>
              <a:t>2</a:t>
            </a:fld>
            <a:endParaRPr lang="en-GB" altLang="en-US"/>
          </a:p>
        </p:txBody>
      </p:sp>
    </p:spTree>
    <p:extLst>
      <p:ext uri="{BB962C8B-B14F-4D97-AF65-F5344CB8AC3E}">
        <p14:creationId xmlns:p14="http://schemas.microsoft.com/office/powerpoint/2010/main" val="305381287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764704"/>
            <a:ext cx="8229600" cy="4525963"/>
          </a:xfrm>
        </p:spPr>
        <p:txBody>
          <a:bodyPr/>
          <a:lstStyle/>
          <a:p>
            <a:r>
              <a:rPr lang="en-GB" dirty="0"/>
              <a:t>Carotid artery compression</a:t>
            </a:r>
          </a:p>
          <a:p>
            <a:pPr lvl="1"/>
            <a:r>
              <a:rPr lang="en-GB" dirty="0"/>
              <a:t>No blood flow to the brain</a:t>
            </a:r>
          </a:p>
          <a:p>
            <a:r>
              <a:rPr lang="en-GB" b="1" dirty="0">
                <a:solidFill>
                  <a:srgbClr val="0070C0"/>
                </a:solidFill>
              </a:rPr>
              <a:t>Compression +/- fracture of larynx or trachea</a:t>
            </a:r>
          </a:p>
          <a:p>
            <a:pPr lvl="1"/>
            <a:r>
              <a:rPr lang="en-GB" b="1" dirty="0">
                <a:solidFill>
                  <a:srgbClr val="FF0000"/>
                </a:solidFill>
              </a:rPr>
              <a:t>No oxygen intake</a:t>
            </a:r>
          </a:p>
          <a:p>
            <a:pPr marL="457200" lvl="1" indent="0">
              <a:buNone/>
            </a:pPr>
            <a:endParaRPr lang="en-GB" dirty="0"/>
          </a:p>
        </p:txBody>
      </p:sp>
      <p:sp>
        <p:nvSpPr>
          <p:cNvPr id="2" name="Footer Placeholder 1"/>
          <p:cNvSpPr>
            <a:spLocks noGrp="1"/>
          </p:cNvSpPr>
          <p:nvPr>
            <p:ph type="ftr" sz="quarter" idx="11"/>
          </p:nvPr>
        </p:nvSpPr>
        <p:spPr/>
        <p:txBody>
          <a:bodyPr/>
          <a:lstStyle/>
          <a:p>
            <a:r>
              <a:rPr lang="en-GB" smtClean="0"/>
              <a:t>Dr Catherine White EFJC 1st December 2017</a:t>
            </a:r>
            <a:endParaRPr lang="en-GB"/>
          </a:p>
        </p:txBody>
      </p:sp>
      <p:sp>
        <p:nvSpPr>
          <p:cNvPr id="4" name="Slide Number Placeholder 3"/>
          <p:cNvSpPr>
            <a:spLocks noGrp="1"/>
          </p:cNvSpPr>
          <p:nvPr>
            <p:ph type="sldNum" sz="quarter" idx="12"/>
          </p:nvPr>
        </p:nvSpPr>
        <p:spPr/>
        <p:txBody>
          <a:bodyPr/>
          <a:lstStyle/>
          <a:p>
            <a:fld id="{488E5D03-8C35-48EC-BB82-B6EE861FB056}" type="slidenum">
              <a:rPr lang="en-GB" smtClean="0"/>
              <a:t>20</a:t>
            </a:fld>
            <a:endParaRPr lang="en-GB"/>
          </a:p>
        </p:txBody>
      </p:sp>
    </p:spTree>
    <p:extLst>
      <p:ext uri="{BB962C8B-B14F-4D97-AF65-F5344CB8AC3E}">
        <p14:creationId xmlns:p14="http://schemas.microsoft.com/office/powerpoint/2010/main" val="38727896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908720"/>
            <a:ext cx="8229600" cy="4525963"/>
          </a:xfrm>
        </p:spPr>
        <p:txBody>
          <a:bodyPr/>
          <a:lstStyle/>
          <a:p>
            <a:r>
              <a:rPr lang="en-GB" dirty="0"/>
              <a:t>Carotid artery compression</a:t>
            </a:r>
          </a:p>
          <a:p>
            <a:pPr lvl="1"/>
            <a:r>
              <a:rPr lang="en-GB" dirty="0"/>
              <a:t>No blood flow to the brain</a:t>
            </a:r>
          </a:p>
          <a:p>
            <a:r>
              <a:rPr lang="en-GB" dirty="0"/>
              <a:t>Compression +/- fracture of larynx or trachea</a:t>
            </a:r>
          </a:p>
          <a:p>
            <a:pPr lvl="1"/>
            <a:r>
              <a:rPr lang="en-GB" dirty="0"/>
              <a:t>No oxygen intake</a:t>
            </a:r>
          </a:p>
          <a:p>
            <a:r>
              <a:rPr lang="en-GB" b="1" dirty="0">
                <a:solidFill>
                  <a:srgbClr val="0070C0"/>
                </a:solidFill>
              </a:rPr>
              <a:t>Jugular vein compression</a:t>
            </a:r>
          </a:p>
          <a:p>
            <a:pPr lvl="1"/>
            <a:endParaRPr lang="en-GB" dirty="0"/>
          </a:p>
        </p:txBody>
      </p:sp>
      <p:sp>
        <p:nvSpPr>
          <p:cNvPr id="2" name="Footer Placeholder 1"/>
          <p:cNvSpPr>
            <a:spLocks noGrp="1"/>
          </p:cNvSpPr>
          <p:nvPr>
            <p:ph type="ftr" sz="quarter" idx="11"/>
          </p:nvPr>
        </p:nvSpPr>
        <p:spPr/>
        <p:txBody>
          <a:bodyPr/>
          <a:lstStyle/>
          <a:p>
            <a:r>
              <a:rPr lang="en-GB" smtClean="0"/>
              <a:t>Dr Catherine White EFJC 1st December 2017</a:t>
            </a:r>
            <a:endParaRPr lang="en-GB"/>
          </a:p>
        </p:txBody>
      </p:sp>
      <p:sp>
        <p:nvSpPr>
          <p:cNvPr id="4" name="Slide Number Placeholder 3"/>
          <p:cNvSpPr>
            <a:spLocks noGrp="1"/>
          </p:cNvSpPr>
          <p:nvPr>
            <p:ph type="sldNum" sz="quarter" idx="12"/>
          </p:nvPr>
        </p:nvSpPr>
        <p:spPr/>
        <p:txBody>
          <a:bodyPr/>
          <a:lstStyle/>
          <a:p>
            <a:fld id="{488E5D03-8C35-48EC-BB82-B6EE861FB056}" type="slidenum">
              <a:rPr lang="en-GB" smtClean="0"/>
              <a:t>21</a:t>
            </a:fld>
            <a:endParaRPr lang="en-GB"/>
          </a:p>
        </p:txBody>
      </p:sp>
    </p:spTree>
    <p:extLst>
      <p:ext uri="{BB962C8B-B14F-4D97-AF65-F5344CB8AC3E}">
        <p14:creationId xmlns:p14="http://schemas.microsoft.com/office/powerpoint/2010/main" val="36927470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980728"/>
            <a:ext cx="8229600" cy="4525963"/>
          </a:xfrm>
        </p:spPr>
        <p:txBody>
          <a:bodyPr/>
          <a:lstStyle/>
          <a:p>
            <a:r>
              <a:rPr lang="en-GB" dirty="0"/>
              <a:t>Carotid artery compression</a:t>
            </a:r>
          </a:p>
          <a:p>
            <a:pPr lvl="1"/>
            <a:r>
              <a:rPr lang="en-GB" dirty="0"/>
              <a:t>No blood flow to the brain</a:t>
            </a:r>
          </a:p>
          <a:p>
            <a:r>
              <a:rPr lang="en-GB" dirty="0"/>
              <a:t>Compression +/- fracture of larynx or trachea</a:t>
            </a:r>
          </a:p>
          <a:p>
            <a:pPr lvl="1"/>
            <a:r>
              <a:rPr lang="en-GB" dirty="0"/>
              <a:t>No oxygen intake</a:t>
            </a:r>
          </a:p>
          <a:p>
            <a:r>
              <a:rPr lang="en-GB" b="1" dirty="0">
                <a:solidFill>
                  <a:srgbClr val="0070C0"/>
                </a:solidFill>
              </a:rPr>
              <a:t>Jugular vein compression</a:t>
            </a:r>
          </a:p>
          <a:p>
            <a:pPr lvl="1"/>
            <a:r>
              <a:rPr lang="en-GB" b="1" dirty="0">
                <a:solidFill>
                  <a:srgbClr val="FF0000"/>
                </a:solidFill>
              </a:rPr>
              <a:t>Stagnant hypoxia</a:t>
            </a:r>
          </a:p>
          <a:p>
            <a:pPr marL="457200" lvl="1" indent="0">
              <a:buNone/>
            </a:pPr>
            <a:endParaRPr lang="en-GB" dirty="0"/>
          </a:p>
        </p:txBody>
      </p:sp>
      <p:sp>
        <p:nvSpPr>
          <p:cNvPr id="2" name="Footer Placeholder 1"/>
          <p:cNvSpPr>
            <a:spLocks noGrp="1"/>
          </p:cNvSpPr>
          <p:nvPr>
            <p:ph type="ftr" sz="quarter" idx="11"/>
          </p:nvPr>
        </p:nvSpPr>
        <p:spPr/>
        <p:txBody>
          <a:bodyPr/>
          <a:lstStyle/>
          <a:p>
            <a:r>
              <a:rPr lang="en-GB" smtClean="0"/>
              <a:t>Dr Catherine White EFJC 1st December 2017</a:t>
            </a:r>
            <a:endParaRPr lang="en-GB"/>
          </a:p>
        </p:txBody>
      </p:sp>
      <p:sp>
        <p:nvSpPr>
          <p:cNvPr id="4" name="Slide Number Placeholder 3"/>
          <p:cNvSpPr>
            <a:spLocks noGrp="1"/>
          </p:cNvSpPr>
          <p:nvPr>
            <p:ph type="sldNum" sz="quarter" idx="12"/>
          </p:nvPr>
        </p:nvSpPr>
        <p:spPr/>
        <p:txBody>
          <a:bodyPr/>
          <a:lstStyle/>
          <a:p>
            <a:fld id="{488E5D03-8C35-48EC-BB82-B6EE861FB056}" type="slidenum">
              <a:rPr lang="en-GB" smtClean="0"/>
              <a:t>22</a:t>
            </a:fld>
            <a:endParaRPr lang="en-GB"/>
          </a:p>
        </p:txBody>
      </p:sp>
    </p:spTree>
    <p:extLst>
      <p:ext uri="{BB962C8B-B14F-4D97-AF65-F5344CB8AC3E}">
        <p14:creationId xmlns:p14="http://schemas.microsoft.com/office/powerpoint/2010/main" val="2569766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908720"/>
            <a:ext cx="8229600" cy="4525963"/>
          </a:xfrm>
        </p:spPr>
        <p:txBody>
          <a:bodyPr/>
          <a:lstStyle/>
          <a:p>
            <a:r>
              <a:rPr lang="en-GB" dirty="0"/>
              <a:t>Carotid artery compression</a:t>
            </a:r>
          </a:p>
          <a:p>
            <a:pPr lvl="1"/>
            <a:r>
              <a:rPr lang="en-GB" dirty="0"/>
              <a:t>No blood flow to the brain</a:t>
            </a:r>
          </a:p>
          <a:p>
            <a:r>
              <a:rPr lang="en-GB" dirty="0"/>
              <a:t>Compression +/- fracture of larynx or trachea</a:t>
            </a:r>
          </a:p>
          <a:p>
            <a:pPr lvl="1"/>
            <a:r>
              <a:rPr lang="en-GB" dirty="0"/>
              <a:t>No oxygen intake</a:t>
            </a:r>
          </a:p>
          <a:p>
            <a:r>
              <a:rPr lang="en-GB" dirty="0"/>
              <a:t>Jugular vein</a:t>
            </a:r>
          </a:p>
          <a:p>
            <a:pPr lvl="1"/>
            <a:r>
              <a:rPr lang="en-GB" dirty="0"/>
              <a:t>Stagnant hypoxia</a:t>
            </a:r>
          </a:p>
          <a:p>
            <a:r>
              <a:rPr lang="en-GB" b="1" dirty="0">
                <a:solidFill>
                  <a:srgbClr val="0070C0"/>
                </a:solidFill>
              </a:rPr>
              <a:t>Pressure on carotid bodies and baroreceptors</a:t>
            </a:r>
          </a:p>
          <a:p>
            <a:pPr marL="457200" lvl="1" indent="0">
              <a:buNone/>
            </a:pPr>
            <a:endParaRPr lang="en-GB" dirty="0"/>
          </a:p>
        </p:txBody>
      </p:sp>
      <p:sp>
        <p:nvSpPr>
          <p:cNvPr id="2" name="Footer Placeholder 1"/>
          <p:cNvSpPr>
            <a:spLocks noGrp="1"/>
          </p:cNvSpPr>
          <p:nvPr>
            <p:ph type="ftr" sz="quarter" idx="11"/>
          </p:nvPr>
        </p:nvSpPr>
        <p:spPr/>
        <p:txBody>
          <a:bodyPr/>
          <a:lstStyle/>
          <a:p>
            <a:r>
              <a:rPr lang="en-GB" smtClean="0"/>
              <a:t>Dr Catherine White EFJC 1st December 2017</a:t>
            </a:r>
            <a:endParaRPr lang="en-GB"/>
          </a:p>
        </p:txBody>
      </p:sp>
      <p:sp>
        <p:nvSpPr>
          <p:cNvPr id="4" name="Slide Number Placeholder 3"/>
          <p:cNvSpPr>
            <a:spLocks noGrp="1"/>
          </p:cNvSpPr>
          <p:nvPr>
            <p:ph type="sldNum" sz="quarter" idx="12"/>
          </p:nvPr>
        </p:nvSpPr>
        <p:spPr/>
        <p:txBody>
          <a:bodyPr/>
          <a:lstStyle/>
          <a:p>
            <a:fld id="{488E5D03-8C35-48EC-BB82-B6EE861FB056}" type="slidenum">
              <a:rPr lang="en-GB" smtClean="0"/>
              <a:t>23</a:t>
            </a:fld>
            <a:endParaRPr lang="en-GB"/>
          </a:p>
        </p:txBody>
      </p:sp>
    </p:spTree>
    <p:extLst>
      <p:ext uri="{BB962C8B-B14F-4D97-AF65-F5344CB8AC3E}">
        <p14:creationId xmlns:p14="http://schemas.microsoft.com/office/powerpoint/2010/main" val="11709518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536" y="764704"/>
            <a:ext cx="8229600" cy="4525963"/>
          </a:xfrm>
        </p:spPr>
        <p:txBody>
          <a:bodyPr/>
          <a:lstStyle/>
          <a:p>
            <a:r>
              <a:rPr lang="en-GB" dirty="0"/>
              <a:t>Carotid artery compression</a:t>
            </a:r>
          </a:p>
          <a:p>
            <a:pPr lvl="1"/>
            <a:r>
              <a:rPr lang="en-GB" dirty="0"/>
              <a:t>No blood flow to the brain</a:t>
            </a:r>
          </a:p>
          <a:p>
            <a:r>
              <a:rPr lang="en-GB" dirty="0"/>
              <a:t>Compression +/- fracture of larynx or trachea</a:t>
            </a:r>
          </a:p>
          <a:p>
            <a:pPr lvl="1"/>
            <a:r>
              <a:rPr lang="en-GB" dirty="0"/>
              <a:t>No oxygen intake</a:t>
            </a:r>
          </a:p>
          <a:p>
            <a:r>
              <a:rPr lang="en-GB" dirty="0"/>
              <a:t>Jugular vein</a:t>
            </a:r>
          </a:p>
          <a:p>
            <a:pPr lvl="1"/>
            <a:r>
              <a:rPr lang="en-GB" dirty="0"/>
              <a:t>Stagnant hypoxia</a:t>
            </a:r>
          </a:p>
          <a:p>
            <a:r>
              <a:rPr lang="en-GB" b="1" dirty="0">
                <a:solidFill>
                  <a:srgbClr val="0070C0"/>
                </a:solidFill>
              </a:rPr>
              <a:t>Pressure on carotid bodies and baroreceptors</a:t>
            </a:r>
          </a:p>
          <a:p>
            <a:pPr lvl="1"/>
            <a:r>
              <a:rPr lang="en-GB" b="1" dirty="0" err="1">
                <a:solidFill>
                  <a:srgbClr val="FF0000"/>
                </a:solidFill>
              </a:rPr>
              <a:t>Bradycardia</a:t>
            </a:r>
            <a:r>
              <a:rPr lang="en-GB" b="1" dirty="0">
                <a:solidFill>
                  <a:srgbClr val="FF0000"/>
                </a:solidFill>
              </a:rPr>
              <a:t> / </a:t>
            </a:r>
            <a:r>
              <a:rPr lang="en-GB" b="1" dirty="0" err="1">
                <a:solidFill>
                  <a:srgbClr val="FF0000"/>
                </a:solidFill>
              </a:rPr>
              <a:t>asystole</a:t>
            </a:r>
            <a:endParaRPr lang="en-GB" b="1" dirty="0">
              <a:solidFill>
                <a:srgbClr val="FF0000"/>
              </a:solidFill>
            </a:endParaRPr>
          </a:p>
          <a:p>
            <a:pPr lvl="1"/>
            <a:endParaRPr lang="en-GB" dirty="0"/>
          </a:p>
        </p:txBody>
      </p:sp>
      <p:sp>
        <p:nvSpPr>
          <p:cNvPr id="2" name="Footer Placeholder 1"/>
          <p:cNvSpPr>
            <a:spLocks noGrp="1"/>
          </p:cNvSpPr>
          <p:nvPr>
            <p:ph type="ftr" sz="quarter" idx="11"/>
          </p:nvPr>
        </p:nvSpPr>
        <p:spPr/>
        <p:txBody>
          <a:bodyPr/>
          <a:lstStyle/>
          <a:p>
            <a:r>
              <a:rPr lang="en-GB" smtClean="0"/>
              <a:t>Dr Catherine White EFJC 1st December 2017</a:t>
            </a:r>
            <a:endParaRPr lang="en-GB"/>
          </a:p>
        </p:txBody>
      </p:sp>
      <p:sp>
        <p:nvSpPr>
          <p:cNvPr id="4" name="Slide Number Placeholder 3"/>
          <p:cNvSpPr>
            <a:spLocks noGrp="1"/>
          </p:cNvSpPr>
          <p:nvPr>
            <p:ph type="sldNum" sz="quarter" idx="12"/>
          </p:nvPr>
        </p:nvSpPr>
        <p:spPr/>
        <p:txBody>
          <a:bodyPr/>
          <a:lstStyle/>
          <a:p>
            <a:fld id="{488E5D03-8C35-48EC-BB82-B6EE861FB056}" type="slidenum">
              <a:rPr lang="en-GB" smtClean="0"/>
              <a:t>24</a:t>
            </a:fld>
            <a:endParaRPr lang="en-GB"/>
          </a:p>
        </p:txBody>
      </p:sp>
    </p:spTree>
    <p:extLst>
      <p:ext uri="{BB962C8B-B14F-4D97-AF65-F5344CB8AC3E}">
        <p14:creationId xmlns:p14="http://schemas.microsoft.com/office/powerpoint/2010/main" val="3918022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rPr>
              <a:t>Pressure on the neck</a:t>
            </a:r>
          </a:p>
        </p:txBody>
      </p:sp>
      <p:sp>
        <p:nvSpPr>
          <p:cNvPr id="3" name="Content Placeholder 2"/>
          <p:cNvSpPr>
            <a:spLocks noGrp="1"/>
          </p:cNvSpPr>
          <p:nvPr>
            <p:ph idx="1"/>
          </p:nvPr>
        </p:nvSpPr>
        <p:spPr/>
        <p:txBody>
          <a:bodyPr>
            <a:normAutofit/>
          </a:bodyPr>
          <a:lstStyle/>
          <a:p>
            <a:pPr marL="0" indent="0">
              <a:buNone/>
            </a:pPr>
            <a:endParaRPr lang="en-GB" dirty="0"/>
          </a:p>
          <a:p>
            <a:pPr marL="0" indent="0">
              <a:buNone/>
            </a:pPr>
            <a:r>
              <a:rPr lang="en-GB" dirty="0"/>
              <a:t>Jugular vein 			4psi, </a:t>
            </a:r>
          </a:p>
          <a:p>
            <a:pPr marL="0" indent="0">
              <a:buNone/>
            </a:pPr>
            <a:r>
              <a:rPr lang="en-GB" dirty="0"/>
              <a:t>Carotid artery			11psi,</a:t>
            </a:r>
          </a:p>
          <a:p>
            <a:pPr marL="0" indent="0">
              <a:buNone/>
            </a:pPr>
            <a:r>
              <a:rPr lang="en-GB" dirty="0"/>
              <a:t>Trachea 				34 psi.</a:t>
            </a:r>
          </a:p>
          <a:p>
            <a:pPr marL="0" indent="0">
              <a:buNone/>
            </a:pPr>
            <a:endParaRPr lang="en-GB" dirty="0"/>
          </a:p>
          <a:p>
            <a:pPr marL="0" indent="0">
              <a:buNone/>
            </a:pPr>
            <a:endParaRPr lang="en-GB" dirty="0"/>
          </a:p>
        </p:txBody>
      </p:sp>
      <p:sp>
        <p:nvSpPr>
          <p:cNvPr id="4" name="Footer Placeholder 3"/>
          <p:cNvSpPr>
            <a:spLocks noGrp="1"/>
          </p:cNvSpPr>
          <p:nvPr>
            <p:ph type="ftr" sz="quarter" idx="11"/>
          </p:nvPr>
        </p:nvSpPr>
        <p:spPr/>
        <p:txBody>
          <a:bodyPr/>
          <a:lstStyle/>
          <a:p>
            <a:r>
              <a:rPr lang="en-GB" smtClean="0"/>
              <a:t>Dr Catherine White EFJC 1st December 2017</a:t>
            </a:r>
            <a:endParaRPr lang="en-GB"/>
          </a:p>
        </p:txBody>
      </p:sp>
      <p:sp>
        <p:nvSpPr>
          <p:cNvPr id="5" name="Slide Number Placeholder 4"/>
          <p:cNvSpPr>
            <a:spLocks noGrp="1"/>
          </p:cNvSpPr>
          <p:nvPr>
            <p:ph type="sldNum" sz="quarter" idx="12"/>
          </p:nvPr>
        </p:nvSpPr>
        <p:spPr/>
        <p:txBody>
          <a:bodyPr/>
          <a:lstStyle/>
          <a:p>
            <a:fld id="{488E5D03-8C35-48EC-BB82-B6EE861FB056}" type="slidenum">
              <a:rPr lang="en-GB" smtClean="0"/>
              <a:t>25</a:t>
            </a:fld>
            <a:endParaRPr lang="en-GB"/>
          </a:p>
        </p:txBody>
      </p:sp>
    </p:spTree>
    <p:extLst>
      <p:ext uri="{BB962C8B-B14F-4D97-AF65-F5344CB8AC3E}">
        <p14:creationId xmlns:p14="http://schemas.microsoft.com/office/powerpoint/2010/main" val="16352068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solidFill>
                  <a:srgbClr val="7030A0"/>
                </a:solidFill>
              </a:rPr>
              <a:t>Pressure on the neck</a:t>
            </a:r>
          </a:p>
        </p:txBody>
      </p:sp>
      <p:sp>
        <p:nvSpPr>
          <p:cNvPr id="3" name="Content Placeholder 2"/>
          <p:cNvSpPr>
            <a:spLocks noGrp="1"/>
          </p:cNvSpPr>
          <p:nvPr>
            <p:ph idx="1"/>
          </p:nvPr>
        </p:nvSpPr>
        <p:spPr/>
        <p:txBody>
          <a:bodyPr>
            <a:normAutofit/>
          </a:bodyPr>
          <a:lstStyle/>
          <a:p>
            <a:pPr marL="0" indent="0">
              <a:buNone/>
            </a:pPr>
            <a:r>
              <a:rPr lang="en-GB" dirty="0"/>
              <a:t>Jugular vein 			4psi, </a:t>
            </a:r>
          </a:p>
          <a:p>
            <a:pPr marL="0" indent="0">
              <a:buNone/>
            </a:pPr>
            <a:r>
              <a:rPr lang="en-GB" dirty="0"/>
              <a:t>Carotid artery			11psi,</a:t>
            </a:r>
          </a:p>
          <a:p>
            <a:pPr marL="0" indent="0">
              <a:buNone/>
            </a:pPr>
            <a:r>
              <a:rPr lang="en-GB" dirty="0"/>
              <a:t>Trachea 				34 psi.</a:t>
            </a:r>
          </a:p>
          <a:p>
            <a:pPr marL="0" indent="0">
              <a:buNone/>
            </a:pPr>
            <a:endParaRPr lang="en-GB" dirty="0"/>
          </a:p>
          <a:p>
            <a:pPr marL="0" indent="0">
              <a:buNone/>
            </a:pPr>
            <a:r>
              <a:rPr lang="en-GB" dirty="0"/>
              <a:t>Opening a can of coke		20psi</a:t>
            </a:r>
          </a:p>
          <a:p>
            <a:pPr marL="0" indent="0">
              <a:buNone/>
            </a:pPr>
            <a:r>
              <a:rPr lang="en-GB" dirty="0"/>
              <a:t>Adult male hand shake 	80-100psi</a:t>
            </a:r>
          </a:p>
          <a:p>
            <a:pPr marL="0" indent="0">
              <a:buNone/>
            </a:pPr>
            <a:endParaRPr lang="en-GB" dirty="0"/>
          </a:p>
        </p:txBody>
      </p:sp>
      <p:sp>
        <p:nvSpPr>
          <p:cNvPr id="4" name="Footer Placeholder 3"/>
          <p:cNvSpPr>
            <a:spLocks noGrp="1"/>
          </p:cNvSpPr>
          <p:nvPr>
            <p:ph type="ftr" sz="quarter" idx="11"/>
          </p:nvPr>
        </p:nvSpPr>
        <p:spPr/>
        <p:txBody>
          <a:bodyPr/>
          <a:lstStyle/>
          <a:p>
            <a:r>
              <a:rPr lang="en-GB" smtClean="0"/>
              <a:t>Dr Catherine White EFJC 1st December 2017</a:t>
            </a:r>
            <a:endParaRPr lang="en-GB"/>
          </a:p>
        </p:txBody>
      </p:sp>
      <p:sp>
        <p:nvSpPr>
          <p:cNvPr id="5" name="Slide Number Placeholder 4"/>
          <p:cNvSpPr>
            <a:spLocks noGrp="1"/>
          </p:cNvSpPr>
          <p:nvPr>
            <p:ph type="sldNum" sz="quarter" idx="12"/>
          </p:nvPr>
        </p:nvSpPr>
        <p:spPr/>
        <p:txBody>
          <a:bodyPr/>
          <a:lstStyle/>
          <a:p>
            <a:fld id="{488E5D03-8C35-48EC-BB82-B6EE861FB056}" type="slidenum">
              <a:rPr lang="en-GB" smtClean="0"/>
              <a:t>26</a:t>
            </a:fld>
            <a:endParaRPr lang="en-GB"/>
          </a:p>
        </p:txBody>
      </p:sp>
    </p:spTree>
    <p:extLst>
      <p:ext uri="{BB962C8B-B14F-4D97-AF65-F5344CB8AC3E}">
        <p14:creationId xmlns:p14="http://schemas.microsoft.com/office/powerpoint/2010/main" val="2913027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269914"/>
            <a:ext cx="4406425" cy="25110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457200" y="332656"/>
            <a:ext cx="3250704" cy="1084982"/>
          </a:xfrm>
        </p:spPr>
        <p:txBody>
          <a:bodyPr/>
          <a:lstStyle/>
          <a:p>
            <a:r>
              <a:rPr lang="en-GB" b="1" dirty="0"/>
              <a:t>The timeline</a:t>
            </a:r>
          </a:p>
        </p:txBody>
      </p:sp>
      <p:sp>
        <p:nvSpPr>
          <p:cNvPr id="3" name="Content Placeholder 2"/>
          <p:cNvSpPr>
            <a:spLocks noGrp="1"/>
          </p:cNvSpPr>
          <p:nvPr>
            <p:ph idx="1"/>
          </p:nvPr>
        </p:nvSpPr>
        <p:spPr>
          <a:xfrm>
            <a:off x="179512" y="2636912"/>
            <a:ext cx="8003232" cy="3849291"/>
          </a:xfrm>
        </p:spPr>
        <p:txBody>
          <a:bodyPr>
            <a:normAutofit fontScale="92500" lnSpcReduction="10000"/>
          </a:bodyPr>
          <a:lstStyle/>
          <a:p>
            <a:pPr marL="0" indent="0">
              <a:lnSpc>
                <a:spcPct val="150000"/>
              </a:lnSpc>
              <a:buNone/>
            </a:pPr>
            <a:r>
              <a:rPr lang="en-GB" b="1" dirty="0">
                <a:solidFill>
                  <a:srgbClr val="0070C0"/>
                </a:solidFill>
              </a:rPr>
              <a:t>6.8 seconds 		LOC</a:t>
            </a:r>
          </a:p>
          <a:p>
            <a:pPr marL="0" indent="0">
              <a:lnSpc>
                <a:spcPct val="150000"/>
              </a:lnSpc>
              <a:buNone/>
            </a:pPr>
            <a:r>
              <a:rPr lang="en-GB" b="1" dirty="0">
                <a:solidFill>
                  <a:srgbClr val="0070C0"/>
                </a:solidFill>
              </a:rPr>
              <a:t>15 seconds			Bladder incontinence</a:t>
            </a:r>
          </a:p>
          <a:p>
            <a:pPr marL="0" indent="0">
              <a:lnSpc>
                <a:spcPct val="150000"/>
              </a:lnSpc>
              <a:buNone/>
            </a:pPr>
            <a:r>
              <a:rPr lang="en-GB" b="1" dirty="0">
                <a:solidFill>
                  <a:srgbClr val="0070C0"/>
                </a:solidFill>
              </a:rPr>
              <a:t>30 seconds			Bowel incontinence</a:t>
            </a:r>
          </a:p>
          <a:p>
            <a:pPr marL="0" indent="0">
              <a:lnSpc>
                <a:spcPct val="150000"/>
              </a:lnSpc>
              <a:buNone/>
            </a:pPr>
            <a:r>
              <a:rPr lang="en-GB" b="1" dirty="0">
                <a:solidFill>
                  <a:srgbClr val="0070C0"/>
                </a:solidFill>
              </a:rPr>
              <a:t>2-3 minutes		Cell death</a:t>
            </a:r>
          </a:p>
          <a:p>
            <a:pPr marL="0" indent="0">
              <a:lnSpc>
                <a:spcPct val="150000"/>
              </a:lnSpc>
              <a:buNone/>
            </a:pPr>
            <a:r>
              <a:rPr lang="en-GB" b="1" dirty="0">
                <a:solidFill>
                  <a:srgbClr val="0070C0"/>
                </a:solidFill>
              </a:rPr>
              <a:t>4-5 minutes		Brain death</a:t>
            </a:r>
          </a:p>
          <a:p>
            <a:pPr marL="0" indent="0">
              <a:buNone/>
            </a:pPr>
            <a:endParaRPr lang="en-GB" dirty="0"/>
          </a:p>
          <a:p>
            <a:pPr marL="0" indent="0">
              <a:buNone/>
            </a:pPr>
            <a:endParaRPr lang="en-GB" dirty="0"/>
          </a:p>
        </p:txBody>
      </p:sp>
      <p:sp>
        <p:nvSpPr>
          <p:cNvPr id="4" name="Footer Placeholder 3"/>
          <p:cNvSpPr>
            <a:spLocks noGrp="1"/>
          </p:cNvSpPr>
          <p:nvPr>
            <p:ph type="ftr" sz="quarter" idx="11"/>
          </p:nvPr>
        </p:nvSpPr>
        <p:spPr/>
        <p:txBody>
          <a:bodyPr/>
          <a:lstStyle/>
          <a:p>
            <a:r>
              <a:rPr lang="en-GB" smtClean="0"/>
              <a:t>Dr Catherine White EFJC 1st December 2017</a:t>
            </a:r>
            <a:endParaRPr lang="en-GB"/>
          </a:p>
        </p:txBody>
      </p:sp>
      <p:sp>
        <p:nvSpPr>
          <p:cNvPr id="5" name="Slide Number Placeholder 4"/>
          <p:cNvSpPr>
            <a:spLocks noGrp="1"/>
          </p:cNvSpPr>
          <p:nvPr>
            <p:ph type="sldNum" sz="quarter" idx="12"/>
          </p:nvPr>
        </p:nvSpPr>
        <p:spPr/>
        <p:txBody>
          <a:bodyPr/>
          <a:lstStyle/>
          <a:p>
            <a:fld id="{488E5D03-8C35-48EC-BB82-B6EE861FB056}" type="slidenum">
              <a:rPr lang="en-GB" smtClean="0"/>
              <a:t>27</a:t>
            </a:fld>
            <a:endParaRPr lang="en-GB"/>
          </a:p>
        </p:txBody>
      </p:sp>
    </p:spTree>
    <p:extLst>
      <p:ext uri="{BB962C8B-B14F-4D97-AF65-F5344CB8AC3E}">
        <p14:creationId xmlns:p14="http://schemas.microsoft.com/office/powerpoint/2010/main" val="9529666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u="sng" dirty="0">
                <a:hlinkClick r:id="rId2"/>
              </a:rPr>
              <a:t>http://www.youtube.com/watch?v=AgbwP6Hn-lM&amp;sns=em</a:t>
            </a:r>
            <a:endParaRPr lang="en-GB" dirty="0"/>
          </a:p>
          <a:p>
            <a:pPr marL="0" indent="0">
              <a:buNone/>
            </a:pPr>
            <a:endParaRPr lang="en-GB" dirty="0"/>
          </a:p>
        </p:txBody>
      </p:sp>
      <p:sp>
        <p:nvSpPr>
          <p:cNvPr id="4" name="Footer Placeholder 3"/>
          <p:cNvSpPr>
            <a:spLocks noGrp="1"/>
          </p:cNvSpPr>
          <p:nvPr>
            <p:ph type="ftr" sz="quarter" idx="11"/>
          </p:nvPr>
        </p:nvSpPr>
        <p:spPr/>
        <p:txBody>
          <a:bodyPr/>
          <a:lstStyle/>
          <a:p>
            <a:r>
              <a:rPr lang="en-GB" smtClean="0"/>
              <a:t>Dr Catherine White EFJC 1st December 2017</a:t>
            </a:r>
            <a:endParaRPr lang="en-GB"/>
          </a:p>
        </p:txBody>
      </p:sp>
      <p:sp>
        <p:nvSpPr>
          <p:cNvPr id="5" name="Slide Number Placeholder 4"/>
          <p:cNvSpPr>
            <a:spLocks noGrp="1"/>
          </p:cNvSpPr>
          <p:nvPr>
            <p:ph type="sldNum" sz="quarter" idx="12"/>
          </p:nvPr>
        </p:nvSpPr>
        <p:spPr/>
        <p:txBody>
          <a:bodyPr/>
          <a:lstStyle/>
          <a:p>
            <a:fld id="{488E5D03-8C35-48EC-BB82-B6EE861FB056}" type="slidenum">
              <a:rPr lang="en-GB" smtClean="0"/>
              <a:t>28</a:t>
            </a:fld>
            <a:endParaRPr lang="en-GB"/>
          </a:p>
        </p:txBody>
      </p:sp>
    </p:spTree>
    <p:extLst>
      <p:ext uri="{BB962C8B-B14F-4D97-AF65-F5344CB8AC3E}">
        <p14:creationId xmlns:p14="http://schemas.microsoft.com/office/powerpoint/2010/main" val="3290829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Symptoms</a:t>
            </a:r>
          </a:p>
        </p:txBody>
      </p:sp>
      <p:sp>
        <p:nvSpPr>
          <p:cNvPr id="3" name="Content Placeholder 2"/>
          <p:cNvSpPr>
            <a:spLocks noGrp="1"/>
          </p:cNvSpPr>
          <p:nvPr>
            <p:ph sz="half" idx="1"/>
          </p:nvPr>
        </p:nvSpPr>
        <p:spPr/>
        <p:txBody>
          <a:bodyPr/>
          <a:lstStyle/>
          <a:p>
            <a:pPr marL="0" indent="0">
              <a:buNone/>
            </a:pPr>
            <a:r>
              <a:rPr lang="en-GB" sz="3600" dirty="0"/>
              <a:t>None</a:t>
            </a:r>
          </a:p>
          <a:p>
            <a:pPr marL="914400" lvl="2" indent="0">
              <a:buNone/>
            </a:pPr>
            <a:endParaRPr lang="en-GB"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3212976"/>
            <a:ext cx="3168352"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Footer Placeholder 3"/>
          <p:cNvSpPr>
            <a:spLocks noGrp="1"/>
          </p:cNvSpPr>
          <p:nvPr>
            <p:ph type="ftr" sz="quarter" idx="11"/>
          </p:nvPr>
        </p:nvSpPr>
        <p:spPr/>
        <p:txBody>
          <a:bodyPr/>
          <a:lstStyle/>
          <a:p>
            <a:r>
              <a:rPr lang="en-GB" smtClean="0"/>
              <a:t>Dr Catherine White EFJC 1st December 2017</a:t>
            </a:r>
            <a:endParaRPr lang="en-GB"/>
          </a:p>
        </p:txBody>
      </p:sp>
      <p:sp>
        <p:nvSpPr>
          <p:cNvPr id="5" name="Slide Number Placeholder 4"/>
          <p:cNvSpPr>
            <a:spLocks noGrp="1"/>
          </p:cNvSpPr>
          <p:nvPr>
            <p:ph type="sldNum" sz="quarter" idx="12"/>
          </p:nvPr>
        </p:nvSpPr>
        <p:spPr/>
        <p:txBody>
          <a:bodyPr/>
          <a:lstStyle/>
          <a:p>
            <a:fld id="{488E5D03-8C35-48EC-BB82-B6EE861FB056}" type="slidenum">
              <a:rPr lang="en-GB" smtClean="0"/>
              <a:t>29</a:t>
            </a:fld>
            <a:endParaRPr lang="en-GB"/>
          </a:p>
        </p:txBody>
      </p:sp>
    </p:spTree>
    <p:extLst>
      <p:ext uri="{BB962C8B-B14F-4D97-AF65-F5344CB8AC3E}">
        <p14:creationId xmlns:p14="http://schemas.microsoft.com/office/powerpoint/2010/main" val="22555104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Slide Number Placeholder 6"/>
          <p:cNvSpPr txBox="1">
            <a:spLocks noGrp="1"/>
          </p:cNvSpPr>
          <p:nvPr/>
        </p:nvSpPr>
        <p:spPr bwMode="auto">
          <a:xfrm>
            <a:off x="6553200" y="6243638"/>
            <a:ext cx="2133600" cy="457200"/>
          </a:xfrm>
          <a:prstGeom prst="rect">
            <a:avLst/>
          </a:prstGeom>
          <a:noFill/>
          <a:ln>
            <a:miter lim="800000"/>
            <a:headEnd/>
            <a:tailEnd/>
          </a:ln>
        </p:spPr>
        <p:txBody>
          <a:bodyPr anchor="b"/>
          <a:lstStyle/>
          <a:p>
            <a:pPr algn="r">
              <a:defRPr/>
            </a:pPr>
            <a:fld id="{4C8AF91C-BE24-4789-B277-8FF156DB738C}" type="slidenum">
              <a:rPr lang="en-US" altLang="en-US" sz="1200">
                <a:latin typeface="+mj-lt"/>
              </a:rPr>
              <a:pPr algn="r">
                <a:defRPr/>
              </a:pPr>
              <a:t>3</a:t>
            </a:fld>
            <a:endParaRPr lang="en-US" altLang="en-US" sz="1200">
              <a:latin typeface="+mj-lt"/>
            </a:endParaRPr>
          </a:p>
        </p:txBody>
      </p:sp>
      <p:sp>
        <p:nvSpPr>
          <p:cNvPr id="6148" name="Rectangle 2"/>
          <p:cNvSpPr>
            <a:spLocks noGrp="1" noChangeArrowheads="1"/>
          </p:cNvSpPr>
          <p:nvPr>
            <p:ph type="title"/>
          </p:nvPr>
        </p:nvSpPr>
        <p:spPr/>
        <p:txBody>
          <a:bodyPr anchor="t"/>
          <a:lstStyle/>
          <a:p>
            <a:pPr eaLnBrk="1" hangingPunct="1"/>
            <a:endParaRPr lang="en-US" altLang="en-US">
              <a:latin typeface="Calibri" pitchFamily="34" charset="0"/>
            </a:endParaRPr>
          </a:p>
        </p:txBody>
      </p:sp>
      <p:pic>
        <p:nvPicPr>
          <p:cNvPr id="6149" name="Picture 4" descr="ST"/>
          <p:cNvPicPr>
            <a:picLocks noGrp="1" noChangeAspect="1" noChangeArrowheads="1"/>
          </p:cNvPicPr>
          <p:nvPr>
            <p:ph sz="quarter" idx="1"/>
          </p:nvPr>
        </p:nvPicPr>
        <p:blipFill>
          <a:blip r:embed="rId3" cstate="print"/>
          <a:srcRect/>
          <a:stretch>
            <a:fillRect/>
          </a:stretch>
        </p:blipFill>
        <p:spPr>
          <a:xfrm>
            <a:off x="304800" y="1676400"/>
            <a:ext cx="2232025" cy="2189163"/>
          </a:xfrm>
        </p:spPr>
      </p:pic>
      <p:sp>
        <p:nvSpPr>
          <p:cNvPr id="6150" name="Rectangle 3"/>
          <p:cNvSpPr>
            <a:spLocks noGrp="1" noChangeArrowheads="1"/>
          </p:cNvSpPr>
          <p:nvPr>
            <p:ph type="body" sz="half" idx="3"/>
          </p:nvPr>
        </p:nvSpPr>
        <p:spPr>
          <a:xfrm>
            <a:off x="3429000" y="1600200"/>
            <a:ext cx="5257800" cy="4525963"/>
          </a:xfrm>
        </p:spPr>
        <p:txBody>
          <a:bodyPr>
            <a:normAutofit lnSpcReduction="10000"/>
          </a:bodyPr>
          <a:lstStyle/>
          <a:p>
            <a:pPr eaLnBrk="1" hangingPunct="1">
              <a:lnSpc>
                <a:spcPct val="90000"/>
              </a:lnSpc>
            </a:pPr>
            <a:endParaRPr lang="en-GB" altLang="en-US" sz="2800" dirty="0">
              <a:latin typeface="Calibri" pitchFamily="34" charset="0"/>
            </a:endParaRPr>
          </a:p>
          <a:p>
            <a:pPr eaLnBrk="1" hangingPunct="1">
              <a:lnSpc>
                <a:spcPct val="90000"/>
              </a:lnSpc>
            </a:pPr>
            <a:r>
              <a:rPr lang="en-GB" altLang="en-US" sz="2800" dirty="0">
                <a:latin typeface="Calibri" pitchFamily="34" charset="0"/>
              </a:rPr>
              <a:t>1986</a:t>
            </a:r>
          </a:p>
          <a:p>
            <a:pPr eaLnBrk="1" hangingPunct="1">
              <a:lnSpc>
                <a:spcPct val="90000"/>
              </a:lnSpc>
            </a:pPr>
            <a:r>
              <a:rPr lang="en-GB" altLang="en-US" sz="2800" dirty="0">
                <a:latin typeface="Calibri" pitchFamily="34" charset="0"/>
              </a:rPr>
              <a:t>24,000+ clients</a:t>
            </a:r>
          </a:p>
          <a:p>
            <a:pPr eaLnBrk="1" hangingPunct="1">
              <a:lnSpc>
                <a:spcPct val="90000"/>
              </a:lnSpc>
            </a:pPr>
            <a:r>
              <a:rPr lang="en-GB" altLang="en-US" sz="2800" dirty="0">
                <a:latin typeface="Calibri" pitchFamily="34" charset="0"/>
              </a:rPr>
              <a:t>All ages</a:t>
            </a:r>
          </a:p>
          <a:p>
            <a:pPr eaLnBrk="1" hangingPunct="1">
              <a:lnSpc>
                <a:spcPct val="90000"/>
              </a:lnSpc>
            </a:pPr>
            <a:r>
              <a:rPr lang="en-GB" altLang="en-US" sz="2800" dirty="0">
                <a:latin typeface="Calibri" pitchFamily="34" charset="0"/>
              </a:rPr>
              <a:t>Male &amp; female</a:t>
            </a:r>
          </a:p>
          <a:p>
            <a:pPr eaLnBrk="1" hangingPunct="1">
              <a:lnSpc>
                <a:spcPct val="90000"/>
              </a:lnSpc>
            </a:pPr>
            <a:r>
              <a:rPr lang="en-GB" altLang="en-US" sz="2800" dirty="0">
                <a:latin typeface="Calibri" pitchFamily="34" charset="0"/>
              </a:rPr>
              <a:t>Self and police referrals</a:t>
            </a:r>
          </a:p>
          <a:p>
            <a:pPr eaLnBrk="1" hangingPunct="1">
              <a:lnSpc>
                <a:spcPct val="90000"/>
              </a:lnSpc>
            </a:pPr>
            <a:r>
              <a:rPr lang="en-GB" altLang="en-US" sz="2800" dirty="0">
                <a:latin typeface="Calibri" pitchFamily="34" charset="0"/>
              </a:rPr>
              <a:t>Opened Children’s SARC in 2006</a:t>
            </a:r>
          </a:p>
          <a:p>
            <a:pPr eaLnBrk="1" hangingPunct="1">
              <a:lnSpc>
                <a:spcPct val="90000"/>
              </a:lnSpc>
            </a:pPr>
            <a:r>
              <a:rPr lang="en-GB" altLang="en-US" sz="2800" dirty="0" smtClean="0">
                <a:latin typeface="Calibri" pitchFamily="34" charset="0"/>
              </a:rPr>
              <a:t>530 </a:t>
            </a:r>
            <a:r>
              <a:rPr lang="en-GB" altLang="en-US" sz="2800" dirty="0">
                <a:latin typeface="Calibri" pitchFamily="34" charset="0"/>
              </a:rPr>
              <a:t>Children in </a:t>
            </a:r>
            <a:r>
              <a:rPr lang="en-GB" altLang="en-US" sz="2800" dirty="0" smtClean="0">
                <a:latin typeface="Calibri" pitchFamily="34" charset="0"/>
              </a:rPr>
              <a:t>2016/2017</a:t>
            </a:r>
            <a:endParaRPr lang="en-GB" altLang="en-US" sz="2800" dirty="0">
              <a:latin typeface="Calibri" pitchFamily="34" charset="0"/>
            </a:endParaRPr>
          </a:p>
          <a:p>
            <a:pPr>
              <a:lnSpc>
                <a:spcPct val="90000"/>
              </a:lnSpc>
            </a:pPr>
            <a:r>
              <a:rPr lang="en-GB" altLang="en-US" sz="2800" dirty="0" smtClean="0">
                <a:latin typeface="Calibri" pitchFamily="34" charset="0"/>
              </a:rPr>
              <a:t>924 Adults </a:t>
            </a:r>
            <a:r>
              <a:rPr lang="en-GB" altLang="en-US" sz="2800" dirty="0">
                <a:latin typeface="Calibri" pitchFamily="34" charset="0"/>
              </a:rPr>
              <a:t>in 2016/2017</a:t>
            </a:r>
          </a:p>
          <a:p>
            <a:pPr eaLnBrk="1" hangingPunct="1">
              <a:lnSpc>
                <a:spcPct val="90000"/>
              </a:lnSpc>
            </a:pPr>
            <a:r>
              <a:rPr lang="en-GB" altLang="en-US" sz="2800" dirty="0" smtClean="0">
                <a:latin typeface="Calibri" pitchFamily="34" charset="0"/>
              </a:rPr>
              <a:t>Population </a:t>
            </a:r>
            <a:r>
              <a:rPr lang="en-GB" altLang="en-US" sz="2800" dirty="0">
                <a:latin typeface="Calibri" pitchFamily="34" charset="0"/>
              </a:rPr>
              <a:t>of 3.4 million</a:t>
            </a:r>
          </a:p>
          <a:p>
            <a:pPr eaLnBrk="1" hangingPunct="1">
              <a:lnSpc>
                <a:spcPct val="90000"/>
              </a:lnSpc>
              <a:buFontTx/>
              <a:buNone/>
            </a:pPr>
            <a:endParaRPr lang="en-US" altLang="en-US" sz="2800" dirty="0">
              <a:latin typeface="Calibri" pitchFamily="34" charset="0"/>
            </a:endParaRPr>
          </a:p>
        </p:txBody>
      </p:sp>
      <p:sp>
        <p:nvSpPr>
          <p:cNvPr id="2" name="Footer Placeholder 1"/>
          <p:cNvSpPr>
            <a:spLocks noGrp="1"/>
          </p:cNvSpPr>
          <p:nvPr>
            <p:ph type="ftr" sz="quarter" idx="11"/>
          </p:nvPr>
        </p:nvSpPr>
        <p:spPr>
          <a:xfrm>
            <a:off x="2843808" y="6356350"/>
            <a:ext cx="3175992" cy="365125"/>
          </a:xfrm>
        </p:spPr>
        <p:txBody>
          <a:bodyPr/>
          <a:lstStyle/>
          <a:p>
            <a:pPr>
              <a:defRPr/>
            </a:pPr>
            <a:r>
              <a:rPr lang="en-GB" altLang="en-US" smtClean="0"/>
              <a:t>Dr Catherine White EFJC 1st December 2017</a:t>
            </a:r>
            <a:endParaRPr lang="en-US" altLang="en-US" dirty="0"/>
          </a:p>
        </p:txBody>
      </p:sp>
      <p:sp>
        <p:nvSpPr>
          <p:cNvPr id="3" name="Slide Number Placeholder 2"/>
          <p:cNvSpPr>
            <a:spLocks noGrp="1"/>
          </p:cNvSpPr>
          <p:nvPr>
            <p:ph type="sldNum" sz="quarter" idx="12"/>
          </p:nvPr>
        </p:nvSpPr>
        <p:spPr/>
        <p:txBody>
          <a:bodyPr/>
          <a:lstStyle/>
          <a:p>
            <a:pPr>
              <a:defRPr/>
            </a:pPr>
            <a:fld id="{184F9206-25FA-4027-B661-3E01F1F2F6E8}" type="slidenum">
              <a:rPr lang="en-US" altLang="en-US" smtClean="0"/>
              <a:pPr>
                <a:defRPr/>
              </a:pPr>
              <a:t>3</a:t>
            </a:fld>
            <a:endParaRPr lang="en-US" altLang="en-US"/>
          </a:p>
        </p:txBody>
      </p:sp>
    </p:spTree>
    <p:extLst>
      <p:ext uri="{BB962C8B-B14F-4D97-AF65-F5344CB8AC3E}">
        <p14:creationId xmlns:p14="http://schemas.microsoft.com/office/powerpoint/2010/main" val="3138942638"/>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a:p>
        </p:txBody>
      </p:sp>
      <p:sp>
        <p:nvSpPr>
          <p:cNvPr id="6" name="Content Placeholder 5"/>
          <p:cNvSpPr>
            <a:spLocks noGrp="1"/>
          </p:cNvSpPr>
          <p:nvPr>
            <p:ph idx="1"/>
          </p:nvPr>
        </p:nvSpPr>
        <p:spPr/>
        <p:txBody>
          <a:bodyPr>
            <a:normAutofit lnSpcReduction="10000"/>
          </a:bodyPr>
          <a:lstStyle/>
          <a:p>
            <a:pPr marL="0" indent="0">
              <a:buNone/>
            </a:pPr>
            <a:r>
              <a:rPr lang="en-GB" dirty="0"/>
              <a:t>We didn’t ask</a:t>
            </a:r>
          </a:p>
          <a:p>
            <a:pPr marL="0" indent="0">
              <a:buNone/>
            </a:pPr>
            <a:endParaRPr lang="en-GB" dirty="0"/>
          </a:p>
          <a:p>
            <a:pPr marL="0" indent="0">
              <a:buNone/>
            </a:pPr>
            <a:r>
              <a:rPr lang="en-GB" dirty="0"/>
              <a:t>They have already told someone &amp; assumed information would be shared.</a:t>
            </a:r>
          </a:p>
          <a:p>
            <a:pPr marL="0" indent="0">
              <a:buNone/>
            </a:pPr>
            <a:endParaRPr lang="en-GB" dirty="0"/>
          </a:p>
          <a:p>
            <a:pPr marL="0" indent="0">
              <a:buNone/>
            </a:pPr>
            <a:r>
              <a:rPr lang="en-GB" dirty="0"/>
              <a:t>They did but we didn’t hear.</a:t>
            </a:r>
          </a:p>
          <a:p>
            <a:pPr marL="0" indent="0">
              <a:buNone/>
            </a:pPr>
            <a:endParaRPr lang="en-GB" dirty="0"/>
          </a:p>
          <a:p>
            <a:pPr marL="0" indent="0">
              <a:buNone/>
            </a:pPr>
            <a:r>
              <a:rPr lang="en-GB" dirty="0"/>
              <a:t>They are confused.</a:t>
            </a:r>
          </a:p>
        </p:txBody>
      </p:sp>
      <p:sp>
        <p:nvSpPr>
          <p:cNvPr id="2" name="Footer Placeholder 1"/>
          <p:cNvSpPr>
            <a:spLocks noGrp="1"/>
          </p:cNvSpPr>
          <p:nvPr>
            <p:ph type="ftr" sz="quarter" idx="11"/>
          </p:nvPr>
        </p:nvSpPr>
        <p:spPr/>
        <p:txBody>
          <a:bodyPr/>
          <a:lstStyle/>
          <a:p>
            <a:r>
              <a:rPr lang="en-GB" smtClean="0"/>
              <a:t>Dr Catherine White EFJC 1st December 2017</a:t>
            </a:r>
            <a:endParaRPr lang="en-GB"/>
          </a:p>
        </p:txBody>
      </p:sp>
      <p:sp>
        <p:nvSpPr>
          <p:cNvPr id="3" name="Slide Number Placeholder 2"/>
          <p:cNvSpPr>
            <a:spLocks noGrp="1"/>
          </p:cNvSpPr>
          <p:nvPr>
            <p:ph type="sldNum" sz="quarter" idx="12"/>
          </p:nvPr>
        </p:nvSpPr>
        <p:spPr/>
        <p:txBody>
          <a:bodyPr/>
          <a:lstStyle/>
          <a:p>
            <a:fld id="{488E5D03-8C35-48EC-BB82-B6EE861FB056}" type="slidenum">
              <a:rPr lang="en-GB" smtClean="0"/>
              <a:t>30</a:t>
            </a:fld>
            <a:endParaRPr lang="en-GB"/>
          </a:p>
        </p:txBody>
      </p:sp>
    </p:spTree>
    <p:extLst>
      <p:ext uri="{BB962C8B-B14F-4D97-AF65-F5344CB8AC3E}">
        <p14:creationId xmlns:p14="http://schemas.microsoft.com/office/powerpoint/2010/main" val="62672301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GB"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8672" y="1052736"/>
            <a:ext cx="8229485"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GB" smtClean="0"/>
              <a:t>Dr Catherine White EFJC 1st December 2017</a:t>
            </a:r>
            <a:endParaRPr lang="en-GB"/>
          </a:p>
        </p:txBody>
      </p:sp>
      <p:sp>
        <p:nvSpPr>
          <p:cNvPr id="4" name="Slide Number Placeholder 3"/>
          <p:cNvSpPr>
            <a:spLocks noGrp="1"/>
          </p:cNvSpPr>
          <p:nvPr>
            <p:ph type="sldNum" sz="quarter" idx="12"/>
          </p:nvPr>
        </p:nvSpPr>
        <p:spPr/>
        <p:txBody>
          <a:bodyPr/>
          <a:lstStyle/>
          <a:p>
            <a:fld id="{488E5D03-8C35-48EC-BB82-B6EE861FB056}" type="slidenum">
              <a:rPr lang="en-GB" smtClean="0"/>
              <a:t>31</a:t>
            </a:fld>
            <a:endParaRPr lang="en-GB"/>
          </a:p>
        </p:txBody>
      </p:sp>
    </p:spTree>
    <p:extLst>
      <p:ext uri="{BB962C8B-B14F-4D97-AF65-F5344CB8AC3E}">
        <p14:creationId xmlns:p14="http://schemas.microsoft.com/office/powerpoint/2010/main" val="14378598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endParaRPr lang="en-GB"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2107" y="620689"/>
            <a:ext cx="7546060" cy="55743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Footer Placeholder 1"/>
          <p:cNvSpPr>
            <a:spLocks noGrp="1"/>
          </p:cNvSpPr>
          <p:nvPr>
            <p:ph type="ftr" sz="quarter" idx="11"/>
          </p:nvPr>
        </p:nvSpPr>
        <p:spPr/>
        <p:txBody>
          <a:bodyPr/>
          <a:lstStyle/>
          <a:p>
            <a:r>
              <a:rPr lang="en-GB" smtClean="0"/>
              <a:t>Dr Catherine White EFJC 1st December 2017</a:t>
            </a:r>
            <a:endParaRPr lang="en-GB"/>
          </a:p>
        </p:txBody>
      </p:sp>
      <p:sp>
        <p:nvSpPr>
          <p:cNvPr id="4" name="Slide Number Placeholder 3"/>
          <p:cNvSpPr>
            <a:spLocks noGrp="1"/>
          </p:cNvSpPr>
          <p:nvPr>
            <p:ph type="sldNum" sz="quarter" idx="12"/>
          </p:nvPr>
        </p:nvSpPr>
        <p:spPr/>
        <p:txBody>
          <a:bodyPr/>
          <a:lstStyle/>
          <a:p>
            <a:fld id="{488E5D03-8C35-48EC-BB82-B6EE861FB056}" type="slidenum">
              <a:rPr lang="en-GB" smtClean="0"/>
              <a:t>32</a:t>
            </a:fld>
            <a:endParaRPr lang="en-GB"/>
          </a:p>
        </p:txBody>
      </p:sp>
    </p:spTree>
    <p:extLst>
      <p:ext uri="{BB962C8B-B14F-4D97-AF65-F5344CB8AC3E}">
        <p14:creationId xmlns:p14="http://schemas.microsoft.com/office/powerpoint/2010/main" val="30789168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en-GB" sz="5400" b="1" dirty="0">
              <a:solidFill>
                <a:srgbClr val="0070C0"/>
              </a:solidFill>
            </a:endParaRPr>
          </a:p>
          <a:p>
            <a:pPr marL="0" indent="0" algn="ctr">
              <a:buNone/>
            </a:pPr>
            <a:r>
              <a:rPr lang="en-GB" sz="5400" b="1" dirty="0">
                <a:solidFill>
                  <a:srgbClr val="0070C0"/>
                </a:solidFill>
              </a:rPr>
              <a:t>No oxygen = no memory</a:t>
            </a:r>
          </a:p>
        </p:txBody>
      </p:sp>
      <p:sp>
        <p:nvSpPr>
          <p:cNvPr id="2" name="Footer Placeholder 1"/>
          <p:cNvSpPr>
            <a:spLocks noGrp="1"/>
          </p:cNvSpPr>
          <p:nvPr>
            <p:ph type="ftr" sz="quarter" idx="11"/>
          </p:nvPr>
        </p:nvSpPr>
        <p:spPr/>
        <p:txBody>
          <a:bodyPr/>
          <a:lstStyle/>
          <a:p>
            <a:r>
              <a:rPr lang="en-GB" smtClean="0"/>
              <a:t>Dr Catherine White EFJC 1st December 2017</a:t>
            </a:r>
            <a:endParaRPr lang="en-GB"/>
          </a:p>
        </p:txBody>
      </p:sp>
      <p:sp>
        <p:nvSpPr>
          <p:cNvPr id="4" name="Slide Number Placeholder 3"/>
          <p:cNvSpPr>
            <a:spLocks noGrp="1"/>
          </p:cNvSpPr>
          <p:nvPr>
            <p:ph type="sldNum" sz="quarter" idx="12"/>
          </p:nvPr>
        </p:nvSpPr>
        <p:spPr/>
        <p:txBody>
          <a:bodyPr/>
          <a:lstStyle/>
          <a:p>
            <a:fld id="{488E5D03-8C35-48EC-BB82-B6EE861FB056}" type="slidenum">
              <a:rPr lang="en-GB" smtClean="0"/>
              <a:t>33</a:t>
            </a:fld>
            <a:endParaRPr lang="en-GB"/>
          </a:p>
        </p:txBody>
      </p:sp>
    </p:spTree>
    <p:extLst>
      <p:ext uri="{BB962C8B-B14F-4D97-AF65-F5344CB8AC3E}">
        <p14:creationId xmlns:p14="http://schemas.microsoft.com/office/powerpoint/2010/main" val="31511573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St Mary’s NFS Checklist &amp; </a:t>
            </a:r>
            <a:r>
              <a:rPr lang="en-GB" dirty="0" err="1"/>
              <a:t>Proforma</a:t>
            </a:r>
            <a:endParaRPr lang="en-GB" dirty="0"/>
          </a:p>
        </p:txBody>
      </p:sp>
      <p:pic>
        <p:nvPicPr>
          <p:cNvPr id="4" name="Content Placeholder 3"/>
          <p:cNvPicPr>
            <a:picLocks noGrp="1"/>
          </p:cNvPicPr>
          <p:nvPr>
            <p:ph sz="half" idx="1"/>
          </p:nvPr>
        </p:nvPicPr>
        <p:blipFill>
          <a:blip r:embed="rId3">
            <a:extLst>
              <a:ext uri="{28A0092B-C50C-407E-A947-70E740481C1C}">
                <a14:useLocalDpi xmlns:a14="http://schemas.microsoft.com/office/drawing/2010/main" val="0"/>
              </a:ext>
            </a:extLst>
          </a:blip>
          <a:stretch>
            <a:fillRect/>
          </a:stretch>
        </p:blipFill>
        <p:spPr>
          <a:xfrm>
            <a:off x="395536" y="1600200"/>
            <a:ext cx="3660781" cy="4925144"/>
          </a:xfrm>
          <a:prstGeom prst="rect">
            <a:avLst/>
          </a:prstGeom>
        </p:spPr>
      </p:pic>
      <p:pic>
        <p:nvPicPr>
          <p:cNvPr id="1026" name="Picture 2"/>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4196821" y="2132856"/>
            <a:ext cx="4848273"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ooter Placeholder 2"/>
          <p:cNvSpPr>
            <a:spLocks noGrp="1"/>
          </p:cNvSpPr>
          <p:nvPr>
            <p:ph type="ftr" sz="quarter" idx="11"/>
          </p:nvPr>
        </p:nvSpPr>
        <p:spPr/>
        <p:txBody>
          <a:bodyPr/>
          <a:lstStyle/>
          <a:p>
            <a:r>
              <a:rPr lang="en-GB" smtClean="0"/>
              <a:t>Dr Catherine White EFJC 1st December 2017</a:t>
            </a:r>
            <a:endParaRPr lang="en-GB"/>
          </a:p>
        </p:txBody>
      </p:sp>
      <p:sp>
        <p:nvSpPr>
          <p:cNvPr id="5" name="Slide Number Placeholder 4"/>
          <p:cNvSpPr>
            <a:spLocks noGrp="1"/>
          </p:cNvSpPr>
          <p:nvPr>
            <p:ph type="sldNum" sz="quarter" idx="12"/>
          </p:nvPr>
        </p:nvSpPr>
        <p:spPr/>
        <p:txBody>
          <a:bodyPr/>
          <a:lstStyle/>
          <a:p>
            <a:fld id="{488E5D03-8C35-48EC-BB82-B6EE861FB056}" type="slidenum">
              <a:rPr lang="en-GB" smtClean="0"/>
              <a:t>34</a:t>
            </a:fld>
            <a:endParaRPr lang="en-GB"/>
          </a:p>
        </p:txBody>
      </p:sp>
    </p:spTree>
    <p:extLst>
      <p:ext uri="{BB962C8B-B14F-4D97-AF65-F5344CB8AC3E}">
        <p14:creationId xmlns:p14="http://schemas.microsoft.com/office/powerpoint/2010/main" val="2905931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St Mary’s </a:t>
            </a:r>
            <a:br>
              <a:rPr lang="en-GB" dirty="0"/>
            </a:br>
            <a:r>
              <a:rPr lang="en-GB" dirty="0"/>
              <a:t>Multi-agency NFS Working Group</a:t>
            </a:r>
          </a:p>
        </p:txBody>
      </p:sp>
      <p:sp>
        <p:nvSpPr>
          <p:cNvPr id="3" name="Content Placeholder 2"/>
          <p:cNvSpPr>
            <a:spLocks noGrp="1"/>
          </p:cNvSpPr>
          <p:nvPr>
            <p:ph idx="1"/>
          </p:nvPr>
        </p:nvSpPr>
        <p:spPr/>
        <p:txBody>
          <a:bodyPr/>
          <a:lstStyle/>
          <a:p>
            <a:endParaRPr lang="en-GB" dirty="0"/>
          </a:p>
          <a:p>
            <a:r>
              <a:rPr lang="en-GB" dirty="0"/>
              <a:t>Police</a:t>
            </a:r>
          </a:p>
          <a:p>
            <a:r>
              <a:rPr lang="en-GB" dirty="0"/>
              <a:t>CPS</a:t>
            </a:r>
          </a:p>
          <a:p>
            <a:r>
              <a:rPr lang="en-GB" dirty="0"/>
              <a:t>ENT &amp; Radiology</a:t>
            </a:r>
          </a:p>
          <a:p>
            <a:r>
              <a:rPr lang="en-GB" dirty="0"/>
              <a:t>Forensic Pathologist</a:t>
            </a:r>
          </a:p>
          <a:p>
            <a:r>
              <a:rPr lang="en-GB" dirty="0"/>
              <a:t>National Injuries Database</a:t>
            </a:r>
          </a:p>
        </p:txBody>
      </p:sp>
      <p:sp>
        <p:nvSpPr>
          <p:cNvPr id="4" name="Footer Placeholder 3"/>
          <p:cNvSpPr>
            <a:spLocks noGrp="1"/>
          </p:cNvSpPr>
          <p:nvPr>
            <p:ph type="ftr" sz="quarter" idx="11"/>
          </p:nvPr>
        </p:nvSpPr>
        <p:spPr/>
        <p:txBody>
          <a:bodyPr/>
          <a:lstStyle/>
          <a:p>
            <a:r>
              <a:rPr lang="en-GB" smtClean="0"/>
              <a:t>Dr Catherine White EFJC 1st December 2017</a:t>
            </a:r>
            <a:endParaRPr lang="en-GB"/>
          </a:p>
        </p:txBody>
      </p:sp>
      <p:sp>
        <p:nvSpPr>
          <p:cNvPr id="5" name="Slide Number Placeholder 4"/>
          <p:cNvSpPr>
            <a:spLocks noGrp="1"/>
          </p:cNvSpPr>
          <p:nvPr>
            <p:ph type="sldNum" sz="quarter" idx="12"/>
          </p:nvPr>
        </p:nvSpPr>
        <p:spPr/>
        <p:txBody>
          <a:bodyPr/>
          <a:lstStyle/>
          <a:p>
            <a:fld id="{488E5D03-8C35-48EC-BB82-B6EE861FB056}" type="slidenum">
              <a:rPr lang="en-GB" smtClean="0"/>
              <a:t>35</a:t>
            </a:fld>
            <a:endParaRPr lang="en-GB"/>
          </a:p>
        </p:txBody>
      </p:sp>
    </p:spTree>
    <p:extLst>
      <p:ext uri="{BB962C8B-B14F-4D97-AF65-F5344CB8AC3E}">
        <p14:creationId xmlns:p14="http://schemas.microsoft.com/office/powerpoint/2010/main" val="20696855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a:t>Management Pathway</a:t>
            </a:r>
          </a:p>
        </p:txBody>
      </p:sp>
      <p:pic>
        <p:nvPicPr>
          <p:cNvPr id="7" name="Content Placeholder 6"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95536" y="1600200"/>
            <a:ext cx="8318461" cy="5057246"/>
          </a:xfrm>
          <a:ln w="57150">
            <a:solidFill>
              <a:srgbClr val="002060"/>
            </a:solidFill>
          </a:ln>
        </p:spPr>
      </p:pic>
      <p:sp>
        <p:nvSpPr>
          <p:cNvPr id="2" name="Footer Placeholder 1"/>
          <p:cNvSpPr>
            <a:spLocks noGrp="1"/>
          </p:cNvSpPr>
          <p:nvPr>
            <p:ph type="ftr" sz="quarter" idx="11"/>
          </p:nvPr>
        </p:nvSpPr>
        <p:spPr/>
        <p:txBody>
          <a:bodyPr/>
          <a:lstStyle/>
          <a:p>
            <a:r>
              <a:rPr lang="en-GB" smtClean="0"/>
              <a:t>Dr Catherine White EFJC 1st December 2017</a:t>
            </a:r>
            <a:endParaRPr lang="en-GB"/>
          </a:p>
        </p:txBody>
      </p:sp>
      <p:sp>
        <p:nvSpPr>
          <p:cNvPr id="3" name="Slide Number Placeholder 2"/>
          <p:cNvSpPr>
            <a:spLocks noGrp="1"/>
          </p:cNvSpPr>
          <p:nvPr>
            <p:ph type="sldNum" sz="quarter" idx="12"/>
          </p:nvPr>
        </p:nvSpPr>
        <p:spPr/>
        <p:txBody>
          <a:bodyPr/>
          <a:lstStyle/>
          <a:p>
            <a:fld id="{488E5D03-8C35-48EC-BB82-B6EE861FB056}" type="slidenum">
              <a:rPr lang="en-GB" smtClean="0"/>
              <a:t>36</a:t>
            </a:fld>
            <a:endParaRPr lang="en-GB"/>
          </a:p>
        </p:txBody>
      </p:sp>
    </p:spTree>
    <p:extLst>
      <p:ext uri="{BB962C8B-B14F-4D97-AF65-F5344CB8AC3E}">
        <p14:creationId xmlns:p14="http://schemas.microsoft.com/office/powerpoint/2010/main" val="29228280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 Mary’s SARC NFS</a:t>
            </a:r>
            <a:endParaRPr lang="en-GB" dirty="0"/>
          </a:p>
        </p:txBody>
      </p:sp>
      <p:sp>
        <p:nvSpPr>
          <p:cNvPr id="3" name="Content Placeholder 2"/>
          <p:cNvSpPr>
            <a:spLocks noGrp="1"/>
          </p:cNvSpPr>
          <p:nvPr>
            <p:ph idx="1"/>
          </p:nvPr>
        </p:nvSpPr>
        <p:spPr/>
        <p:txBody>
          <a:bodyPr/>
          <a:lstStyle/>
          <a:p>
            <a:pPr marL="0" indent="0">
              <a:buNone/>
            </a:pPr>
            <a:r>
              <a:rPr lang="en-GB" dirty="0" smtClean="0"/>
              <a:t>June 2016-November 2017 </a:t>
            </a:r>
          </a:p>
          <a:p>
            <a:pPr marL="0" indent="0">
              <a:buNone/>
            </a:pPr>
            <a:endParaRPr lang="en-GB" dirty="0" smtClean="0"/>
          </a:p>
          <a:p>
            <a:r>
              <a:rPr lang="en-GB" dirty="0" smtClean="0"/>
              <a:t>99 cases</a:t>
            </a:r>
          </a:p>
          <a:p>
            <a:r>
              <a:rPr lang="en-GB" dirty="0" smtClean="0"/>
              <a:t>Complainants 95 female  4 male</a:t>
            </a:r>
          </a:p>
          <a:p>
            <a:r>
              <a:rPr lang="en-GB" dirty="0" smtClean="0"/>
              <a:t>Suspects  all male</a:t>
            </a:r>
          </a:p>
          <a:p>
            <a:pPr marL="0" indent="0">
              <a:buNone/>
            </a:pPr>
            <a:endParaRPr lang="en-GB" dirty="0" smtClean="0"/>
          </a:p>
          <a:p>
            <a:endParaRPr lang="en-GB" dirty="0"/>
          </a:p>
        </p:txBody>
      </p:sp>
      <p:sp>
        <p:nvSpPr>
          <p:cNvPr id="4" name="Footer Placeholder 3"/>
          <p:cNvSpPr>
            <a:spLocks noGrp="1"/>
          </p:cNvSpPr>
          <p:nvPr>
            <p:ph type="ftr" sz="quarter" idx="11"/>
          </p:nvPr>
        </p:nvSpPr>
        <p:spPr>
          <a:xfrm>
            <a:off x="2699792" y="6356350"/>
            <a:ext cx="3320008" cy="365125"/>
          </a:xfrm>
        </p:spPr>
        <p:txBody>
          <a:bodyPr/>
          <a:lstStyle/>
          <a:p>
            <a:r>
              <a:rPr lang="en-GB" dirty="0" smtClean="0"/>
              <a:t>Dr Catherine White EFJC 1st December 2017</a:t>
            </a:r>
            <a:endParaRPr lang="en-GB" dirty="0"/>
          </a:p>
        </p:txBody>
      </p:sp>
      <p:sp>
        <p:nvSpPr>
          <p:cNvPr id="5" name="Slide Number Placeholder 4"/>
          <p:cNvSpPr>
            <a:spLocks noGrp="1"/>
          </p:cNvSpPr>
          <p:nvPr>
            <p:ph type="sldNum" sz="quarter" idx="12"/>
          </p:nvPr>
        </p:nvSpPr>
        <p:spPr/>
        <p:txBody>
          <a:bodyPr/>
          <a:lstStyle/>
          <a:p>
            <a:fld id="{488E5D03-8C35-48EC-BB82-B6EE861FB056}" type="slidenum">
              <a:rPr lang="en-GB" smtClean="0"/>
              <a:t>37</a:t>
            </a:fld>
            <a:endParaRPr lang="en-GB"/>
          </a:p>
        </p:txBody>
      </p:sp>
    </p:spTree>
    <p:extLst>
      <p:ext uri="{BB962C8B-B14F-4D97-AF65-F5344CB8AC3E}">
        <p14:creationId xmlns:p14="http://schemas.microsoft.com/office/powerpoint/2010/main" val="33223997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Gender of complainants</a:t>
            </a:r>
            <a:br>
              <a:rPr lang="en-GB" dirty="0" smtClean="0"/>
            </a:br>
            <a:r>
              <a:rPr lang="en-GB" dirty="0" smtClean="0"/>
              <a:t>n=99</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8166042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11"/>
          </p:nvPr>
        </p:nvSpPr>
        <p:spPr/>
        <p:txBody>
          <a:bodyPr/>
          <a:lstStyle/>
          <a:p>
            <a:r>
              <a:rPr lang="en-GB" smtClean="0"/>
              <a:t>Dr Catherine White EFJC 1st December 2017</a:t>
            </a:r>
            <a:endParaRPr lang="en-GB"/>
          </a:p>
        </p:txBody>
      </p:sp>
      <p:sp>
        <p:nvSpPr>
          <p:cNvPr id="5" name="Slide Number Placeholder 4"/>
          <p:cNvSpPr>
            <a:spLocks noGrp="1"/>
          </p:cNvSpPr>
          <p:nvPr>
            <p:ph type="sldNum" sz="quarter" idx="12"/>
          </p:nvPr>
        </p:nvSpPr>
        <p:spPr/>
        <p:txBody>
          <a:bodyPr/>
          <a:lstStyle/>
          <a:p>
            <a:fld id="{488E5D03-8C35-48EC-BB82-B6EE861FB056}" type="slidenum">
              <a:rPr lang="en-GB" smtClean="0"/>
              <a:t>38</a:t>
            </a:fld>
            <a:endParaRPr lang="en-GB"/>
          </a:p>
        </p:txBody>
      </p:sp>
    </p:spTree>
    <p:extLst>
      <p:ext uri="{BB962C8B-B14F-4D97-AF65-F5344CB8AC3E}">
        <p14:creationId xmlns:p14="http://schemas.microsoft.com/office/powerpoint/2010/main" val="26899141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816074408"/>
              </p:ext>
            </p:extLst>
          </p:nvPr>
        </p:nvGraphicFramePr>
        <p:xfrm>
          <a:off x="457200" y="188640"/>
          <a:ext cx="8229600" cy="5937523"/>
        </p:xfrm>
        <a:graphic>
          <a:graphicData uri="http://schemas.openxmlformats.org/drawingml/2006/chart">
            <c:chart xmlns:c="http://schemas.openxmlformats.org/drawingml/2006/chart" xmlns:r="http://schemas.openxmlformats.org/officeDocument/2006/relationships" r:id="rId2"/>
          </a:graphicData>
        </a:graphic>
      </p:graphicFrame>
      <p:sp>
        <p:nvSpPr>
          <p:cNvPr id="2" name="Footer Placeholder 1"/>
          <p:cNvSpPr>
            <a:spLocks noGrp="1"/>
          </p:cNvSpPr>
          <p:nvPr>
            <p:ph type="ftr" sz="quarter" idx="11"/>
          </p:nvPr>
        </p:nvSpPr>
        <p:spPr>
          <a:xfrm>
            <a:off x="2411760" y="6356350"/>
            <a:ext cx="3608040" cy="365125"/>
          </a:xfrm>
        </p:spPr>
        <p:txBody>
          <a:bodyPr/>
          <a:lstStyle/>
          <a:p>
            <a:r>
              <a:rPr lang="en-GB" dirty="0" smtClean="0"/>
              <a:t>Dr Catherine White EFJC 1st December 2017</a:t>
            </a:r>
            <a:endParaRPr lang="en-GB" dirty="0"/>
          </a:p>
        </p:txBody>
      </p:sp>
      <p:sp>
        <p:nvSpPr>
          <p:cNvPr id="3" name="Slide Number Placeholder 2"/>
          <p:cNvSpPr>
            <a:spLocks noGrp="1"/>
          </p:cNvSpPr>
          <p:nvPr>
            <p:ph type="sldNum" sz="quarter" idx="12"/>
          </p:nvPr>
        </p:nvSpPr>
        <p:spPr/>
        <p:txBody>
          <a:bodyPr/>
          <a:lstStyle/>
          <a:p>
            <a:fld id="{488E5D03-8C35-48EC-BB82-B6EE861FB056}" type="slidenum">
              <a:rPr lang="en-GB" smtClean="0"/>
              <a:t>39</a:t>
            </a:fld>
            <a:endParaRPr lang="en-GB"/>
          </a:p>
        </p:txBody>
      </p:sp>
    </p:spTree>
    <p:extLst>
      <p:ext uri="{BB962C8B-B14F-4D97-AF65-F5344CB8AC3E}">
        <p14:creationId xmlns:p14="http://schemas.microsoft.com/office/powerpoint/2010/main" val="2772488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48680"/>
            <a:ext cx="8064896" cy="1143000"/>
          </a:xfrm>
        </p:spPr>
        <p:txBody>
          <a:bodyPr/>
          <a:lstStyle/>
          <a:p>
            <a:r>
              <a:rPr lang="en-GB" sz="3200" dirty="0" smtClean="0"/>
              <a:t>St Mary’s SARC Child/Adult Referrals 2016/17</a:t>
            </a:r>
            <a:br>
              <a:rPr lang="en-GB" sz="3200" dirty="0" smtClean="0"/>
            </a:br>
            <a:r>
              <a:rPr lang="en-GB" sz="3200" b="1" dirty="0" smtClean="0"/>
              <a:t>1454</a:t>
            </a:r>
            <a:endParaRPr lang="en-GB" sz="3200"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256723126"/>
              </p:ext>
            </p:extLst>
          </p:nvPr>
        </p:nvGraphicFramePr>
        <p:xfrm>
          <a:off x="228600" y="2209800"/>
          <a:ext cx="8686800" cy="44958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pPr>
              <a:defRPr/>
            </a:pPr>
            <a:r>
              <a:rPr lang="en-GB" smtClean="0"/>
              <a:t>Dr Catherine White EFJC 1st December 2017</a:t>
            </a:r>
            <a:endParaRPr lang="en-GB"/>
          </a:p>
        </p:txBody>
      </p:sp>
      <p:sp>
        <p:nvSpPr>
          <p:cNvPr id="3" name="Slide Number Placeholder 2"/>
          <p:cNvSpPr>
            <a:spLocks noGrp="1"/>
          </p:cNvSpPr>
          <p:nvPr>
            <p:ph type="sldNum" sz="quarter" idx="12"/>
          </p:nvPr>
        </p:nvSpPr>
        <p:spPr/>
        <p:txBody>
          <a:bodyPr/>
          <a:lstStyle/>
          <a:p>
            <a:fld id="{D7BE6EB4-EC8E-4F38-BC71-CFA470EA3FBA}" type="slidenum">
              <a:rPr lang="en-GB" smtClean="0">
                <a:solidFill>
                  <a:prstClr val="black">
                    <a:tint val="75000"/>
                  </a:prstClr>
                </a:solidFill>
              </a:rPr>
              <a:pPr/>
              <a:t>4</a:t>
            </a:fld>
            <a:endParaRPr lang="en-GB">
              <a:solidFill>
                <a:prstClr val="black">
                  <a:tint val="75000"/>
                </a:prstClr>
              </a:solidFill>
            </a:endParaRPr>
          </a:p>
        </p:txBody>
      </p:sp>
    </p:spTree>
    <p:extLst>
      <p:ext uri="{BB962C8B-B14F-4D97-AF65-F5344CB8AC3E}">
        <p14:creationId xmlns:p14="http://schemas.microsoft.com/office/powerpoint/2010/main" val="391753729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Age in years of Complainants</a:t>
            </a:r>
            <a:br>
              <a:rPr lang="en-GB" dirty="0" smtClean="0"/>
            </a:br>
            <a:r>
              <a:rPr lang="en-GB" sz="2000" dirty="0" smtClean="0"/>
              <a:t>N=99</a:t>
            </a:r>
            <a:br>
              <a:rPr lang="en-GB" sz="2000" dirty="0" smtClean="0"/>
            </a:br>
            <a:endParaRPr lang="en-GB" sz="2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03775565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p:cNvSpPr>
            <a:spLocks noGrp="1"/>
          </p:cNvSpPr>
          <p:nvPr>
            <p:ph type="ftr" sz="quarter" idx="11"/>
          </p:nvPr>
        </p:nvSpPr>
        <p:spPr/>
        <p:txBody>
          <a:bodyPr/>
          <a:lstStyle/>
          <a:p>
            <a:r>
              <a:rPr lang="en-GB" smtClean="0"/>
              <a:t>Dr Catherine White EFJC 1st December 2017</a:t>
            </a:r>
            <a:endParaRPr lang="en-GB"/>
          </a:p>
        </p:txBody>
      </p:sp>
      <p:sp>
        <p:nvSpPr>
          <p:cNvPr id="5" name="Slide Number Placeholder 4"/>
          <p:cNvSpPr>
            <a:spLocks noGrp="1"/>
          </p:cNvSpPr>
          <p:nvPr>
            <p:ph type="sldNum" sz="quarter" idx="12"/>
          </p:nvPr>
        </p:nvSpPr>
        <p:spPr/>
        <p:txBody>
          <a:bodyPr/>
          <a:lstStyle/>
          <a:p>
            <a:fld id="{488E5D03-8C35-48EC-BB82-B6EE861FB056}" type="slidenum">
              <a:rPr lang="en-GB" smtClean="0"/>
              <a:t>40</a:t>
            </a:fld>
            <a:endParaRPr lang="en-GB"/>
          </a:p>
        </p:txBody>
      </p:sp>
    </p:spTree>
    <p:extLst>
      <p:ext uri="{BB962C8B-B14F-4D97-AF65-F5344CB8AC3E}">
        <p14:creationId xmlns:p14="http://schemas.microsoft.com/office/powerpoint/2010/main" val="18038580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Actions of Complainant</a:t>
            </a:r>
          </a:p>
        </p:txBody>
      </p:sp>
      <p:sp>
        <p:nvSpPr>
          <p:cNvPr id="3" name="Content Placeholder 2"/>
          <p:cNvSpPr>
            <a:spLocks noGrp="1"/>
          </p:cNvSpPr>
          <p:nvPr>
            <p:ph idx="1"/>
          </p:nvPr>
        </p:nvSpPr>
        <p:spPr/>
        <p:txBody>
          <a:bodyPr>
            <a:normAutofit fontScale="85000" lnSpcReduction="20000"/>
          </a:bodyPr>
          <a:lstStyle/>
          <a:p>
            <a:pPr marL="0" indent="0">
              <a:lnSpc>
                <a:spcPct val="150000"/>
              </a:lnSpc>
              <a:buNone/>
            </a:pPr>
            <a:r>
              <a:rPr lang="en-GB" sz="2400" dirty="0">
                <a:solidFill>
                  <a:srgbClr val="FF0000"/>
                </a:solidFill>
              </a:rPr>
              <a:t>“in handcuffs so unable to move”</a:t>
            </a:r>
          </a:p>
          <a:p>
            <a:pPr marL="0" indent="0">
              <a:lnSpc>
                <a:spcPct val="150000"/>
              </a:lnSpc>
              <a:buNone/>
            </a:pPr>
            <a:r>
              <a:rPr lang="en-GB" sz="2400" dirty="0">
                <a:solidFill>
                  <a:srgbClr val="0070C0"/>
                </a:solidFill>
              </a:rPr>
              <a:t>"learnt from previous episodes just to keep very still“</a:t>
            </a:r>
          </a:p>
          <a:p>
            <a:pPr marL="0" indent="0">
              <a:lnSpc>
                <a:spcPct val="150000"/>
              </a:lnSpc>
              <a:buNone/>
            </a:pPr>
            <a:r>
              <a:rPr lang="en-GB" sz="2400" dirty="0">
                <a:solidFill>
                  <a:srgbClr val="FF0000"/>
                </a:solidFill>
              </a:rPr>
              <a:t>“Does not fight back as increased pressure. Says "Just do it, kill me I've had enough“</a:t>
            </a:r>
          </a:p>
          <a:p>
            <a:pPr marL="0" indent="0">
              <a:lnSpc>
                <a:spcPct val="150000"/>
              </a:lnSpc>
              <a:buNone/>
            </a:pPr>
            <a:r>
              <a:rPr lang="en-GB" sz="2400" dirty="0">
                <a:solidFill>
                  <a:srgbClr val="0070C0"/>
                </a:solidFill>
              </a:rPr>
              <a:t>"went floppy, tried to keep still“</a:t>
            </a:r>
          </a:p>
          <a:p>
            <a:pPr marL="0" indent="0">
              <a:lnSpc>
                <a:spcPct val="150000"/>
              </a:lnSpc>
              <a:buNone/>
            </a:pPr>
            <a:r>
              <a:rPr lang="en-GB" sz="2400" dirty="0">
                <a:solidFill>
                  <a:srgbClr val="FF0000"/>
                </a:solidFill>
              </a:rPr>
              <a:t>More she struggled and complained harder he gripped so she stopped saying anything</a:t>
            </a:r>
          </a:p>
          <a:p>
            <a:pPr marL="0" indent="0">
              <a:lnSpc>
                <a:spcPct val="150000"/>
              </a:lnSpc>
              <a:buNone/>
            </a:pPr>
            <a:r>
              <a:rPr lang="en-GB" sz="2400" dirty="0">
                <a:solidFill>
                  <a:srgbClr val="0070C0"/>
                </a:solidFill>
              </a:rPr>
              <a:t>“stayed very still”</a:t>
            </a:r>
          </a:p>
          <a:p>
            <a:pPr marL="0" indent="0">
              <a:lnSpc>
                <a:spcPct val="150000"/>
              </a:lnSpc>
              <a:buNone/>
            </a:pPr>
            <a:r>
              <a:rPr lang="en-GB" sz="2400" dirty="0">
                <a:solidFill>
                  <a:srgbClr val="FF0000"/>
                </a:solidFill>
              </a:rPr>
              <a:t>“Cooperated fully as afraid”</a:t>
            </a:r>
          </a:p>
          <a:p>
            <a:pPr marL="0" indent="0">
              <a:lnSpc>
                <a:spcPct val="150000"/>
              </a:lnSpc>
              <a:buNone/>
            </a:pPr>
            <a:r>
              <a:rPr lang="en-GB" sz="2400" dirty="0">
                <a:solidFill>
                  <a:srgbClr val="0070C0"/>
                </a:solidFill>
              </a:rPr>
              <a:t>Froze</a:t>
            </a:r>
          </a:p>
          <a:p>
            <a:pPr marL="0" indent="0">
              <a:buNone/>
            </a:pPr>
            <a:endParaRPr lang="en-GB" sz="2400" dirty="0"/>
          </a:p>
          <a:p>
            <a:pPr marL="0" indent="0">
              <a:buNone/>
            </a:pPr>
            <a:endParaRPr lang="en-GB" sz="2400" dirty="0"/>
          </a:p>
        </p:txBody>
      </p:sp>
      <p:sp>
        <p:nvSpPr>
          <p:cNvPr id="4" name="Footer Placeholder 3"/>
          <p:cNvSpPr>
            <a:spLocks noGrp="1"/>
          </p:cNvSpPr>
          <p:nvPr>
            <p:ph type="ftr" sz="quarter" idx="11"/>
          </p:nvPr>
        </p:nvSpPr>
        <p:spPr/>
        <p:txBody>
          <a:bodyPr/>
          <a:lstStyle/>
          <a:p>
            <a:r>
              <a:rPr lang="en-GB" smtClean="0"/>
              <a:t>Dr Catherine White EFJC 1st December 2017</a:t>
            </a:r>
            <a:endParaRPr lang="en-GB"/>
          </a:p>
        </p:txBody>
      </p:sp>
      <p:sp>
        <p:nvSpPr>
          <p:cNvPr id="5" name="Slide Number Placeholder 4"/>
          <p:cNvSpPr>
            <a:spLocks noGrp="1"/>
          </p:cNvSpPr>
          <p:nvPr>
            <p:ph type="sldNum" sz="quarter" idx="12"/>
          </p:nvPr>
        </p:nvSpPr>
        <p:spPr/>
        <p:txBody>
          <a:bodyPr/>
          <a:lstStyle/>
          <a:p>
            <a:fld id="{488E5D03-8C35-48EC-BB82-B6EE861FB056}" type="slidenum">
              <a:rPr lang="en-GB" smtClean="0"/>
              <a:t>41</a:t>
            </a:fld>
            <a:endParaRPr lang="en-GB"/>
          </a:p>
        </p:txBody>
      </p:sp>
    </p:spTree>
    <p:extLst>
      <p:ext uri="{BB962C8B-B14F-4D97-AF65-F5344CB8AC3E}">
        <p14:creationId xmlns:p14="http://schemas.microsoft.com/office/powerpoint/2010/main" val="40317148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Injuries noted at FME</a:t>
            </a:r>
            <a:br>
              <a:rPr lang="en-GB" dirty="0" smtClean="0"/>
            </a:br>
            <a:endParaRPr lang="en-GB" sz="2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50157159"/>
              </p:ext>
            </p:extLst>
          </p:nvPr>
        </p:nvGraphicFramePr>
        <p:xfrm>
          <a:off x="467544" y="1412776"/>
          <a:ext cx="8229600" cy="5328592"/>
        </p:xfrm>
        <a:graphic>
          <a:graphicData uri="http://schemas.openxmlformats.org/drawingml/2006/chart">
            <c:chart xmlns:c="http://schemas.openxmlformats.org/drawingml/2006/chart" xmlns:r="http://schemas.openxmlformats.org/officeDocument/2006/relationships" r:id="rId3"/>
          </a:graphicData>
        </a:graphic>
      </p:graphicFrame>
      <p:sp>
        <p:nvSpPr>
          <p:cNvPr id="3" name="Footer Placeholder 2"/>
          <p:cNvSpPr>
            <a:spLocks noGrp="1"/>
          </p:cNvSpPr>
          <p:nvPr>
            <p:ph type="ftr" sz="quarter" idx="11"/>
          </p:nvPr>
        </p:nvSpPr>
        <p:spPr>
          <a:xfrm>
            <a:off x="2843808" y="6356350"/>
            <a:ext cx="3175992" cy="365125"/>
          </a:xfrm>
        </p:spPr>
        <p:txBody>
          <a:bodyPr/>
          <a:lstStyle/>
          <a:p>
            <a:r>
              <a:rPr lang="en-GB" dirty="0" smtClean="0"/>
              <a:t>Dr Catherine White EFJC 1st December 2017</a:t>
            </a:r>
            <a:endParaRPr lang="en-GB" dirty="0"/>
          </a:p>
        </p:txBody>
      </p:sp>
      <p:sp>
        <p:nvSpPr>
          <p:cNvPr id="5" name="Slide Number Placeholder 4"/>
          <p:cNvSpPr>
            <a:spLocks noGrp="1"/>
          </p:cNvSpPr>
          <p:nvPr>
            <p:ph type="sldNum" sz="quarter" idx="12"/>
          </p:nvPr>
        </p:nvSpPr>
        <p:spPr/>
        <p:txBody>
          <a:bodyPr/>
          <a:lstStyle/>
          <a:p>
            <a:fld id="{488E5D03-8C35-48EC-BB82-B6EE861FB056}" type="slidenum">
              <a:rPr lang="en-GB" smtClean="0"/>
              <a:t>42</a:t>
            </a:fld>
            <a:endParaRPr lang="en-GB"/>
          </a:p>
        </p:txBody>
      </p:sp>
    </p:spTree>
    <p:extLst>
      <p:ext uri="{BB962C8B-B14F-4D97-AF65-F5344CB8AC3E}">
        <p14:creationId xmlns:p14="http://schemas.microsoft.com/office/powerpoint/2010/main" val="238262187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buNone/>
            </a:pPr>
            <a:r>
              <a:rPr lang="en-GB" dirty="0" smtClean="0"/>
              <a:t>Loss of consciousness 		10%</a:t>
            </a:r>
            <a:endParaRPr lang="en-GB" dirty="0"/>
          </a:p>
        </p:txBody>
      </p:sp>
      <p:sp>
        <p:nvSpPr>
          <p:cNvPr id="4" name="Footer Placeholder 3"/>
          <p:cNvSpPr>
            <a:spLocks noGrp="1"/>
          </p:cNvSpPr>
          <p:nvPr>
            <p:ph type="ftr" sz="quarter" idx="11"/>
          </p:nvPr>
        </p:nvSpPr>
        <p:spPr/>
        <p:txBody>
          <a:bodyPr/>
          <a:lstStyle/>
          <a:p>
            <a:r>
              <a:rPr lang="en-GB" smtClean="0"/>
              <a:t>Dr Catherine White EFJC 1st December 2017</a:t>
            </a:r>
            <a:endParaRPr lang="en-GB"/>
          </a:p>
        </p:txBody>
      </p:sp>
      <p:sp>
        <p:nvSpPr>
          <p:cNvPr id="5" name="Slide Number Placeholder 4"/>
          <p:cNvSpPr>
            <a:spLocks noGrp="1"/>
          </p:cNvSpPr>
          <p:nvPr>
            <p:ph type="sldNum" sz="quarter" idx="12"/>
          </p:nvPr>
        </p:nvSpPr>
        <p:spPr/>
        <p:txBody>
          <a:bodyPr/>
          <a:lstStyle/>
          <a:p>
            <a:fld id="{488E5D03-8C35-48EC-BB82-B6EE861FB056}" type="slidenum">
              <a:rPr lang="en-GB" smtClean="0"/>
              <a:t>43</a:t>
            </a:fld>
            <a:endParaRPr lang="en-GB"/>
          </a:p>
        </p:txBody>
      </p:sp>
    </p:spTree>
    <p:extLst>
      <p:ext uri="{BB962C8B-B14F-4D97-AF65-F5344CB8AC3E}">
        <p14:creationId xmlns:p14="http://schemas.microsoft.com/office/powerpoint/2010/main" val="23173760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Deidre</a:t>
            </a:r>
          </a:p>
        </p:txBody>
      </p:sp>
      <p:pic>
        <p:nvPicPr>
          <p:cNvPr id="7" name="Content Placeholder 6" descr="Screen Clippi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57200" y="2575512"/>
            <a:ext cx="4038600" cy="2575338"/>
          </a:xfrm>
        </p:spPr>
      </p:pic>
      <p:pic>
        <p:nvPicPr>
          <p:cNvPr id="8" name="Content Placeholder 7" descr="Screen Clipping"/>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5400000">
            <a:off x="4648200" y="2381195"/>
            <a:ext cx="4038600" cy="2963972"/>
          </a:xfrm>
        </p:spPr>
      </p:pic>
      <p:sp>
        <p:nvSpPr>
          <p:cNvPr id="2" name="Footer Placeholder 1"/>
          <p:cNvSpPr>
            <a:spLocks noGrp="1"/>
          </p:cNvSpPr>
          <p:nvPr>
            <p:ph type="ftr" sz="quarter" idx="11"/>
          </p:nvPr>
        </p:nvSpPr>
        <p:spPr/>
        <p:txBody>
          <a:bodyPr/>
          <a:lstStyle/>
          <a:p>
            <a:r>
              <a:rPr lang="en-GB" smtClean="0"/>
              <a:t>Dr Catherine White EFJC 1st December 2017</a:t>
            </a:r>
            <a:endParaRPr lang="en-GB"/>
          </a:p>
        </p:txBody>
      </p:sp>
      <p:sp>
        <p:nvSpPr>
          <p:cNvPr id="3" name="Slide Number Placeholder 2"/>
          <p:cNvSpPr>
            <a:spLocks noGrp="1"/>
          </p:cNvSpPr>
          <p:nvPr>
            <p:ph type="sldNum" sz="quarter" idx="12"/>
          </p:nvPr>
        </p:nvSpPr>
        <p:spPr/>
        <p:txBody>
          <a:bodyPr/>
          <a:lstStyle/>
          <a:p>
            <a:fld id="{488E5D03-8C35-48EC-BB82-B6EE861FB056}" type="slidenum">
              <a:rPr lang="en-GB" smtClean="0"/>
              <a:t>44</a:t>
            </a:fld>
            <a:endParaRPr lang="en-GB"/>
          </a:p>
        </p:txBody>
      </p:sp>
    </p:spTree>
    <p:extLst>
      <p:ext uri="{BB962C8B-B14F-4D97-AF65-F5344CB8AC3E}">
        <p14:creationId xmlns:p14="http://schemas.microsoft.com/office/powerpoint/2010/main" val="18486149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2196025510"/>
              </p:ext>
            </p:extLst>
          </p:nvPr>
        </p:nvGraphicFramePr>
        <p:xfrm>
          <a:off x="467544" y="116633"/>
          <a:ext cx="8208912" cy="6741368"/>
        </p:xfrm>
        <a:graphic>
          <a:graphicData uri="http://schemas.openxmlformats.org/drawingml/2006/table">
            <a:tbl>
              <a:tblPr firstRow="1" bandRow="1">
                <a:tableStyleId>{5940675A-B579-460E-94D1-54222C63F5DA}</a:tableStyleId>
              </a:tblPr>
              <a:tblGrid>
                <a:gridCol w="2736304">
                  <a:extLst>
                    <a:ext uri="{9D8B030D-6E8A-4147-A177-3AD203B41FA5}">
                      <a16:colId xmlns:a16="http://schemas.microsoft.com/office/drawing/2014/main" xmlns="" val="20000"/>
                    </a:ext>
                  </a:extLst>
                </a:gridCol>
                <a:gridCol w="2736304">
                  <a:extLst>
                    <a:ext uri="{9D8B030D-6E8A-4147-A177-3AD203B41FA5}">
                      <a16:colId xmlns:a16="http://schemas.microsoft.com/office/drawing/2014/main" xmlns="" val="20001"/>
                    </a:ext>
                  </a:extLst>
                </a:gridCol>
                <a:gridCol w="2736304">
                  <a:extLst>
                    <a:ext uri="{9D8B030D-6E8A-4147-A177-3AD203B41FA5}">
                      <a16:colId xmlns:a16="http://schemas.microsoft.com/office/drawing/2014/main" xmlns="" val="20002"/>
                    </a:ext>
                  </a:extLst>
                </a:gridCol>
              </a:tblGrid>
              <a:tr h="487082">
                <a:tc>
                  <a:txBody>
                    <a:bodyPr/>
                    <a:lstStyle/>
                    <a:p>
                      <a:endParaRPr lang="en-GB" dirty="0"/>
                    </a:p>
                  </a:txBody>
                  <a:tcPr/>
                </a:tc>
                <a:tc>
                  <a:txBody>
                    <a:bodyPr/>
                    <a:lstStyle/>
                    <a:p>
                      <a:r>
                        <a:rPr lang="en-GB" dirty="0"/>
                        <a:t>NFS</a:t>
                      </a:r>
                      <a:r>
                        <a:rPr lang="en-GB" baseline="0" dirty="0"/>
                        <a:t> + sexual assault</a:t>
                      </a:r>
                      <a:endParaRPr lang="en-GB" dirty="0"/>
                    </a:p>
                  </a:txBody>
                  <a:tcPr/>
                </a:tc>
                <a:tc>
                  <a:txBody>
                    <a:bodyPr/>
                    <a:lstStyle/>
                    <a:p>
                      <a:r>
                        <a:rPr lang="en-GB" dirty="0"/>
                        <a:t>NFS but no sexual assault</a:t>
                      </a:r>
                    </a:p>
                  </a:txBody>
                  <a:tcPr/>
                </a:tc>
                <a:extLst>
                  <a:ext uri="{0D108BD9-81ED-4DB2-BD59-A6C34878D82A}">
                    <a16:rowId xmlns:a16="http://schemas.microsoft.com/office/drawing/2014/main" xmlns="" val="10000"/>
                  </a:ext>
                </a:extLst>
              </a:tr>
              <a:tr h="840718">
                <a:tc>
                  <a:txBody>
                    <a:bodyPr/>
                    <a:lstStyle/>
                    <a:p>
                      <a:r>
                        <a:rPr lang="en-GB" dirty="0"/>
                        <a:t>Specialist secure victim focussed centre</a:t>
                      </a:r>
                    </a:p>
                  </a:txBody>
                  <a:tcPr/>
                </a:tc>
                <a:tc>
                  <a:txBody>
                    <a:bodyPr/>
                    <a:lstStyle/>
                    <a:p>
                      <a:r>
                        <a:rPr lang="en-GB" sz="2400" b="1" dirty="0">
                          <a:solidFill>
                            <a:srgbClr val="00B050"/>
                          </a:solidFill>
                          <a:sym typeface="Wingdings"/>
                        </a:rPr>
                        <a:t></a:t>
                      </a:r>
                      <a:endParaRPr lang="en-GB" sz="2400" b="1" dirty="0">
                        <a:solidFill>
                          <a:srgbClr val="00B050"/>
                        </a:solidFill>
                      </a:endParaRPr>
                    </a:p>
                  </a:txBody>
                  <a:tcPr/>
                </a:tc>
                <a:tc>
                  <a:txBody>
                    <a:bodyPr/>
                    <a:lstStyle/>
                    <a:p>
                      <a:r>
                        <a:rPr kumimoji="0" lang="en-GB" sz="2400" b="1" i="0" u="none" strike="noStrike" kern="1200" cap="none" spc="0" normalizeH="0" baseline="0" noProof="0" dirty="0">
                          <a:ln>
                            <a:noFill/>
                          </a:ln>
                          <a:solidFill>
                            <a:srgbClr val="FF0000"/>
                          </a:solidFill>
                          <a:effectLst/>
                          <a:uLnTx/>
                          <a:uFillTx/>
                          <a:latin typeface="+mn-lt"/>
                          <a:ea typeface="+mn-ea"/>
                          <a:cs typeface="+mn-cs"/>
                          <a:sym typeface="Wingdings"/>
                        </a:rPr>
                        <a:t></a:t>
                      </a:r>
                      <a:endParaRPr lang="en-GB" sz="2400" b="1" dirty="0">
                        <a:solidFill>
                          <a:srgbClr val="FF0000"/>
                        </a:solidFill>
                      </a:endParaRPr>
                    </a:p>
                  </a:txBody>
                  <a:tcPr/>
                </a:tc>
                <a:extLst>
                  <a:ext uri="{0D108BD9-81ED-4DB2-BD59-A6C34878D82A}">
                    <a16:rowId xmlns:a16="http://schemas.microsoft.com/office/drawing/2014/main" xmlns="" val="10001"/>
                  </a:ext>
                </a:extLst>
              </a:tr>
              <a:tr h="840718">
                <a:tc>
                  <a:txBody>
                    <a:bodyPr/>
                    <a:lstStyle/>
                    <a:p>
                      <a:r>
                        <a:rPr lang="en-GB" dirty="0"/>
                        <a:t>Forensic clinician assessment</a:t>
                      </a:r>
                    </a:p>
                  </a:txBody>
                  <a:tcPr/>
                </a:tc>
                <a:tc>
                  <a:txBody>
                    <a:bodyPr/>
                    <a:lstStyle/>
                    <a:p>
                      <a:r>
                        <a:rPr lang="en-GB" sz="2400" b="1" dirty="0">
                          <a:solidFill>
                            <a:srgbClr val="00B050"/>
                          </a:solidFill>
                          <a:sym typeface="Wingdings"/>
                        </a:rPr>
                        <a:t></a:t>
                      </a:r>
                      <a:endParaRPr lang="en-GB" sz="2400" b="1" dirty="0">
                        <a:solidFill>
                          <a:srgbClr val="00B050"/>
                        </a:solidFill>
                      </a:endParaRPr>
                    </a:p>
                  </a:txBody>
                  <a:tcPr/>
                </a:tc>
                <a:tc>
                  <a:txBody>
                    <a:bodyPr/>
                    <a:lstStyle/>
                    <a:p>
                      <a:r>
                        <a:rPr kumimoji="0" lang="en-GB" sz="2400" b="1" i="0" u="none" strike="noStrike" kern="1200" cap="none" spc="0" normalizeH="0" baseline="0" noProof="0" dirty="0">
                          <a:ln>
                            <a:noFill/>
                          </a:ln>
                          <a:solidFill>
                            <a:srgbClr val="FF0000"/>
                          </a:solidFill>
                          <a:effectLst/>
                          <a:uLnTx/>
                          <a:uFillTx/>
                          <a:latin typeface="+mn-lt"/>
                          <a:ea typeface="+mn-ea"/>
                          <a:cs typeface="+mn-cs"/>
                          <a:sym typeface="Wingdings"/>
                        </a:rPr>
                        <a:t></a:t>
                      </a:r>
                      <a:endParaRPr lang="en-GB" sz="2400" b="1" dirty="0">
                        <a:solidFill>
                          <a:srgbClr val="FF0000"/>
                        </a:solidFill>
                      </a:endParaRPr>
                    </a:p>
                  </a:txBody>
                  <a:tcPr/>
                </a:tc>
                <a:extLst>
                  <a:ext uri="{0D108BD9-81ED-4DB2-BD59-A6C34878D82A}">
                    <a16:rowId xmlns:a16="http://schemas.microsoft.com/office/drawing/2014/main" xmlns="" val="10002"/>
                  </a:ext>
                </a:extLst>
              </a:tr>
              <a:tr h="487082">
                <a:tc>
                  <a:txBody>
                    <a:bodyPr/>
                    <a:lstStyle/>
                    <a:p>
                      <a:r>
                        <a:rPr lang="en-GB" dirty="0"/>
                        <a:t>Crisis worker</a:t>
                      </a:r>
                    </a:p>
                  </a:txBody>
                  <a:tcPr/>
                </a:tc>
                <a:tc>
                  <a:txBody>
                    <a:bodyPr/>
                    <a:lstStyle/>
                    <a:p>
                      <a:r>
                        <a:rPr lang="en-GB" sz="2400" b="1">
                          <a:solidFill>
                            <a:srgbClr val="00B050"/>
                          </a:solidFill>
                          <a:sym typeface="Wingdings"/>
                        </a:rPr>
                        <a:t></a:t>
                      </a:r>
                      <a:endParaRPr lang="en-GB" sz="2400" b="1" dirty="0">
                        <a:solidFill>
                          <a:srgbClr val="00B050"/>
                        </a:solidFill>
                      </a:endParaRPr>
                    </a:p>
                  </a:txBody>
                  <a:tcPr/>
                </a:tc>
                <a:tc>
                  <a:txBody>
                    <a:bodyPr/>
                    <a:lstStyle/>
                    <a:p>
                      <a:r>
                        <a:rPr kumimoji="0" lang="en-GB" sz="2400" b="1" i="0" u="none" strike="noStrike" kern="1200" cap="none" spc="0" normalizeH="0" baseline="0" noProof="0">
                          <a:ln>
                            <a:noFill/>
                          </a:ln>
                          <a:solidFill>
                            <a:srgbClr val="FF0000"/>
                          </a:solidFill>
                          <a:effectLst/>
                          <a:uLnTx/>
                          <a:uFillTx/>
                          <a:latin typeface="+mn-lt"/>
                          <a:ea typeface="+mn-ea"/>
                          <a:cs typeface="+mn-cs"/>
                          <a:sym typeface="Wingdings"/>
                        </a:rPr>
                        <a:t></a:t>
                      </a:r>
                      <a:endParaRPr lang="en-GB" sz="2400" b="1" dirty="0">
                        <a:solidFill>
                          <a:srgbClr val="FF0000"/>
                        </a:solidFill>
                      </a:endParaRPr>
                    </a:p>
                  </a:txBody>
                  <a:tcPr/>
                </a:tc>
                <a:extLst>
                  <a:ext uri="{0D108BD9-81ED-4DB2-BD59-A6C34878D82A}">
                    <a16:rowId xmlns:a16="http://schemas.microsoft.com/office/drawing/2014/main" xmlns="" val="10003"/>
                  </a:ext>
                </a:extLst>
              </a:tr>
              <a:tr h="487082">
                <a:tc>
                  <a:txBody>
                    <a:bodyPr/>
                    <a:lstStyle/>
                    <a:p>
                      <a:r>
                        <a:rPr lang="en-GB" dirty="0" err="1"/>
                        <a:t>Colposcopic</a:t>
                      </a:r>
                      <a:r>
                        <a:rPr lang="en-GB" dirty="0"/>
                        <a:t> images</a:t>
                      </a:r>
                    </a:p>
                  </a:txBody>
                  <a:tcPr/>
                </a:tc>
                <a:tc>
                  <a:txBody>
                    <a:bodyPr/>
                    <a:lstStyle/>
                    <a:p>
                      <a:r>
                        <a:rPr lang="en-GB" sz="2400" b="1">
                          <a:solidFill>
                            <a:srgbClr val="00B050"/>
                          </a:solidFill>
                          <a:sym typeface="Wingdings"/>
                        </a:rPr>
                        <a:t></a:t>
                      </a:r>
                      <a:endParaRPr lang="en-GB" sz="2400" b="1" dirty="0">
                        <a:solidFill>
                          <a:srgbClr val="00B050"/>
                        </a:solidFill>
                      </a:endParaRPr>
                    </a:p>
                  </a:txBody>
                  <a:tcPr/>
                </a:tc>
                <a:tc>
                  <a:txBody>
                    <a:bodyPr/>
                    <a:lstStyle/>
                    <a:p>
                      <a:r>
                        <a:rPr kumimoji="0" lang="en-GB" sz="2400" b="1" i="0" u="none" strike="noStrike" kern="1200" cap="none" spc="0" normalizeH="0" baseline="0" noProof="0">
                          <a:ln>
                            <a:noFill/>
                          </a:ln>
                          <a:solidFill>
                            <a:srgbClr val="FF0000"/>
                          </a:solidFill>
                          <a:effectLst/>
                          <a:uLnTx/>
                          <a:uFillTx/>
                          <a:latin typeface="+mn-lt"/>
                          <a:ea typeface="+mn-ea"/>
                          <a:cs typeface="+mn-cs"/>
                          <a:sym typeface="Wingdings"/>
                        </a:rPr>
                        <a:t></a:t>
                      </a:r>
                      <a:endParaRPr lang="en-GB" sz="2400" b="1" dirty="0">
                        <a:solidFill>
                          <a:srgbClr val="FF0000"/>
                        </a:solidFill>
                      </a:endParaRPr>
                    </a:p>
                  </a:txBody>
                  <a:tcPr/>
                </a:tc>
                <a:extLst>
                  <a:ext uri="{0D108BD9-81ED-4DB2-BD59-A6C34878D82A}">
                    <a16:rowId xmlns:a16="http://schemas.microsoft.com/office/drawing/2014/main" xmlns="" val="10004"/>
                  </a:ext>
                </a:extLst>
              </a:tr>
              <a:tr h="487082">
                <a:tc>
                  <a:txBody>
                    <a:bodyPr/>
                    <a:lstStyle/>
                    <a:p>
                      <a:r>
                        <a:rPr lang="en-GB" dirty="0"/>
                        <a:t>Forensic samples</a:t>
                      </a:r>
                    </a:p>
                  </a:txBody>
                  <a:tcPr/>
                </a:tc>
                <a:tc>
                  <a:txBody>
                    <a:bodyPr/>
                    <a:lstStyle/>
                    <a:p>
                      <a:r>
                        <a:rPr lang="en-GB" sz="2400" b="1">
                          <a:solidFill>
                            <a:srgbClr val="00B050"/>
                          </a:solidFill>
                          <a:sym typeface="Wingdings"/>
                        </a:rPr>
                        <a:t></a:t>
                      </a:r>
                      <a:endParaRPr lang="en-GB" sz="2400" b="1" dirty="0">
                        <a:solidFill>
                          <a:srgbClr val="00B050"/>
                        </a:solidFill>
                      </a:endParaRPr>
                    </a:p>
                  </a:txBody>
                  <a:tcPr/>
                </a:tc>
                <a:tc>
                  <a:txBody>
                    <a:bodyPr/>
                    <a:lstStyle/>
                    <a:p>
                      <a:r>
                        <a:rPr kumimoji="0" lang="en-GB" sz="2400" b="1" i="0" u="none" strike="noStrike" kern="1200" cap="none" spc="0" normalizeH="0" baseline="0" noProof="0">
                          <a:ln>
                            <a:noFill/>
                          </a:ln>
                          <a:solidFill>
                            <a:srgbClr val="FF0000"/>
                          </a:solidFill>
                          <a:effectLst/>
                          <a:uLnTx/>
                          <a:uFillTx/>
                          <a:latin typeface="+mn-lt"/>
                          <a:ea typeface="+mn-ea"/>
                          <a:cs typeface="+mn-cs"/>
                          <a:sym typeface="Wingdings"/>
                        </a:rPr>
                        <a:t></a:t>
                      </a:r>
                      <a:endParaRPr lang="en-GB" sz="2400" b="1" dirty="0">
                        <a:solidFill>
                          <a:srgbClr val="FF0000"/>
                        </a:solidFill>
                      </a:endParaRPr>
                    </a:p>
                  </a:txBody>
                  <a:tcPr/>
                </a:tc>
                <a:extLst>
                  <a:ext uri="{0D108BD9-81ED-4DB2-BD59-A6C34878D82A}">
                    <a16:rowId xmlns:a16="http://schemas.microsoft.com/office/drawing/2014/main" xmlns="" val="10005"/>
                  </a:ext>
                </a:extLst>
              </a:tr>
              <a:tr h="487082">
                <a:tc>
                  <a:txBody>
                    <a:bodyPr/>
                    <a:lstStyle/>
                    <a:p>
                      <a:r>
                        <a:rPr lang="en-GB" dirty="0"/>
                        <a:t>ENT Radiology pathway</a:t>
                      </a:r>
                    </a:p>
                  </a:txBody>
                  <a:tcPr/>
                </a:tc>
                <a:tc>
                  <a:txBody>
                    <a:bodyPr/>
                    <a:lstStyle/>
                    <a:p>
                      <a:r>
                        <a:rPr lang="en-GB" sz="2400" b="1">
                          <a:solidFill>
                            <a:srgbClr val="00B050"/>
                          </a:solidFill>
                          <a:sym typeface="Wingdings"/>
                        </a:rPr>
                        <a:t></a:t>
                      </a:r>
                      <a:endParaRPr lang="en-GB" sz="2400" b="1" dirty="0">
                        <a:solidFill>
                          <a:srgbClr val="00B050"/>
                        </a:solidFill>
                      </a:endParaRPr>
                    </a:p>
                  </a:txBody>
                  <a:tcPr/>
                </a:tc>
                <a:tc>
                  <a:txBody>
                    <a:bodyPr/>
                    <a:lstStyle/>
                    <a:p>
                      <a:r>
                        <a:rPr kumimoji="0" lang="en-GB" sz="2400" b="1" i="0" u="none" strike="noStrike" kern="1200" cap="none" spc="0" normalizeH="0" baseline="0" noProof="0">
                          <a:ln>
                            <a:noFill/>
                          </a:ln>
                          <a:solidFill>
                            <a:srgbClr val="FF0000"/>
                          </a:solidFill>
                          <a:effectLst/>
                          <a:uLnTx/>
                          <a:uFillTx/>
                          <a:latin typeface="+mn-lt"/>
                          <a:ea typeface="+mn-ea"/>
                          <a:cs typeface="+mn-cs"/>
                          <a:sym typeface="Wingdings"/>
                        </a:rPr>
                        <a:t></a:t>
                      </a:r>
                      <a:endParaRPr lang="en-GB" sz="2400" b="1" dirty="0">
                        <a:solidFill>
                          <a:srgbClr val="FF0000"/>
                        </a:solidFill>
                      </a:endParaRPr>
                    </a:p>
                  </a:txBody>
                  <a:tcPr/>
                </a:tc>
                <a:extLst>
                  <a:ext uri="{0D108BD9-81ED-4DB2-BD59-A6C34878D82A}">
                    <a16:rowId xmlns:a16="http://schemas.microsoft.com/office/drawing/2014/main" xmlns="" val="10006"/>
                  </a:ext>
                </a:extLst>
              </a:tr>
              <a:tr h="487082">
                <a:tc>
                  <a:txBody>
                    <a:bodyPr/>
                    <a:lstStyle/>
                    <a:p>
                      <a:r>
                        <a:rPr lang="en-GB" dirty="0"/>
                        <a:t>Forensic report</a:t>
                      </a:r>
                    </a:p>
                  </a:txBody>
                  <a:tcPr/>
                </a:tc>
                <a:tc>
                  <a:txBody>
                    <a:bodyPr/>
                    <a:lstStyle/>
                    <a:p>
                      <a:r>
                        <a:rPr lang="en-GB" sz="2400" b="1">
                          <a:solidFill>
                            <a:srgbClr val="00B050"/>
                          </a:solidFill>
                          <a:sym typeface="Wingdings"/>
                        </a:rPr>
                        <a:t></a:t>
                      </a:r>
                      <a:endParaRPr lang="en-GB" sz="2400" b="1" dirty="0">
                        <a:solidFill>
                          <a:srgbClr val="00B050"/>
                        </a:solidFill>
                      </a:endParaRPr>
                    </a:p>
                  </a:txBody>
                  <a:tcPr/>
                </a:tc>
                <a:tc>
                  <a:txBody>
                    <a:bodyPr/>
                    <a:lstStyle/>
                    <a:p>
                      <a:r>
                        <a:rPr kumimoji="0" lang="en-GB" sz="2400" b="1" i="0" u="none" strike="noStrike" kern="1200" cap="none" spc="0" normalizeH="0" baseline="0" noProof="0">
                          <a:ln>
                            <a:noFill/>
                          </a:ln>
                          <a:solidFill>
                            <a:srgbClr val="FF0000"/>
                          </a:solidFill>
                          <a:effectLst/>
                          <a:uLnTx/>
                          <a:uFillTx/>
                          <a:latin typeface="+mn-lt"/>
                          <a:ea typeface="+mn-ea"/>
                          <a:cs typeface="+mn-cs"/>
                          <a:sym typeface="Wingdings"/>
                        </a:rPr>
                        <a:t></a:t>
                      </a:r>
                      <a:endParaRPr lang="en-GB" sz="2400" b="1" dirty="0">
                        <a:solidFill>
                          <a:srgbClr val="FF0000"/>
                        </a:solidFill>
                      </a:endParaRPr>
                    </a:p>
                  </a:txBody>
                  <a:tcPr/>
                </a:tc>
                <a:extLst>
                  <a:ext uri="{0D108BD9-81ED-4DB2-BD59-A6C34878D82A}">
                    <a16:rowId xmlns:a16="http://schemas.microsoft.com/office/drawing/2014/main" xmlns="" val="10007"/>
                  </a:ext>
                </a:extLst>
              </a:tr>
              <a:tr h="487082">
                <a:tc>
                  <a:txBody>
                    <a:bodyPr/>
                    <a:lstStyle/>
                    <a:p>
                      <a:r>
                        <a:rPr lang="en-GB" dirty="0"/>
                        <a:t>Shower &amp; clothing</a:t>
                      </a:r>
                    </a:p>
                  </a:txBody>
                  <a:tcPr/>
                </a:tc>
                <a:tc>
                  <a:txBody>
                    <a:bodyPr/>
                    <a:lstStyle/>
                    <a:p>
                      <a:r>
                        <a:rPr lang="en-GB" sz="2400" b="1">
                          <a:solidFill>
                            <a:srgbClr val="00B050"/>
                          </a:solidFill>
                          <a:sym typeface="Wingdings"/>
                        </a:rPr>
                        <a:t></a:t>
                      </a:r>
                      <a:endParaRPr lang="en-GB" sz="2400" b="1" dirty="0">
                        <a:solidFill>
                          <a:srgbClr val="00B050"/>
                        </a:solidFill>
                      </a:endParaRPr>
                    </a:p>
                  </a:txBody>
                  <a:tcPr/>
                </a:tc>
                <a:tc>
                  <a:txBody>
                    <a:bodyPr/>
                    <a:lstStyle/>
                    <a:p>
                      <a:r>
                        <a:rPr kumimoji="0" lang="en-GB" sz="2400" b="1" i="0" u="none" strike="noStrike" kern="1200" cap="none" spc="0" normalizeH="0" baseline="0" noProof="0">
                          <a:ln>
                            <a:noFill/>
                          </a:ln>
                          <a:solidFill>
                            <a:srgbClr val="FF0000"/>
                          </a:solidFill>
                          <a:effectLst/>
                          <a:uLnTx/>
                          <a:uFillTx/>
                          <a:latin typeface="+mn-lt"/>
                          <a:ea typeface="+mn-ea"/>
                          <a:cs typeface="+mn-cs"/>
                          <a:sym typeface="Wingdings"/>
                        </a:rPr>
                        <a:t></a:t>
                      </a:r>
                      <a:endParaRPr lang="en-GB" sz="2400" b="1" dirty="0">
                        <a:solidFill>
                          <a:srgbClr val="FF0000"/>
                        </a:solidFill>
                      </a:endParaRPr>
                    </a:p>
                  </a:txBody>
                  <a:tcPr/>
                </a:tc>
                <a:extLst>
                  <a:ext uri="{0D108BD9-81ED-4DB2-BD59-A6C34878D82A}">
                    <a16:rowId xmlns:a16="http://schemas.microsoft.com/office/drawing/2014/main" xmlns="" val="10008"/>
                  </a:ext>
                </a:extLst>
              </a:tr>
              <a:tr h="487082">
                <a:tc>
                  <a:txBody>
                    <a:bodyPr/>
                    <a:lstStyle/>
                    <a:p>
                      <a:r>
                        <a:rPr lang="en-GB" dirty="0"/>
                        <a:t>Expert report</a:t>
                      </a:r>
                    </a:p>
                  </a:txBody>
                  <a:tcPr/>
                </a:tc>
                <a:tc>
                  <a:txBody>
                    <a:bodyPr/>
                    <a:lstStyle/>
                    <a:p>
                      <a:r>
                        <a:rPr lang="en-GB" sz="2400" b="1">
                          <a:solidFill>
                            <a:srgbClr val="00B050"/>
                          </a:solidFill>
                          <a:sym typeface="Wingdings"/>
                        </a:rPr>
                        <a:t></a:t>
                      </a:r>
                      <a:endParaRPr lang="en-GB" sz="2400" b="1" dirty="0">
                        <a:solidFill>
                          <a:srgbClr val="00B050"/>
                        </a:solidFill>
                      </a:endParaRPr>
                    </a:p>
                  </a:txBody>
                  <a:tcPr/>
                </a:tc>
                <a:tc>
                  <a:txBody>
                    <a:bodyPr/>
                    <a:lstStyle/>
                    <a:p>
                      <a:r>
                        <a:rPr kumimoji="0" lang="en-GB" sz="2400" b="1" i="0" u="none" strike="noStrike" kern="1200" cap="none" spc="0" normalizeH="0" baseline="0" noProof="0">
                          <a:ln>
                            <a:noFill/>
                          </a:ln>
                          <a:solidFill>
                            <a:srgbClr val="FF0000"/>
                          </a:solidFill>
                          <a:effectLst/>
                          <a:uLnTx/>
                          <a:uFillTx/>
                          <a:latin typeface="+mn-lt"/>
                          <a:ea typeface="+mn-ea"/>
                          <a:cs typeface="+mn-cs"/>
                          <a:sym typeface="Wingdings"/>
                        </a:rPr>
                        <a:t></a:t>
                      </a:r>
                      <a:endParaRPr lang="en-GB" sz="2400" b="1" dirty="0">
                        <a:solidFill>
                          <a:srgbClr val="FF0000"/>
                        </a:solidFill>
                      </a:endParaRPr>
                    </a:p>
                  </a:txBody>
                  <a:tcPr/>
                </a:tc>
                <a:extLst>
                  <a:ext uri="{0D108BD9-81ED-4DB2-BD59-A6C34878D82A}">
                    <a16:rowId xmlns:a16="http://schemas.microsoft.com/office/drawing/2014/main" xmlns="" val="10009"/>
                  </a:ext>
                </a:extLst>
              </a:tr>
              <a:tr h="487082">
                <a:tc>
                  <a:txBody>
                    <a:bodyPr/>
                    <a:lstStyle/>
                    <a:p>
                      <a:r>
                        <a:rPr lang="en-GB" dirty="0"/>
                        <a:t>Advocacy</a:t>
                      </a:r>
                      <a:r>
                        <a:rPr lang="en-GB" baseline="0" dirty="0"/>
                        <a:t> </a:t>
                      </a:r>
                      <a:endParaRPr lang="en-GB" dirty="0"/>
                    </a:p>
                  </a:txBody>
                  <a:tcPr/>
                </a:tc>
                <a:tc>
                  <a:txBody>
                    <a:bodyPr/>
                    <a:lstStyle/>
                    <a:p>
                      <a:r>
                        <a:rPr lang="en-GB" sz="2400" b="1">
                          <a:solidFill>
                            <a:srgbClr val="00B050"/>
                          </a:solidFill>
                          <a:sym typeface="Wingdings"/>
                        </a:rPr>
                        <a:t></a:t>
                      </a:r>
                      <a:endParaRPr lang="en-GB" sz="2400" b="1" dirty="0">
                        <a:solidFill>
                          <a:srgbClr val="00B050"/>
                        </a:solidFill>
                      </a:endParaRPr>
                    </a:p>
                  </a:txBody>
                  <a:tcPr/>
                </a:tc>
                <a:tc>
                  <a:txBody>
                    <a:bodyPr/>
                    <a:lstStyle/>
                    <a:p>
                      <a:r>
                        <a:rPr kumimoji="0" lang="en-GB" sz="2400" b="1" i="0" u="none" strike="noStrike" kern="1200" cap="none" spc="0" normalizeH="0" baseline="0" noProof="0">
                          <a:ln>
                            <a:noFill/>
                          </a:ln>
                          <a:solidFill>
                            <a:srgbClr val="FF0000"/>
                          </a:solidFill>
                          <a:effectLst/>
                          <a:uLnTx/>
                          <a:uFillTx/>
                          <a:latin typeface="+mn-lt"/>
                          <a:ea typeface="+mn-ea"/>
                          <a:cs typeface="+mn-cs"/>
                          <a:sym typeface="Wingdings"/>
                        </a:rPr>
                        <a:t></a:t>
                      </a:r>
                      <a:endParaRPr lang="en-GB" sz="2400" b="1" dirty="0">
                        <a:solidFill>
                          <a:srgbClr val="FF0000"/>
                        </a:solidFill>
                      </a:endParaRPr>
                    </a:p>
                  </a:txBody>
                  <a:tcPr/>
                </a:tc>
                <a:extLst>
                  <a:ext uri="{0D108BD9-81ED-4DB2-BD59-A6C34878D82A}">
                    <a16:rowId xmlns:a16="http://schemas.microsoft.com/office/drawing/2014/main" xmlns="" val="10010"/>
                  </a:ext>
                </a:extLst>
              </a:tr>
              <a:tr h="676194">
                <a:tc>
                  <a:txBody>
                    <a:bodyPr/>
                    <a:lstStyle/>
                    <a:p>
                      <a:r>
                        <a:rPr lang="en-GB" dirty="0"/>
                        <a:t>Quality assurance</a:t>
                      </a:r>
                      <a:r>
                        <a:rPr lang="en-GB" baseline="0" dirty="0"/>
                        <a:t> &amp; peer review</a:t>
                      </a:r>
                      <a:endParaRPr lang="en-GB" dirty="0"/>
                    </a:p>
                  </a:txBody>
                  <a:tcPr/>
                </a:tc>
                <a:tc>
                  <a:txBody>
                    <a:bodyPr/>
                    <a:lstStyle/>
                    <a:p>
                      <a:r>
                        <a:rPr lang="en-GB" sz="2400" b="1" dirty="0">
                          <a:solidFill>
                            <a:srgbClr val="00B050"/>
                          </a:solidFill>
                          <a:sym typeface="Wingdings"/>
                        </a:rPr>
                        <a:t></a:t>
                      </a:r>
                      <a:endParaRPr lang="en-GB" sz="2400" b="1" dirty="0">
                        <a:solidFill>
                          <a:srgbClr val="00B050"/>
                        </a:solidFill>
                      </a:endParaRPr>
                    </a:p>
                  </a:txBody>
                  <a:tcPr/>
                </a:tc>
                <a:tc>
                  <a:txBody>
                    <a:bodyPr/>
                    <a:lstStyle/>
                    <a:p>
                      <a:r>
                        <a:rPr kumimoji="0" lang="en-GB" sz="2400" b="1" i="0" u="none" strike="noStrike" kern="1200" cap="none" spc="0" normalizeH="0" baseline="0" noProof="0" dirty="0">
                          <a:ln>
                            <a:noFill/>
                          </a:ln>
                          <a:solidFill>
                            <a:srgbClr val="FF0000"/>
                          </a:solidFill>
                          <a:effectLst/>
                          <a:uLnTx/>
                          <a:uFillTx/>
                          <a:latin typeface="+mn-lt"/>
                          <a:ea typeface="+mn-ea"/>
                          <a:cs typeface="+mn-cs"/>
                          <a:sym typeface="Wingdings"/>
                        </a:rPr>
                        <a:t></a:t>
                      </a:r>
                      <a:endParaRPr lang="en-GB" sz="2400" b="1" dirty="0">
                        <a:solidFill>
                          <a:srgbClr val="FF0000"/>
                        </a:solidFill>
                      </a:endParaRPr>
                    </a:p>
                  </a:txBody>
                  <a:tcPr/>
                </a:tc>
                <a:extLst>
                  <a:ext uri="{0D108BD9-81ED-4DB2-BD59-A6C34878D82A}">
                    <a16:rowId xmlns:a16="http://schemas.microsoft.com/office/drawing/2014/main" xmlns="" val="10011"/>
                  </a:ext>
                </a:extLst>
              </a:tr>
            </a:tbl>
          </a:graphicData>
        </a:graphic>
      </p:graphicFrame>
      <p:sp>
        <p:nvSpPr>
          <p:cNvPr id="2" name="Footer Placeholder 1"/>
          <p:cNvSpPr>
            <a:spLocks noGrp="1"/>
          </p:cNvSpPr>
          <p:nvPr>
            <p:ph type="ftr" sz="quarter" idx="11"/>
          </p:nvPr>
        </p:nvSpPr>
        <p:spPr/>
        <p:txBody>
          <a:bodyPr/>
          <a:lstStyle/>
          <a:p>
            <a:r>
              <a:rPr lang="en-GB" smtClean="0"/>
              <a:t>Dr Catherine White EFJC 1st December 2017</a:t>
            </a:r>
            <a:endParaRPr lang="en-GB"/>
          </a:p>
        </p:txBody>
      </p:sp>
      <p:sp>
        <p:nvSpPr>
          <p:cNvPr id="3" name="Slide Number Placeholder 2"/>
          <p:cNvSpPr>
            <a:spLocks noGrp="1"/>
          </p:cNvSpPr>
          <p:nvPr>
            <p:ph type="sldNum" sz="quarter" idx="12"/>
          </p:nvPr>
        </p:nvSpPr>
        <p:spPr/>
        <p:txBody>
          <a:bodyPr/>
          <a:lstStyle/>
          <a:p>
            <a:fld id="{488E5D03-8C35-48EC-BB82-B6EE861FB056}" type="slidenum">
              <a:rPr lang="en-GB" smtClean="0"/>
              <a:t>45</a:t>
            </a:fld>
            <a:endParaRPr lang="en-GB"/>
          </a:p>
        </p:txBody>
      </p:sp>
    </p:spTree>
    <p:extLst>
      <p:ext uri="{BB962C8B-B14F-4D97-AF65-F5344CB8AC3E}">
        <p14:creationId xmlns:p14="http://schemas.microsoft.com/office/powerpoint/2010/main" val="4358573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7848600" cy="803176"/>
          </a:xfrm>
        </p:spPr>
        <p:txBody>
          <a:bodyPr>
            <a:normAutofit fontScale="90000"/>
          </a:bodyPr>
          <a:lstStyle/>
          <a:p>
            <a:r>
              <a:rPr lang="en-GB" dirty="0" smtClean="0"/>
              <a:t/>
            </a:r>
            <a:br>
              <a:rPr lang="en-GB" dirty="0" smtClean="0"/>
            </a:br>
            <a:r>
              <a:rPr lang="en-GB" b="1" dirty="0" smtClean="0"/>
              <a:t>Adverse </a:t>
            </a:r>
            <a:r>
              <a:rPr lang="en-GB" b="1" dirty="0"/>
              <a:t>Childhood Experiences</a:t>
            </a:r>
            <a:r>
              <a:rPr lang="en-GB" dirty="0"/>
              <a:t/>
            </a:r>
            <a:br>
              <a:rPr lang="en-GB" dirty="0"/>
            </a:br>
            <a:endParaRPr lang="en-GB" dirty="0"/>
          </a:p>
        </p:txBody>
      </p:sp>
      <p:pic>
        <p:nvPicPr>
          <p:cNvPr id="5" name="Content Placeholder 4" descr="Screen Clipping"/>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914400" y="1683119"/>
            <a:ext cx="7604895" cy="5174881"/>
          </a:xfrm>
        </p:spPr>
      </p:pic>
      <p:sp>
        <p:nvSpPr>
          <p:cNvPr id="3" name="Footer Placeholder 2"/>
          <p:cNvSpPr>
            <a:spLocks noGrp="1"/>
          </p:cNvSpPr>
          <p:nvPr>
            <p:ph type="ftr" sz="quarter" idx="11"/>
          </p:nvPr>
        </p:nvSpPr>
        <p:spPr/>
        <p:txBody>
          <a:bodyPr/>
          <a:lstStyle/>
          <a:p>
            <a:pPr>
              <a:defRPr/>
            </a:pPr>
            <a:endParaRPr lang="en-GB"/>
          </a:p>
        </p:txBody>
      </p:sp>
    </p:spTree>
    <p:extLst>
      <p:ext uri="{BB962C8B-B14F-4D97-AF65-F5344CB8AC3E}">
        <p14:creationId xmlns:p14="http://schemas.microsoft.com/office/powerpoint/2010/main" val="6442572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457200" y="914400"/>
            <a:ext cx="8229600" cy="5211763"/>
          </a:xfrm>
        </p:spPr>
        <p:txBody>
          <a:bodyPr/>
          <a:lstStyle/>
          <a:p>
            <a:pPr marL="0" indent="0">
              <a:buNone/>
            </a:pPr>
            <a:r>
              <a:rPr lang="en-GB" dirty="0" err="1"/>
              <a:t>Felitti</a:t>
            </a:r>
            <a:r>
              <a:rPr lang="en-GB" dirty="0"/>
              <a:t> VJ, </a:t>
            </a:r>
            <a:r>
              <a:rPr lang="en-GB" dirty="0" err="1"/>
              <a:t>Anda</a:t>
            </a:r>
            <a:r>
              <a:rPr lang="en-GB" dirty="0"/>
              <a:t> RF, </a:t>
            </a:r>
            <a:r>
              <a:rPr lang="en-GB" dirty="0" err="1"/>
              <a:t>Nordenberg</a:t>
            </a:r>
            <a:r>
              <a:rPr lang="en-GB" dirty="0"/>
              <a:t> D et al. 1998. </a:t>
            </a:r>
            <a:endParaRPr lang="en-GB" dirty="0" smtClean="0"/>
          </a:p>
          <a:p>
            <a:pPr marL="0" indent="0">
              <a:buNone/>
            </a:pPr>
            <a:r>
              <a:rPr lang="en-GB" dirty="0" smtClean="0">
                <a:solidFill>
                  <a:srgbClr val="0070C0"/>
                </a:solidFill>
              </a:rPr>
              <a:t>‘</a:t>
            </a:r>
            <a:r>
              <a:rPr lang="en-GB" dirty="0">
                <a:solidFill>
                  <a:srgbClr val="0070C0"/>
                </a:solidFill>
              </a:rPr>
              <a:t>Relationship of </a:t>
            </a:r>
            <a:r>
              <a:rPr lang="en-GB" dirty="0" smtClean="0">
                <a:solidFill>
                  <a:srgbClr val="0070C0"/>
                </a:solidFill>
              </a:rPr>
              <a:t>childhood abuse </a:t>
            </a:r>
            <a:r>
              <a:rPr lang="en-GB" dirty="0">
                <a:solidFill>
                  <a:srgbClr val="0070C0"/>
                </a:solidFill>
              </a:rPr>
              <a:t>and household dysfunction to many of the </a:t>
            </a:r>
            <a:r>
              <a:rPr lang="en-GB" dirty="0" smtClean="0">
                <a:solidFill>
                  <a:srgbClr val="0070C0"/>
                </a:solidFill>
              </a:rPr>
              <a:t>leading causes </a:t>
            </a:r>
            <a:r>
              <a:rPr lang="en-GB" dirty="0">
                <a:solidFill>
                  <a:srgbClr val="0070C0"/>
                </a:solidFill>
              </a:rPr>
              <a:t>of death in adults: the Adverse Childhood Experiences (ACE)</a:t>
            </a:r>
          </a:p>
          <a:p>
            <a:pPr marL="0" indent="0">
              <a:buNone/>
            </a:pPr>
            <a:r>
              <a:rPr lang="en-GB" dirty="0">
                <a:solidFill>
                  <a:srgbClr val="0070C0"/>
                </a:solidFill>
              </a:rPr>
              <a:t>Study</a:t>
            </a:r>
            <a:r>
              <a:rPr lang="en-GB" dirty="0" smtClean="0">
                <a:solidFill>
                  <a:srgbClr val="0070C0"/>
                </a:solidFill>
              </a:rPr>
              <a:t>.’</a:t>
            </a:r>
          </a:p>
          <a:p>
            <a:pPr marL="0" indent="0">
              <a:buNone/>
            </a:pPr>
            <a:r>
              <a:rPr lang="en-GB" i="1" dirty="0" smtClean="0">
                <a:solidFill>
                  <a:srgbClr val="7030A0"/>
                </a:solidFill>
              </a:rPr>
              <a:t>American </a:t>
            </a:r>
            <a:r>
              <a:rPr lang="en-GB" i="1" dirty="0">
                <a:solidFill>
                  <a:srgbClr val="7030A0"/>
                </a:solidFill>
              </a:rPr>
              <a:t>Journal of Preventive Medicine </a:t>
            </a:r>
            <a:r>
              <a:rPr lang="en-GB" dirty="0">
                <a:solidFill>
                  <a:srgbClr val="7030A0"/>
                </a:solidFill>
              </a:rPr>
              <a:t>14:245–258.</a:t>
            </a:r>
          </a:p>
        </p:txBody>
      </p:sp>
      <p:sp>
        <p:nvSpPr>
          <p:cNvPr id="8" name="Footer Placeholder 7"/>
          <p:cNvSpPr>
            <a:spLocks noGrp="1"/>
          </p:cNvSpPr>
          <p:nvPr>
            <p:ph type="ftr" sz="quarter" idx="11"/>
          </p:nvPr>
        </p:nvSpPr>
        <p:spPr/>
        <p:txBody>
          <a:bodyPr/>
          <a:lstStyle/>
          <a:p>
            <a:pPr>
              <a:defRPr/>
            </a:pPr>
            <a:endParaRPr lang="en-GB"/>
          </a:p>
        </p:txBody>
      </p:sp>
    </p:spTree>
    <p:extLst>
      <p:ext uri="{BB962C8B-B14F-4D97-AF65-F5344CB8AC3E}">
        <p14:creationId xmlns:p14="http://schemas.microsoft.com/office/powerpoint/2010/main" val="2043667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404664"/>
            <a:ext cx="8229600" cy="1224136"/>
          </a:xfrm>
        </p:spPr>
        <p:txBody>
          <a:bodyPr>
            <a:normAutofit/>
          </a:bodyPr>
          <a:lstStyle/>
          <a:p>
            <a:r>
              <a:rPr lang="en-GB" sz="3600" b="1" dirty="0" smtClean="0">
                <a:solidFill>
                  <a:srgbClr val="002060"/>
                </a:solidFill>
              </a:rPr>
              <a:t>4+ ACEs compared to no ACEs</a:t>
            </a:r>
            <a:endParaRPr lang="en-GB" sz="3600" b="1" dirty="0">
              <a:solidFill>
                <a:srgbClr val="002060"/>
              </a:solidFill>
            </a:endParaRPr>
          </a:p>
        </p:txBody>
      </p:sp>
      <p:sp>
        <p:nvSpPr>
          <p:cNvPr id="4" name="Content Placeholder 3"/>
          <p:cNvSpPr>
            <a:spLocks noGrp="1"/>
          </p:cNvSpPr>
          <p:nvPr>
            <p:ph idx="1"/>
          </p:nvPr>
        </p:nvSpPr>
        <p:spPr/>
        <p:txBody>
          <a:bodyPr numCol="1">
            <a:normAutofit/>
          </a:bodyPr>
          <a:lstStyle/>
          <a:p>
            <a:pPr marL="0" indent="0">
              <a:buNone/>
            </a:pPr>
            <a:endParaRPr lang="en-GB" dirty="0" smtClean="0"/>
          </a:p>
          <a:p>
            <a:pPr marL="0" indent="0">
              <a:buNone/>
            </a:pPr>
            <a:r>
              <a:rPr lang="en-GB" dirty="0" smtClean="0"/>
              <a:t>IHD						2.2</a:t>
            </a:r>
          </a:p>
          <a:p>
            <a:pPr marL="0" indent="0">
              <a:buNone/>
            </a:pPr>
            <a:r>
              <a:rPr lang="en-GB" dirty="0" smtClean="0"/>
              <a:t>COPD					3.9</a:t>
            </a:r>
          </a:p>
          <a:p>
            <a:pPr marL="0" indent="0">
              <a:buNone/>
            </a:pPr>
            <a:r>
              <a:rPr lang="en-GB" dirty="0" smtClean="0"/>
              <a:t>Stroke					2.4</a:t>
            </a:r>
          </a:p>
          <a:p>
            <a:pPr marL="0" indent="0">
              <a:buNone/>
            </a:pPr>
            <a:r>
              <a:rPr lang="en-GB" dirty="0" smtClean="0"/>
              <a:t>Any cancer					1.9</a:t>
            </a:r>
          </a:p>
          <a:p>
            <a:pPr marL="0" indent="0">
              <a:buNone/>
            </a:pPr>
            <a:r>
              <a:rPr lang="en-GB" b="1" dirty="0" smtClean="0">
                <a:solidFill>
                  <a:srgbClr val="FF0000"/>
                </a:solidFill>
              </a:rPr>
              <a:t>Ever attempted suicide 		12.2</a:t>
            </a:r>
          </a:p>
          <a:p>
            <a:pPr marL="0" indent="0">
              <a:buNone/>
            </a:pPr>
            <a:endParaRPr lang="en-GB" b="1" dirty="0">
              <a:solidFill>
                <a:srgbClr val="FF0000"/>
              </a:solidFill>
            </a:endParaRPr>
          </a:p>
          <a:p>
            <a:pPr marL="0" indent="0">
              <a:buNone/>
            </a:pPr>
            <a:r>
              <a:rPr lang="en-GB" sz="1400" cap="all" dirty="0"/>
              <a:t>THE LONG REACH OF CHILDHOOD TRAUMA by ARIELLE LEVIN BECKER</a:t>
            </a:r>
            <a:endParaRPr lang="en-GB" sz="1400" dirty="0"/>
          </a:p>
          <a:p>
            <a:pPr marL="0" indent="0">
              <a:buNone/>
            </a:pPr>
            <a:endParaRPr lang="en-GB" b="1" dirty="0">
              <a:solidFill>
                <a:srgbClr val="FF0000"/>
              </a:solidFill>
            </a:endParaRPr>
          </a:p>
        </p:txBody>
      </p:sp>
      <p:sp>
        <p:nvSpPr>
          <p:cNvPr id="3" name="Footer Placeholder 2"/>
          <p:cNvSpPr>
            <a:spLocks noGrp="1"/>
          </p:cNvSpPr>
          <p:nvPr>
            <p:ph type="ftr" sz="quarter" idx="11"/>
          </p:nvPr>
        </p:nvSpPr>
        <p:spPr/>
        <p:txBody>
          <a:bodyPr/>
          <a:lstStyle/>
          <a:p>
            <a:pPr>
              <a:defRPr/>
            </a:pPr>
            <a:endParaRPr lang="en-GB"/>
          </a:p>
        </p:txBody>
      </p:sp>
    </p:spTree>
    <p:extLst>
      <p:ext uri="{BB962C8B-B14F-4D97-AF65-F5344CB8AC3E}">
        <p14:creationId xmlns:p14="http://schemas.microsoft.com/office/powerpoint/2010/main" val="414204161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GB" dirty="0" smtClean="0"/>
              <a:t>Remote Live Court Room Link Suite</a:t>
            </a:r>
            <a:endParaRPr lang="en-GB" dirty="0"/>
          </a:p>
        </p:txBody>
      </p:sp>
      <p:sp>
        <p:nvSpPr>
          <p:cNvPr id="7" name="Footer Placeholder 6"/>
          <p:cNvSpPr>
            <a:spLocks noGrp="1"/>
          </p:cNvSpPr>
          <p:nvPr>
            <p:ph type="ftr" sz="quarter" idx="11"/>
          </p:nvPr>
        </p:nvSpPr>
        <p:spPr/>
        <p:txBody>
          <a:bodyPr/>
          <a:lstStyle/>
          <a:p>
            <a:pPr>
              <a:defRPr/>
            </a:pPr>
            <a:endParaRPr lang="en-US" altLang="en-US"/>
          </a:p>
        </p:txBody>
      </p:sp>
      <p:pic>
        <p:nvPicPr>
          <p:cNvPr id="12" name="Content Placeholder 1"/>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a:xfrm>
            <a:off x="838200" y="1682399"/>
            <a:ext cx="3352799" cy="4462997"/>
          </a:xfrm>
        </p:spPr>
      </p:pic>
      <p:pic>
        <p:nvPicPr>
          <p:cNvPr id="13" name="Content Placeholder 4"/>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5084564" y="1752600"/>
            <a:ext cx="3314699" cy="4419599"/>
          </a:xfrm>
        </p:spPr>
      </p:pic>
    </p:spTree>
    <p:extLst>
      <p:ext uri="{BB962C8B-B14F-4D97-AF65-F5344CB8AC3E}">
        <p14:creationId xmlns:p14="http://schemas.microsoft.com/office/powerpoint/2010/main" val="1904324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GB" dirty="0" smtClean="0"/>
              <a:t>Child Age Range  2016/17</a:t>
            </a:r>
          </a:p>
        </p:txBody>
      </p:sp>
      <p:graphicFrame>
        <p:nvGraphicFramePr>
          <p:cNvPr id="2" name="Chart 1"/>
          <p:cNvGraphicFramePr/>
          <p:nvPr>
            <p:extLst>
              <p:ext uri="{D42A27DB-BD31-4B8C-83A1-F6EECF244321}">
                <p14:modId xmlns:p14="http://schemas.microsoft.com/office/powerpoint/2010/main" val="3772972345"/>
              </p:ext>
            </p:extLst>
          </p:nvPr>
        </p:nvGraphicFramePr>
        <p:xfrm>
          <a:off x="251520" y="1752600"/>
          <a:ext cx="8534400" cy="5105400"/>
        </p:xfrm>
        <a:graphic>
          <a:graphicData uri="http://schemas.openxmlformats.org/drawingml/2006/chart">
            <c:chart xmlns:c="http://schemas.openxmlformats.org/drawingml/2006/chart" xmlns:r="http://schemas.openxmlformats.org/officeDocument/2006/relationships" r:id="rId2"/>
          </a:graphicData>
        </a:graphic>
      </p:graphicFrame>
      <p:sp>
        <p:nvSpPr>
          <p:cNvPr id="4" name="Footer Placeholder 3"/>
          <p:cNvSpPr>
            <a:spLocks noGrp="1"/>
          </p:cNvSpPr>
          <p:nvPr>
            <p:ph type="ftr" sz="quarter" idx="11"/>
          </p:nvPr>
        </p:nvSpPr>
        <p:spPr/>
        <p:txBody>
          <a:bodyPr/>
          <a:lstStyle/>
          <a:p>
            <a:pPr>
              <a:defRPr/>
            </a:pPr>
            <a:r>
              <a:rPr lang="en-GB" smtClean="0"/>
              <a:t>Dr Catherine White EFJC 1st December 2017</a:t>
            </a:r>
            <a:endParaRPr lang="en-GB"/>
          </a:p>
        </p:txBody>
      </p:sp>
      <p:sp>
        <p:nvSpPr>
          <p:cNvPr id="3" name="Slide Number Placeholder 2"/>
          <p:cNvSpPr>
            <a:spLocks noGrp="1"/>
          </p:cNvSpPr>
          <p:nvPr>
            <p:ph type="sldNum" sz="quarter" idx="12"/>
          </p:nvPr>
        </p:nvSpPr>
        <p:spPr/>
        <p:txBody>
          <a:bodyPr/>
          <a:lstStyle/>
          <a:p>
            <a:fld id="{D7BE6EB4-EC8E-4F38-BC71-CFA470EA3FBA}" type="slidenum">
              <a:rPr lang="en-GB" smtClean="0">
                <a:solidFill>
                  <a:prstClr val="black">
                    <a:tint val="75000"/>
                  </a:prstClr>
                </a:solidFill>
              </a:rPr>
              <a:pPr/>
              <a:t>5</a:t>
            </a:fld>
            <a:endParaRPr lang="en-GB">
              <a:solidFill>
                <a:prstClr val="black">
                  <a:tint val="75000"/>
                </a:prstClr>
              </a:solidFill>
            </a:endParaRPr>
          </a:p>
        </p:txBody>
      </p:sp>
    </p:spTree>
    <p:extLst>
      <p:ext uri="{BB962C8B-B14F-4D97-AF65-F5344CB8AC3E}">
        <p14:creationId xmlns:p14="http://schemas.microsoft.com/office/powerpoint/2010/main" val="157842465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Screen Clipping"/>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31024" y="2060848"/>
            <a:ext cx="8104798" cy="2026202"/>
          </a:xfrm>
        </p:spPr>
      </p:pic>
      <p:sp>
        <p:nvSpPr>
          <p:cNvPr id="2" name="Footer Placeholder 1"/>
          <p:cNvSpPr>
            <a:spLocks noGrp="1"/>
          </p:cNvSpPr>
          <p:nvPr>
            <p:ph type="ftr" sz="quarter" idx="11"/>
          </p:nvPr>
        </p:nvSpPr>
        <p:spPr/>
        <p:txBody>
          <a:bodyPr/>
          <a:lstStyle/>
          <a:p>
            <a:r>
              <a:rPr lang="en-GB" smtClean="0"/>
              <a:t>Dr Catherine White EFJC 1st December 2017</a:t>
            </a:r>
            <a:endParaRPr lang="en-GB"/>
          </a:p>
        </p:txBody>
      </p:sp>
      <p:sp>
        <p:nvSpPr>
          <p:cNvPr id="3" name="Slide Number Placeholder 2"/>
          <p:cNvSpPr>
            <a:spLocks noGrp="1"/>
          </p:cNvSpPr>
          <p:nvPr>
            <p:ph type="sldNum" sz="quarter" idx="12"/>
          </p:nvPr>
        </p:nvSpPr>
        <p:spPr/>
        <p:txBody>
          <a:bodyPr/>
          <a:lstStyle/>
          <a:p>
            <a:fld id="{488E5D03-8C35-48EC-BB82-B6EE861FB056}" type="slidenum">
              <a:rPr lang="en-GB" smtClean="0"/>
              <a:t>50</a:t>
            </a:fld>
            <a:endParaRPr lang="en-GB"/>
          </a:p>
        </p:txBody>
      </p:sp>
    </p:spTree>
    <p:extLst>
      <p:ext uri="{BB962C8B-B14F-4D97-AF65-F5344CB8AC3E}">
        <p14:creationId xmlns:p14="http://schemas.microsoft.com/office/powerpoint/2010/main" val="2627436345"/>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1907" name="Rectangle 2"/>
          <p:cNvSpPr>
            <a:spLocks noGrp="1" noChangeArrowheads="1"/>
          </p:cNvSpPr>
          <p:nvPr>
            <p:ph type="title" sz="quarter"/>
          </p:nvPr>
        </p:nvSpPr>
        <p:spPr/>
        <p:txBody>
          <a:bodyPr/>
          <a:lstStyle/>
          <a:p>
            <a:pPr eaLnBrk="1" hangingPunct="1"/>
            <a:r>
              <a:rPr lang="en-GB"/>
              <a:t>THANKYOU</a:t>
            </a:r>
            <a:endParaRPr lang="en-US"/>
          </a:p>
        </p:txBody>
      </p:sp>
      <p:sp>
        <p:nvSpPr>
          <p:cNvPr id="251908" name="Rectangle 3"/>
          <p:cNvSpPr>
            <a:spLocks noGrp="1" noChangeArrowheads="1"/>
          </p:cNvSpPr>
          <p:nvPr>
            <p:ph sz="quarter" idx="1"/>
          </p:nvPr>
        </p:nvSpPr>
        <p:spPr/>
        <p:txBody>
          <a:bodyPr>
            <a:normAutofit/>
          </a:bodyPr>
          <a:lstStyle/>
          <a:p>
            <a:pPr algn="ctr" eaLnBrk="1" hangingPunct="1">
              <a:lnSpc>
                <a:spcPct val="90000"/>
              </a:lnSpc>
              <a:buFont typeface="Wingdings" pitchFamily="2" charset="2"/>
              <a:buNone/>
            </a:pPr>
            <a:endParaRPr lang="en-GB" sz="2600" dirty="0"/>
          </a:p>
          <a:p>
            <a:pPr algn="ctr" eaLnBrk="1" hangingPunct="1">
              <a:lnSpc>
                <a:spcPct val="90000"/>
              </a:lnSpc>
              <a:buFont typeface="Wingdings" pitchFamily="2" charset="2"/>
              <a:buNone/>
            </a:pPr>
            <a:endParaRPr lang="en-GB" sz="3900" dirty="0"/>
          </a:p>
          <a:p>
            <a:pPr algn="ctr" eaLnBrk="1" hangingPunct="1">
              <a:lnSpc>
                <a:spcPct val="90000"/>
              </a:lnSpc>
              <a:buFont typeface="Wingdings" pitchFamily="2" charset="2"/>
              <a:buNone/>
            </a:pPr>
            <a:r>
              <a:rPr lang="en-GB" sz="2400" dirty="0">
                <a:hlinkClick r:id="rId3"/>
              </a:rPr>
              <a:t>Catherine.white2@nhs.net</a:t>
            </a:r>
            <a:endParaRPr lang="en-GB" sz="2400" dirty="0"/>
          </a:p>
          <a:p>
            <a:pPr algn="ctr" eaLnBrk="1" hangingPunct="1">
              <a:lnSpc>
                <a:spcPct val="90000"/>
              </a:lnSpc>
              <a:buFont typeface="Wingdings" pitchFamily="2" charset="2"/>
              <a:buNone/>
            </a:pPr>
            <a:r>
              <a:rPr lang="en-GB" sz="2400">
                <a:hlinkClick r:id="rId4"/>
              </a:rPr>
              <a:t>Cath.white@cmft.nhs.uk</a:t>
            </a:r>
            <a:endParaRPr lang="en-GB" sz="2400"/>
          </a:p>
          <a:p>
            <a:pPr algn="ctr" eaLnBrk="1" hangingPunct="1">
              <a:lnSpc>
                <a:spcPct val="90000"/>
              </a:lnSpc>
              <a:buFont typeface="Wingdings" pitchFamily="2" charset="2"/>
              <a:buNone/>
            </a:pPr>
            <a:endParaRPr lang="en-GB" sz="2400" dirty="0"/>
          </a:p>
          <a:p>
            <a:pPr algn="ctr" eaLnBrk="1" hangingPunct="1">
              <a:lnSpc>
                <a:spcPct val="90000"/>
              </a:lnSpc>
              <a:buFont typeface="Wingdings" pitchFamily="2" charset="2"/>
              <a:buNone/>
            </a:pPr>
            <a:endParaRPr lang="en-GB" sz="3900" dirty="0"/>
          </a:p>
        </p:txBody>
      </p:sp>
      <p:sp>
        <p:nvSpPr>
          <p:cNvPr id="2" name="Content Placeholder 1"/>
          <p:cNvSpPr>
            <a:spLocks noGrp="1"/>
          </p:cNvSpPr>
          <p:nvPr>
            <p:ph sz="quarter" idx="2"/>
          </p:nvPr>
        </p:nvSpPr>
        <p:spPr/>
        <p:txBody>
          <a:bodyPr>
            <a:normAutofit/>
          </a:bodyPr>
          <a:lstStyle/>
          <a:p>
            <a:pPr marL="0" indent="0">
              <a:buNone/>
            </a:pPr>
            <a:endParaRPr lang="en-GB" sz="2800" dirty="0">
              <a:hlinkClick r:id="rId5"/>
            </a:endParaRPr>
          </a:p>
          <a:p>
            <a:pPr marL="0" indent="0">
              <a:buNone/>
            </a:pPr>
            <a:endParaRPr lang="en-GB" sz="2800" dirty="0">
              <a:hlinkClick r:id="rId5"/>
            </a:endParaRPr>
          </a:p>
          <a:p>
            <a:pPr marL="0" indent="0">
              <a:buNone/>
            </a:pPr>
            <a:r>
              <a:rPr lang="en-GB" sz="2800" dirty="0">
                <a:hlinkClick r:id="rId5"/>
              </a:rPr>
              <a:t>www.stmaryscentre.org</a:t>
            </a:r>
            <a:endParaRPr lang="en-GB" sz="2800" dirty="0"/>
          </a:p>
          <a:p>
            <a:endParaRPr lang="en-GB" dirty="0"/>
          </a:p>
        </p:txBody>
      </p:sp>
      <p:pic>
        <p:nvPicPr>
          <p:cNvPr id="7" name="Content Placeholder 6"/>
          <p:cNvPicPr>
            <a:picLocks noGrp="1" noChangeAspect="1"/>
          </p:cNvPicPr>
          <p:nvPr>
            <p:ph sz="quarter" idx="3"/>
          </p:nvPr>
        </p:nvPicPr>
        <p:blipFill>
          <a:blip r:embed="rId6" cstate="print">
            <a:extLst>
              <a:ext uri="{28A0092B-C50C-407E-A947-70E740481C1C}">
                <a14:useLocalDpi xmlns:a14="http://schemas.microsoft.com/office/drawing/2010/main" val="0"/>
              </a:ext>
            </a:extLst>
          </a:blip>
          <a:stretch>
            <a:fillRect/>
          </a:stretch>
        </p:blipFill>
        <p:spPr>
          <a:xfrm>
            <a:off x="457200" y="4276640"/>
            <a:ext cx="4038600" cy="1519408"/>
          </a:xfrm>
        </p:spPr>
      </p:pic>
      <p:sp>
        <p:nvSpPr>
          <p:cNvPr id="6" name="Content Placeholder 5"/>
          <p:cNvSpPr>
            <a:spLocks noGrp="1"/>
          </p:cNvSpPr>
          <p:nvPr>
            <p:ph sz="quarter" idx="4"/>
          </p:nvPr>
        </p:nvSpPr>
        <p:spPr/>
        <p:txBody>
          <a:bodyPr/>
          <a:lstStyle/>
          <a:p>
            <a:pPr lvl="0" algn="ctr">
              <a:lnSpc>
                <a:spcPct val="90000"/>
              </a:lnSpc>
              <a:buNone/>
            </a:pPr>
            <a:endParaRPr lang="en-US" sz="2700" dirty="0">
              <a:solidFill>
                <a:prstClr val="black"/>
              </a:solidFill>
            </a:endParaRPr>
          </a:p>
          <a:p>
            <a:pPr lvl="0" algn="ctr">
              <a:lnSpc>
                <a:spcPct val="90000"/>
              </a:lnSpc>
              <a:buNone/>
            </a:pPr>
            <a:r>
              <a:rPr lang="en-US" sz="2700" dirty="0">
                <a:solidFill>
                  <a:prstClr val="black"/>
                </a:solidFill>
              </a:rPr>
              <a:t>@</a:t>
            </a:r>
            <a:r>
              <a:rPr lang="en-US" sz="2700" dirty="0" err="1">
                <a:solidFill>
                  <a:prstClr val="black"/>
                </a:solidFill>
              </a:rPr>
              <a:t>StmarysSARC</a:t>
            </a:r>
            <a:endParaRPr lang="en-US" sz="2700" dirty="0">
              <a:solidFill>
                <a:prstClr val="black"/>
              </a:solidFill>
            </a:endParaRPr>
          </a:p>
          <a:p>
            <a:pPr lvl="0" algn="ctr">
              <a:lnSpc>
                <a:spcPct val="90000"/>
              </a:lnSpc>
              <a:buNone/>
            </a:pPr>
            <a:endParaRPr lang="en-US" sz="2700" dirty="0">
              <a:solidFill>
                <a:prstClr val="black"/>
              </a:solidFill>
            </a:endParaRPr>
          </a:p>
          <a:p>
            <a:pPr lvl="0" algn="ctr">
              <a:lnSpc>
                <a:spcPct val="90000"/>
              </a:lnSpc>
              <a:buNone/>
            </a:pPr>
            <a:r>
              <a:rPr lang="en-US" sz="2700" b="1" dirty="0">
                <a:solidFill>
                  <a:prstClr val="black"/>
                </a:solidFill>
              </a:rPr>
              <a:t>@catherinewhite7</a:t>
            </a:r>
          </a:p>
          <a:p>
            <a:endParaRPr lang="en-GB" dirty="0"/>
          </a:p>
        </p:txBody>
      </p:sp>
      <p:sp>
        <p:nvSpPr>
          <p:cNvPr id="3" name="Footer Placeholder 2"/>
          <p:cNvSpPr>
            <a:spLocks noGrp="1"/>
          </p:cNvSpPr>
          <p:nvPr>
            <p:ph type="ftr" sz="quarter" idx="11"/>
          </p:nvPr>
        </p:nvSpPr>
        <p:spPr/>
        <p:txBody>
          <a:bodyPr/>
          <a:lstStyle/>
          <a:p>
            <a:pPr>
              <a:defRPr/>
            </a:pPr>
            <a:r>
              <a:rPr lang="en-GB" altLang="en-US" smtClean="0"/>
              <a:t>Dr Catherine White EFJC 1st December 2017</a:t>
            </a:r>
            <a:endParaRPr lang="en-US" altLang="en-US"/>
          </a:p>
        </p:txBody>
      </p:sp>
      <p:sp>
        <p:nvSpPr>
          <p:cNvPr id="4" name="Slide Number Placeholder 3"/>
          <p:cNvSpPr>
            <a:spLocks noGrp="1"/>
          </p:cNvSpPr>
          <p:nvPr>
            <p:ph type="sldNum" sz="quarter" idx="12"/>
          </p:nvPr>
        </p:nvSpPr>
        <p:spPr/>
        <p:txBody>
          <a:bodyPr/>
          <a:lstStyle/>
          <a:p>
            <a:pPr>
              <a:defRPr/>
            </a:pPr>
            <a:fld id="{195A05D0-A5C2-4550-9FE9-E772551BF15D}" type="slidenum">
              <a:rPr lang="en-US" altLang="en-US" smtClean="0"/>
              <a:pPr>
                <a:defRPr/>
              </a:pPr>
              <a:t>51</a:t>
            </a:fld>
            <a:endParaRPr lang="en-US" altLang="en-US"/>
          </a:p>
        </p:txBody>
      </p:sp>
    </p:spTree>
    <p:extLst>
      <p:ext uri="{BB962C8B-B14F-4D97-AF65-F5344CB8AC3E}">
        <p14:creationId xmlns:p14="http://schemas.microsoft.com/office/powerpoint/2010/main" val="41494916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GB" altLang="en-US" sz="3600" smtClean="0">
                <a:solidFill>
                  <a:srgbClr val="FF0000"/>
                </a:solidFill>
              </a:rPr>
              <a:t>Risk assessment during the examination</a:t>
            </a:r>
          </a:p>
        </p:txBody>
      </p:sp>
      <p:graphicFrame>
        <p:nvGraphicFramePr>
          <p:cNvPr id="4" name="Content Placeholder 3"/>
          <p:cNvGraphicFramePr>
            <a:graphicFrameLocks noGrp="1"/>
          </p:cNvGraphicFramePr>
          <p:nvPr>
            <p:ph idx="1"/>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4820" name="Footer Placeholder 1"/>
          <p:cNvSpPr>
            <a:spLocks noGrp="1"/>
          </p:cNvSpPr>
          <p:nvPr>
            <p:ph type="ftr" sz="quarter" idx="1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altLang="en-US"/>
              <a:t>Dr Catherine White March 2016</a:t>
            </a:r>
          </a:p>
        </p:txBody>
      </p:sp>
    </p:spTree>
    <p:extLst>
      <p:ext uri="{BB962C8B-B14F-4D97-AF65-F5344CB8AC3E}">
        <p14:creationId xmlns:p14="http://schemas.microsoft.com/office/powerpoint/2010/main" val="3341518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6675" name="Rectangle 2"/>
          <p:cNvSpPr>
            <a:spLocks noGrp="1" noChangeArrowheads="1"/>
          </p:cNvSpPr>
          <p:nvPr>
            <p:ph type="title" sz="quarter"/>
          </p:nvPr>
        </p:nvSpPr>
        <p:spPr/>
        <p:txBody>
          <a:bodyPr/>
          <a:lstStyle/>
          <a:p>
            <a:pPr eaLnBrk="1" hangingPunct="1"/>
            <a:endParaRPr lang="en-GB" smtClean="0"/>
          </a:p>
        </p:txBody>
      </p:sp>
      <p:sp>
        <p:nvSpPr>
          <p:cNvPr id="156676" name="Rectangle 3"/>
          <p:cNvSpPr>
            <a:spLocks noGrp="1" noChangeArrowheads="1"/>
          </p:cNvSpPr>
          <p:nvPr>
            <p:ph sz="quarter" idx="1"/>
          </p:nvPr>
        </p:nvSpPr>
        <p:spPr>
          <a:xfrm>
            <a:off x="457200" y="1600200"/>
            <a:ext cx="4038600" cy="2187575"/>
          </a:xfrm>
        </p:spPr>
        <p:txBody>
          <a:bodyPr/>
          <a:lstStyle/>
          <a:p>
            <a:pPr eaLnBrk="1" hangingPunct="1"/>
            <a:endParaRPr lang="en-GB" sz="2100" smtClean="0"/>
          </a:p>
        </p:txBody>
      </p:sp>
      <p:sp>
        <p:nvSpPr>
          <p:cNvPr id="156677" name="Rectangle 4"/>
          <p:cNvSpPr>
            <a:spLocks noGrp="1" noChangeArrowheads="1"/>
          </p:cNvSpPr>
          <p:nvPr>
            <p:ph sz="quarter" idx="2"/>
          </p:nvPr>
        </p:nvSpPr>
        <p:spPr>
          <a:xfrm>
            <a:off x="4648200" y="1600200"/>
            <a:ext cx="4038600" cy="2187575"/>
          </a:xfrm>
        </p:spPr>
        <p:txBody>
          <a:bodyPr/>
          <a:lstStyle/>
          <a:p>
            <a:pPr eaLnBrk="1" hangingPunct="1"/>
            <a:endParaRPr lang="en-GB" sz="2100" smtClean="0"/>
          </a:p>
        </p:txBody>
      </p:sp>
      <p:sp>
        <p:nvSpPr>
          <p:cNvPr id="156678" name="Rectangle 5"/>
          <p:cNvSpPr>
            <a:spLocks noGrp="1" noChangeArrowheads="1"/>
          </p:cNvSpPr>
          <p:nvPr>
            <p:ph sz="quarter" idx="3"/>
          </p:nvPr>
        </p:nvSpPr>
        <p:spPr/>
        <p:txBody>
          <a:bodyPr/>
          <a:lstStyle/>
          <a:p>
            <a:pPr eaLnBrk="1" hangingPunct="1"/>
            <a:endParaRPr lang="en-GB" sz="2100" smtClean="0"/>
          </a:p>
        </p:txBody>
      </p:sp>
      <p:pic>
        <p:nvPicPr>
          <p:cNvPr id="156679" name="Picture 6" descr="levonelleAP0210_468x368">
            <a:hlinkClick r:id="rId3"/>
          </p:cNvPr>
          <p:cNvPicPr>
            <a:picLocks noChangeAspect="1" noChangeArrowheads="1"/>
          </p:cNvPicPr>
          <p:nvPr/>
        </p:nvPicPr>
        <p:blipFill>
          <a:blip r:embed="rId4" cstate="print"/>
          <a:srcRect/>
          <a:stretch>
            <a:fillRect/>
          </a:stretch>
        </p:blipFill>
        <p:spPr bwMode="auto">
          <a:xfrm>
            <a:off x="323850" y="188913"/>
            <a:ext cx="3714750" cy="2914650"/>
          </a:xfrm>
          <a:prstGeom prst="rect">
            <a:avLst/>
          </a:prstGeom>
          <a:noFill/>
          <a:ln w="9525">
            <a:noFill/>
            <a:miter lim="800000"/>
            <a:headEnd/>
            <a:tailEnd/>
          </a:ln>
        </p:spPr>
      </p:pic>
      <p:pic>
        <p:nvPicPr>
          <p:cNvPr id="156680" name="Picture 7" descr="what_is_pep">
            <a:hlinkClick r:id="rId5"/>
          </p:cNvPr>
          <p:cNvPicPr>
            <a:picLocks noChangeAspect="1" noChangeArrowheads="1"/>
          </p:cNvPicPr>
          <p:nvPr/>
        </p:nvPicPr>
        <p:blipFill>
          <a:blip r:embed="rId6" cstate="print"/>
          <a:srcRect/>
          <a:stretch>
            <a:fillRect/>
          </a:stretch>
        </p:blipFill>
        <p:spPr bwMode="auto">
          <a:xfrm>
            <a:off x="6011863" y="188913"/>
            <a:ext cx="2652712" cy="3468687"/>
          </a:xfrm>
          <a:prstGeom prst="rect">
            <a:avLst/>
          </a:prstGeom>
          <a:noFill/>
          <a:ln w="9525">
            <a:noFill/>
            <a:miter lim="800000"/>
            <a:headEnd/>
            <a:tailEnd/>
          </a:ln>
        </p:spPr>
      </p:pic>
      <p:pic>
        <p:nvPicPr>
          <p:cNvPr id="156681" name="Picture 8" descr="swab">
            <a:hlinkClick r:id="rId7"/>
          </p:cNvPr>
          <p:cNvPicPr>
            <a:picLocks noChangeAspect="1" noChangeArrowheads="1"/>
          </p:cNvPicPr>
          <p:nvPr/>
        </p:nvPicPr>
        <p:blipFill>
          <a:blip r:embed="rId8" cstate="print"/>
          <a:srcRect/>
          <a:stretch>
            <a:fillRect/>
          </a:stretch>
        </p:blipFill>
        <p:spPr bwMode="auto">
          <a:xfrm>
            <a:off x="539750" y="4076700"/>
            <a:ext cx="3240088" cy="2089150"/>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pPr>
              <a:defRPr/>
            </a:pPr>
            <a:endParaRPr lang="en-US" altLang="en-US"/>
          </a:p>
        </p:txBody>
      </p:sp>
      <p:pic>
        <p:nvPicPr>
          <p:cNvPr id="4" name="Content Placeholder 3" descr="Screen Clipping"/>
          <p:cNvPicPr>
            <a:picLocks noGrp="1" noChangeAspect="1"/>
          </p:cNvPicPr>
          <p:nvPr>
            <p:ph sz="quarter" idx="4"/>
          </p:nvPr>
        </p:nvPicPr>
        <p:blipFill>
          <a:blip r:embed="rId9">
            <a:extLst>
              <a:ext uri="{28A0092B-C50C-407E-A947-70E740481C1C}">
                <a14:useLocalDpi xmlns:a14="http://schemas.microsoft.com/office/drawing/2010/main" val="0"/>
              </a:ext>
            </a:extLst>
          </a:blip>
          <a:stretch>
            <a:fillRect/>
          </a:stretch>
        </p:blipFill>
        <p:spPr>
          <a:xfrm>
            <a:off x="5148064" y="3980807"/>
            <a:ext cx="3312368" cy="2301070"/>
          </a:xfrm>
        </p:spPr>
      </p:pic>
    </p:spTree>
    <p:extLst>
      <p:ext uri="{BB962C8B-B14F-4D97-AF65-F5344CB8AC3E}">
        <p14:creationId xmlns:p14="http://schemas.microsoft.com/office/powerpoint/2010/main" val="6853065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sz="quarter"/>
          </p:nvPr>
        </p:nvSpPr>
        <p:spPr>
          <a:xfrm>
            <a:off x="457200" y="277813"/>
            <a:ext cx="3826768" cy="1134963"/>
          </a:xfrm>
        </p:spPr>
        <p:txBody>
          <a:bodyPr/>
          <a:lstStyle/>
          <a:p>
            <a:pPr algn="l"/>
            <a:r>
              <a:rPr lang="en-GB" dirty="0" smtClean="0"/>
              <a:t>Forensic</a:t>
            </a:r>
            <a:endParaRPr lang="en-GB" dirty="0"/>
          </a:p>
        </p:txBody>
      </p:sp>
      <p:pic>
        <p:nvPicPr>
          <p:cNvPr id="9" name="Content Placeholder 8" descr="Screen Clipping"/>
          <p:cNvPicPr>
            <a:picLocks noGrp="1" noChangeAspect="1"/>
          </p:cNvPicPr>
          <p:nvPr>
            <p:ph sz="quarter" idx="3"/>
          </p:nvPr>
        </p:nvPicPr>
        <p:blipFill>
          <a:blip r:embed="rId2">
            <a:extLst>
              <a:ext uri="{28A0092B-C50C-407E-A947-70E740481C1C}">
                <a14:useLocalDpi xmlns:a14="http://schemas.microsoft.com/office/drawing/2010/main" val="0"/>
              </a:ext>
            </a:extLst>
          </a:blip>
          <a:stretch>
            <a:fillRect/>
          </a:stretch>
        </p:blipFill>
        <p:spPr>
          <a:xfrm>
            <a:off x="1043608" y="4077072"/>
            <a:ext cx="2559990" cy="2518617"/>
          </a:xfrm>
        </p:spPr>
      </p:pic>
      <p:sp>
        <p:nvSpPr>
          <p:cNvPr id="8" name="Content Placeholder 7"/>
          <p:cNvSpPr>
            <a:spLocks noGrp="1"/>
          </p:cNvSpPr>
          <p:nvPr>
            <p:ph sz="quarter" idx="4"/>
          </p:nvPr>
        </p:nvSpPr>
        <p:spPr/>
        <p:txBody>
          <a:bodyPr/>
          <a:lstStyle/>
          <a:p>
            <a:endParaRPr lang="en-GB"/>
          </a:p>
        </p:txBody>
      </p:sp>
      <p:sp>
        <p:nvSpPr>
          <p:cNvPr id="3" name="Footer Placeholder 2"/>
          <p:cNvSpPr>
            <a:spLocks noGrp="1"/>
          </p:cNvSpPr>
          <p:nvPr>
            <p:ph type="ftr" sz="quarter" idx="11"/>
          </p:nvPr>
        </p:nvSpPr>
        <p:spPr/>
        <p:txBody>
          <a:bodyPr/>
          <a:lstStyle/>
          <a:p>
            <a:pPr>
              <a:defRPr/>
            </a:pPr>
            <a:endParaRPr lang="en-US" altLang="en-US">
              <a:solidFill>
                <a:prstClr val="black">
                  <a:tint val="75000"/>
                </a:prstClr>
              </a:solidFill>
            </a:endParaRPr>
          </a:p>
        </p:txBody>
      </p:sp>
      <p:pic>
        <p:nvPicPr>
          <p:cNvPr id="84994"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251520" y="1484784"/>
            <a:ext cx="3660208"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4995" name="Picture 3"/>
          <p:cNvPicPr>
            <a:picLocks noGrp="1" noChangeAspect="1" noChangeArrowheads="1"/>
          </p:cNvPicPr>
          <p:nvPr>
            <p:ph sz="quarter" idx="2"/>
          </p:nvPr>
        </p:nvPicPr>
        <p:blipFill>
          <a:blip r:embed="rId4">
            <a:extLst>
              <a:ext uri="{28A0092B-C50C-407E-A947-70E740481C1C}">
                <a14:useLocalDpi xmlns:a14="http://schemas.microsoft.com/office/drawing/2010/main" val="0"/>
              </a:ext>
            </a:extLst>
          </a:blip>
          <a:srcRect/>
          <a:stretch>
            <a:fillRect/>
          </a:stretch>
        </p:blipFill>
        <p:spPr bwMode="auto">
          <a:xfrm>
            <a:off x="4788024" y="427082"/>
            <a:ext cx="4085477" cy="58102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31181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sz="quarter"/>
          </p:nvPr>
        </p:nvSpPr>
        <p:spPr/>
        <p:txBody>
          <a:bodyPr/>
          <a:lstStyle/>
          <a:p>
            <a:endParaRPr lang="en-GB"/>
          </a:p>
        </p:txBody>
      </p:sp>
      <p:pic>
        <p:nvPicPr>
          <p:cNvPr id="3" name="Content Placeholder 2" descr="Screen Clipping"/>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5220072" y="3933056"/>
            <a:ext cx="2384965" cy="2307315"/>
          </a:xfrm>
        </p:spPr>
      </p:pic>
      <p:sp>
        <p:nvSpPr>
          <p:cNvPr id="7" name="Footer Placeholder 6"/>
          <p:cNvSpPr>
            <a:spLocks noGrp="1"/>
          </p:cNvSpPr>
          <p:nvPr>
            <p:ph type="ftr" sz="quarter" idx="11"/>
          </p:nvPr>
        </p:nvSpPr>
        <p:spPr>
          <a:xfrm>
            <a:off x="3124200" y="6356350"/>
            <a:ext cx="3320008" cy="365125"/>
          </a:xfrm>
        </p:spPr>
        <p:txBody>
          <a:bodyPr/>
          <a:lstStyle/>
          <a:p>
            <a:pPr>
              <a:defRPr/>
            </a:pPr>
            <a:r>
              <a:rPr lang="en-GB" altLang="en-US" dirty="0" smtClean="0"/>
              <a:t>Dr Catherine White EFJC 1st December 2017</a:t>
            </a:r>
            <a:endParaRPr lang="en-US" altLang="en-US" dirty="0"/>
          </a:p>
        </p:txBody>
      </p:sp>
      <p:sp>
        <p:nvSpPr>
          <p:cNvPr id="8" name="Slide Number Placeholder 7"/>
          <p:cNvSpPr>
            <a:spLocks noGrp="1"/>
          </p:cNvSpPr>
          <p:nvPr>
            <p:ph type="sldNum" sz="quarter" idx="12"/>
          </p:nvPr>
        </p:nvSpPr>
        <p:spPr/>
        <p:txBody>
          <a:bodyPr/>
          <a:lstStyle/>
          <a:p>
            <a:pPr>
              <a:defRPr/>
            </a:pPr>
            <a:fld id="{195A05D0-A5C2-4550-9FE9-E772551BF15D}" type="slidenum">
              <a:rPr lang="en-US" altLang="en-US" smtClean="0"/>
              <a:pPr>
                <a:defRPr/>
              </a:pPr>
              <a:t>9</a:t>
            </a:fld>
            <a:endParaRPr lang="en-US" altLang="en-US"/>
          </a:p>
        </p:txBody>
      </p:sp>
      <p:pic>
        <p:nvPicPr>
          <p:cNvPr id="1026" name="Picture 2"/>
          <p:cNvPicPr>
            <a:picLocks noGrp="1" noChangeAspect="1" noChangeArrowheads="1"/>
          </p:cNvPicPr>
          <p:nvPr>
            <p:ph sz="quarter" idx="1"/>
          </p:nvPr>
        </p:nvPicPr>
        <p:blipFill>
          <a:blip r:embed="rId3">
            <a:extLst>
              <a:ext uri="{28A0092B-C50C-407E-A947-70E740481C1C}">
                <a14:useLocalDpi xmlns:a14="http://schemas.microsoft.com/office/drawing/2010/main" val="0"/>
              </a:ext>
            </a:extLst>
          </a:blip>
          <a:srcRect/>
          <a:stretch>
            <a:fillRect/>
          </a:stretch>
        </p:blipFill>
        <p:spPr bwMode="auto">
          <a:xfrm>
            <a:off x="899593" y="627158"/>
            <a:ext cx="2411708" cy="31622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Content Placeholder 9" descr="victoriaclimbie"/>
          <p:cNvPicPr>
            <a:picLocks noGrp="1" noChangeAspect="1" noChangeArrowheads="1"/>
          </p:cNvPicPr>
          <p:nvPr>
            <p:ph sz="quarter" idx="2"/>
          </p:nvPr>
        </p:nvPicPr>
        <p:blipFill>
          <a:blip r:embed="rId4" cstate="print"/>
          <a:stretch>
            <a:fillRect/>
          </a:stretch>
        </p:blipFill>
        <p:spPr>
          <a:xfrm>
            <a:off x="4355976" y="374540"/>
            <a:ext cx="3240360" cy="3227400"/>
          </a:xfrm>
        </p:spPr>
      </p:pic>
      <p:pic>
        <p:nvPicPr>
          <p:cNvPr id="11" name="Content Placeholder 7" descr="Screen Clipping"/>
          <p:cNvPicPr>
            <a:picLocks noGrp="1" noChangeAspect="1"/>
          </p:cNvPicPr>
          <p:nvPr>
            <p:ph sz="quarter" idx="3"/>
          </p:nvPr>
        </p:nvPicPr>
        <p:blipFill>
          <a:blip r:embed="rId5">
            <a:extLst>
              <a:ext uri="{28A0092B-C50C-407E-A947-70E740481C1C}">
                <a14:useLocalDpi xmlns:a14="http://schemas.microsoft.com/office/drawing/2010/main" val="0"/>
              </a:ext>
            </a:extLst>
          </a:blip>
          <a:srcRect/>
          <a:stretch>
            <a:fillRect/>
          </a:stretch>
        </p:blipFill>
        <p:spPr>
          <a:xfrm>
            <a:off x="1227390" y="3941763"/>
            <a:ext cx="2498220" cy="2189162"/>
          </a:xfrm>
        </p:spPr>
      </p:pic>
    </p:spTree>
    <p:extLst>
      <p:ext uri="{BB962C8B-B14F-4D97-AF65-F5344CB8AC3E}">
        <p14:creationId xmlns:p14="http://schemas.microsoft.com/office/powerpoint/2010/main" val="20065901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5331</TotalTime>
  <Words>2496</Words>
  <Application>Microsoft Macintosh PowerPoint</Application>
  <PresentationFormat>Diavoorstelling (4:3)</PresentationFormat>
  <Paragraphs>372</Paragraphs>
  <Slides>51</Slides>
  <Notes>28</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51</vt:i4>
      </vt:variant>
    </vt:vector>
  </HeadingPairs>
  <TitlesOfParts>
    <vt:vector size="56" baseType="lpstr">
      <vt:lpstr>Calibri</vt:lpstr>
      <vt:lpstr>ＭＳ Ｐゴシック</vt:lpstr>
      <vt:lpstr>Wingdings</vt:lpstr>
      <vt:lpstr>Arial</vt:lpstr>
      <vt:lpstr>Office Theme</vt:lpstr>
      <vt:lpstr>The role and beneﬁts of the medical forensic work in the approach of family violence and lessons learned about strangulation</vt:lpstr>
      <vt:lpstr>PowerPoint-presentatie</vt:lpstr>
      <vt:lpstr>PowerPoint-presentatie</vt:lpstr>
      <vt:lpstr>St Mary’s SARC Child/Adult Referrals 2016/17 1454</vt:lpstr>
      <vt:lpstr>Child Age Range  2016/17</vt:lpstr>
      <vt:lpstr>Risk assessment during the examination</vt:lpstr>
      <vt:lpstr>PowerPoint-presentatie</vt:lpstr>
      <vt:lpstr>Forensic</vt:lpstr>
      <vt:lpstr>PowerPoint-presentatie</vt:lpstr>
      <vt:lpstr>Non-Fatal Strangulation</vt:lpstr>
      <vt:lpstr>NFS an important risk factor for homicide of women</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Pressure on the neck</vt:lpstr>
      <vt:lpstr>Pressure on the neck</vt:lpstr>
      <vt:lpstr>The timeline</vt:lpstr>
      <vt:lpstr>PowerPoint-presentatie</vt:lpstr>
      <vt:lpstr>Symptoms</vt:lpstr>
      <vt:lpstr>PowerPoint-presentatie</vt:lpstr>
      <vt:lpstr>PowerPoint-presentatie</vt:lpstr>
      <vt:lpstr>PowerPoint-presentatie</vt:lpstr>
      <vt:lpstr>PowerPoint-presentatie</vt:lpstr>
      <vt:lpstr>St Mary’s NFS Checklist &amp; Proforma</vt:lpstr>
      <vt:lpstr>St Mary’s  Multi-agency NFS Working Group</vt:lpstr>
      <vt:lpstr>Management Pathway</vt:lpstr>
      <vt:lpstr>St Mary’s SARC NFS</vt:lpstr>
      <vt:lpstr>Gender of complainants n=99</vt:lpstr>
      <vt:lpstr>PowerPoint-presentatie</vt:lpstr>
      <vt:lpstr>Age in years of Complainants N=99 </vt:lpstr>
      <vt:lpstr>Actions of Complainant</vt:lpstr>
      <vt:lpstr>Injuries noted at FME </vt:lpstr>
      <vt:lpstr>PowerPoint-presentatie</vt:lpstr>
      <vt:lpstr>Deidre</vt:lpstr>
      <vt:lpstr>PowerPoint-presentatie</vt:lpstr>
      <vt:lpstr> Adverse Childhood Experiences </vt:lpstr>
      <vt:lpstr>PowerPoint-presentatie</vt:lpstr>
      <vt:lpstr>4+ ACEs compared to no ACEs</vt:lpstr>
      <vt:lpstr>Remote Live Court Room Link Suite</vt:lpstr>
      <vt:lpstr>PowerPoint-presentatie</vt:lpstr>
      <vt:lpstr>THANKYOU</vt:lpstr>
    </vt:vector>
  </TitlesOfParts>
  <Company>Central Manchester University Hospitals</Company>
  <LinksUpToDate>false</LinksUpToDate>
  <SharedDoc>false</SharedDoc>
  <HyperlinksChanged>false</HyperlinksChanged>
  <AppVersion>15.0041</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Strangulation Pitch</dc:title>
  <dc:creator>White Cath (RW3) CMFT Manchester</dc:creator>
  <cp:lastModifiedBy>Microsoft Office-gebruiker</cp:lastModifiedBy>
  <cp:revision>184</cp:revision>
  <cp:lastPrinted>2017-11-29T20:49:44Z</cp:lastPrinted>
  <dcterms:created xsi:type="dcterms:W3CDTF">2016-10-20T11:23:13Z</dcterms:created>
  <dcterms:modified xsi:type="dcterms:W3CDTF">2018-01-20T16:28:33Z</dcterms:modified>
</cp:coreProperties>
</file>