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5"/>
  </p:notesMasterIdLst>
  <p:sldIdLst>
    <p:sldId id="256" r:id="rId2"/>
    <p:sldId id="323" r:id="rId3"/>
    <p:sldId id="318" r:id="rId4"/>
    <p:sldId id="324" r:id="rId5"/>
    <p:sldId id="317" r:id="rId6"/>
    <p:sldId id="319" r:id="rId7"/>
    <p:sldId id="259" r:id="rId8"/>
    <p:sldId id="263" r:id="rId9"/>
    <p:sldId id="264" r:id="rId10"/>
    <p:sldId id="262" r:id="rId11"/>
    <p:sldId id="261" r:id="rId12"/>
    <p:sldId id="271" r:id="rId13"/>
    <p:sldId id="321" r:id="rId14"/>
    <p:sldId id="269" r:id="rId15"/>
    <p:sldId id="294" r:id="rId16"/>
    <p:sldId id="320" r:id="rId17"/>
    <p:sldId id="291" r:id="rId18"/>
    <p:sldId id="316" r:id="rId19"/>
    <p:sldId id="282" r:id="rId20"/>
    <p:sldId id="280" r:id="rId21"/>
    <p:sldId id="322" r:id="rId22"/>
    <p:sldId id="279" r:id="rId23"/>
    <p:sldId id="278" r:id="rId24"/>
    <p:sldId id="304" r:id="rId25"/>
    <p:sldId id="276" r:id="rId26"/>
    <p:sldId id="275" r:id="rId27"/>
    <p:sldId id="274" r:id="rId28"/>
    <p:sldId id="325" r:id="rId29"/>
    <p:sldId id="329" r:id="rId30"/>
    <p:sldId id="326" r:id="rId31"/>
    <p:sldId id="265" r:id="rId32"/>
    <p:sldId id="328" r:id="rId33"/>
    <p:sldId id="327" r:id="rId3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F34EADF9-A778-6640-BF56-09E252906AA1}">
          <p14:sldIdLst>
            <p14:sldId id="256"/>
            <p14:sldId id="323"/>
            <p14:sldId id="318"/>
            <p14:sldId id="324"/>
            <p14:sldId id="317"/>
            <p14:sldId id="319"/>
            <p14:sldId id="259"/>
            <p14:sldId id="263"/>
            <p14:sldId id="264"/>
            <p14:sldId id="262"/>
            <p14:sldId id="261"/>
            <p14:sldId id="271"/>
            <p14:sldId id="321"/>
            <p14:sldId id="269"/>
            <p14:sldId id="294"/>
            <p14:sldId id="320"/>
            <p14:sldId id="291"/>
            <p14:sldId id="316"/>
            <p14:sldId id="282"/>
            <p14:sldId id="280"/>
            <p14:sldId id="322"/>
            <p14:sldId id="279"/>
            <p14:sldId id="278"/>
            <p14:sldId id="304"/>
            <p14:sldId id="276"/>
            <p14:sldId id="275"/>
            <p14:sldId id="274"/>
            <p14:sldId id="325"/>
            <p14:sldId id="329"/>
            <p14:sldId id="326"/>
            <p14:sldId id="265"/>
            <p14:sldId id="328"/>
            <p14:sldId id="32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2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5"/>
  </p:normalViewPr>
  <p:slideViewPr>
    <p:cSldViewPr snapToGrid="0" snapToObjects="1">
      <p:cViewPr varScale="1">
        <p:scale>
          <a:sx n="107" d="100"/>
          <a:sy n="107" d="100"/>
        </p:scale>
        <p:origin x="736"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089464-9814-6244-B579-9908F2F4D2B6}" type="datetimeFigureOut">
              <a:rPr lang="nl-NL" smtClean="0"/>
              <a:t>20-01-18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D84D1-9B2A-704B-9827-1B62CE0D7087}" type="slidenum">
              <a:rPr lang="nl-NL" smtClean="0"/>
              <a:t>‹nr.›</a:t>
            </a:fld>
            <a:endParaRPr lang="nl-NL"/>
          </a:p>
        </p:txBody>
      </p:sp>
    </p:spTree>
    <p:extLst>
      <p:ext uri="{BB962C8B-B14F-4D97-AF65-F5344CB8AC3E}">
        <p14:creationId xmlns:p14="http://schemas.microsoft.com/office/powerpoint/2010/main" val="1489455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97D84D1-9B2A-704B-9827-1B62CE0D7087}" type="slidenum">
              <a:rPr lang="nl-NL" smtClean="0"/>
              <a:t>1</a:t>
            </a:fld>
            <a:endParaRPr lang="nl-NL"/>
          </a:p>
        </p:txBody>
      </p:sp>
    </p:spTree>
    <p:extLst>
      <p:ext uri="{BB962C8B-B14F-4D97-AF65-F5344CB8AC3E}">
        <p14:creationId xmlns:p14="http://schemas.microsoft.com/office/powerpoint/2010/main" val="2578908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97D84D1-9B2A-704B-9827-1B62CE0D7087}" type="slidenum">
              <a:rPr lang="nl-NL" smtClean="0"/>
              <a:t>10</a:t>
            </a:fld>
            <a:endParaRPr lang="nl-NL"/>
          </a:p>
        </p:txBody>
      </p:sp>
    </p:spTree>
    <p:extLst>
      <p:ext uri="{BB962C8B-B14F-4D97-AF65-F5344CB8AC3E}">
        <p14:creationId xmlns:p14="http://schemas.microsoft.com/office/powerpoint/2010/main" val="2578908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97D84D1-9B2A-704B-9827-1B62CE0D7087}" type="slidenum">
              <a:rPr lang="nl-NL" smtClean="0"/>
              <a:t>11</a:t>
            </a:fld>
            <a:endParaRPr lang="nl-NL"/>
          </a:p>
        </p:txBody>
      </p:sp>
    </p:spTree>
    <p:extLst>
      <p:ext uri="{BB962C8B-B14F-4D97-AF65-F5344CB8AC3E}">
        <p14:creationId xmlns:p14="http://schemas.microsoft.com/office/powerpoint/2010/main" val="2578908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97D84D1-9B2A-704B-9827-1B62CE0D7087}" type="slidenum">
              <a:rPr lang="nl-NL" smtClean="0"/>
              <a:t>12</a:t>
            </a:fld>
            <a:endParaRPr lang="nl-NL"/>
          </a:p>
        </p:txBody>
      </p:sp>
    </p:spTree>
    <p:extLst>
      <p:ext uri="{BB962C8B-B14F-4D97-AF65-F5344CB8AC3E}">
        <p14:creationId xmlns:p14="http://schemas.microsoft.com/office/powerpoint/2010/main" val="2578908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97D84D1-9B2A-704B-9827-1B62CE0D7087}" type="slidenum">
              <a:rPr lang="nl-NL" smtClean="0"/>
              <a:t>13</a:t>
            </a:fld>
            <a:endParaRPr lang="nl-NL"/>
          </a:p>
        </p:txBody>
      </p:sp>
    </p:spTree>
    <p:extLst>
      <p:ext uri="{BB962C8B-B14F-4D97-AF65-F5344CB8AC3E}">
        <p14:creationId xmlns:p14="http://schemas.microsoft.com/office/powerpoint/2010/main" val="2578908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97D84D1-9B2A-704B-9827-1B62CE0D7087}" type="slidenum">
              <a:rPr lang="nl-NL" smtClean="0"/>
              <a:t>14</a:t>
            </a:fld>
            <a:endParaRPr lang="nl-NL"/>
          </a:p>
        </p:txBody>
      </p:sp>
    </p:spTree>
    <p:extLst>
      <p:ext uri="{BB962C8B-B14F-4D97-AF65-F5344CB8AC3E}">
        <p14:creationId xmlns:p14="http://schemas.microsoft.com/office/powerpoint/2010/main" val="2578908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97D84D1-9B2A-704B-9827-1B62CE0D7087}" type="slidenum">
              <a:rPr lang="nl-NL" smtClean="0"/>
              <a:t>15</a:t>
            </a:fld>
            <a:endParaRPr lang="nl-NL"/>
          </a:p>
        </p:txBody>
      </p:sp>
    </p:spTree>
    <p:extLst>
      <p:ext uri="{BB962C8B-B14F-4D97-AF65-F5344CB8AC3E}">
        <p14:creationId xmlns:p14="http://schemas.microsoft.com/office/powerpoint/2010/main" val="2578908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97D84D1-9B2A-704B-9827-1B62CE0D7087}" type="slidenum">
              <a:rPr lang="nl-NL" smtClean="0"/>
              <a:t>16</a:t>
            </a:fld>
            <a:endParaRPr lang="nl-NL"/>
          </a:p>
        </p:txBody>
      </p:sp>
    </p:spTree>
    <p:extLst>
      <p:ext uri="{BB962C8B-B14F-4D97-AF65-F5344CB8AC3E}">
        <p14:creationId xmlns:p14="http://schemas.microsoft.com/office/powerpoint/2010/main" val="2578908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97D84D1-9B2A-704B-9827-1B62CE0D7087}" type="slidenum">
              <a:rPr lang="nl-NL" smtClean="0"/>
              <a:t>17</a:t>
            </a:fld>
            <a:endParaRPr lang="nl-NL"/>
          </a:p>
        </p:txBody>
      </p:sp>
    </p:spTree>
    <p:extLst>
      <p:ext uri="{BB962C8B-B14F-4D97-AF65-F5344CB8AC3E}">
        <p14:creationId xmlns:p14="http://schemas.microsoft.com/office/powerpoint/2010/main" val="2578908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97D84D1-9B2A-704B-9827-1B62CE0D7087}" type="slidenum">
              <a:rPr lang="nl-NL" smtClean="0"/>
              <a:t>18</a:t>
            </a:fld>
            <a:endParaRPr lang="nl-NL"/>
          </a:p>
        </p:txBody>
      </p:sp>
    </p:spTree>
    <p:extLst>
      <p:ext uri="{BB962C8B-B14F-4D97-AF65-F5344CB8AC3E}">
        <p14:creationId xmlns:p14="http://schemas.microsoft.com/office/powerpoint/2010/main" val="2578908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97D84D1-9B2A-704B-9827-1B62CE0D7087}" type="slidenum">
              <a:rPr lang="nl-NL" smtClean="0"/>
              <a:t>19</a:t>
            </a:fld>
            <a:endParaRPr lang="nl-NL"/>
          </a:p>
        </p:txBody>
      </p:sp>
    </p:spTree>
    <p:extLst>
      <p:ext uri="{BB962C8B-B14F-4D97-AF65-F5344CB8AC3E}">
        <p14:creationId xmlns:p14="http://schemas.microsoft.com/office/powerpoint/2010/main" val="2578908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97D84D1-9B2A-704B-9827-1B62CE0D7087}" type="slidenum">
              <a:rPr lang="nl-NL" smtClean="0"/>
              <a:t>2</a:t>
            </a:fld>
            <a:endParaRPr lang="nl-NL"/>
          </a:p>
        </p:txBody>
      </p:sp>
    </p:spTree>
    <p:extLst>
      <p:ext uri="{BB962C8B-B14F-4D97-AF65-F5344CB8AC3E}">
        <p14:creationId xmlns:p14="http://schemas.microsoft.com/office/powerpoint/2010/main" val="2578908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These standards ensure communities are creating systems change and challenging the traditional way of providing services to victims and their families by bundling services and integrating critical service providers from the advocacy and criminal justice systems</a:t>
            </a:r>
            <a:r>
              <a:rPr lang="nl-NL" sz="1200" dirty="0" smtClean="0"/>
              <a:t> </a:t>
            </a:r>
          </a:p>
          <a:p>
            <a:endParaRPr lang="nl-NL" dirty="0"/>
          </a:p>
        </p:txBody>
      </p:sp>
      <p:sp>
        <p:nvSpPr>
          <p:cNvPr id="4" name="Tijdelijke aanduiding voor dianummer 3"/>
          <p:cNvSpPr>
            <a:spLocks noGrp="1"/>
          </p:cNvSpPr>
          <p:nvPr>
            <p:ph type="sldNum" sz="quarter" idx="10"/>
          </p:nvPr>
        </p:nvSpPr>
        <p:spPr/>
        <p:txBody>
          <a:bodyPr/>
          <a:lstStyle/>
          <a:p>
            <a:fld id="{597D84D1-9B2A-704B-9827-1B62CE0D7087}" type="slidenum">
              <a:rPr lang="nl-NL" smtClean="0"/>
              <a:t>20</a:t>
            </a:fld>
            <a:endParaRPr lang="nl-NL"/>
          </a:p>
        </p:txBody>
      </p:sp>
    </p:spTree>
    <p:extLst>
      <p:ext uri="{BB962C8B-B14F-4D97-AF65-F5344CB8AC3E}">
        <p14:creationId xmlns:p14="http://schemas.microsoft.com/office/powerpoint/2010/main" val="2578908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97D84D1-9B2A-704B-9827-1B62CE0D7087}" type="slidenum">
              <a:rPr lang="nl-NL" smtClean="0"/>
              <a:t>21</a:t>
            </a:fld>
            <a:endParaRPr lang="nl-NL"/>
          </a:p>
        </p:txBody>
      </p:sp>
    </p:spTree>
    <p:extLst>
      <p:ext uri="{BB962C8B-B14F-4D97-AF65-F5344CB8AC3E}">
        <p14:creationId xmlns:p14="http://schemas.microsoft.com/office/powerpoint/2010/main" val="16130783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97D84D1-9B2A-704B-9827-1B62CE0D7087}" type="slidenum">
              <a:rPr lang="nl-NL" smtClean="0"/>
              <a:t>22</a:t>
            </a:fld>
            <a:endParaRPr lang="nl-NL"/>
          </a:p>
        </p:txBody>
      </p:sp>
    </p:spTree>
    <p:extLst>
      <p:ext uri="{BB962C8B-B14F-4D97-AF65-F5344CB8AC3E}">
        <p14:creationId xmlns:p14="http://schemas.microsoft.com/office/powerpoint/2010/main" val="2578908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97D84D1-9B2A-704B-9827-1B62CE0D7087}" type="slidenum">
              <a:rPr lang="nl-NL" smtClean="0"/>
              <a:t>23</a:t>
            </a:fld>
            <a:endParaRPr lang="nl-NL"/>
          </a:p>
        </p:txBody>
      </p:sp>
    </p:spTree>
    <p:extLst>
      <p:ext uri="{BB962C8B-B14F-4D97-AF65-F5344CB8AC3E}">
        <p14:creationId xmlns:p14="http://schemas.microsoft.com/office/powerpoint/2010/main" val="2578908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97D84D1-9B2A-704B-9827-1B62CE0D7087}" type="slidenum">
              <a:rPr lang="nl-NL" smtClean="0"/>
              <a:t>24</a:t>
            </a:fld>
            <a:endParaRPr lang="nl-NL"/>
          </a:p>
        </p:txBody>
      </p:sp>
    </p:spTree>
    <p:extLst>
      <p:ext uri="{BB962C8B-B14F-4D97-AF65-F5344CB8AC3E}">
        <p14:creationId xmlns:p14="http://schemas.microsoft.com/office/powerpoint/2010/main" val="2578908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97D84D1-9B2A-704B-9827-1B62CE0D7087}" type="slidenum">
              <a:rPr lang="nl-NL" smtClean="0"/>
              <a:t>25</a:t>
            </a:fld>
            <a:endParaRPr lang="nl-NL"/>
          </a:p>
        </p:txBody>
      </p:sp>
    </p:spTree>
    <p:extLst>
      <p:ext uri="{BB962C8B-B14F-4D97-AF65-F5344CB8AC3E}">
        <p14:creationId xmlns:p14="http://schemas.microsoft.com/office/powerpoint/2010/main" val="2578908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97D84D1-9B2A-704B-9827-1B62CE0D7087}" type="slidenum">
              <a:rPr lang="nl-NL" smtClean="0"/>
              <a:t>26</a:t>
            </a:fld>
            <a:endParaRPr lang="nl-NL"/>
          </a:p>
        </p:txBody>
      </p:sp>
    </p:spTree>
    <p:extLst>
      <p:ext uri="{BB962C8B-B14F-4D97-AF65-F5344CB8AC3E}">
        <p14:creationId xmlns:p14="http://schemas.microsoft.com/office/powerpoint/2010/main" val="25789081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97D84D1-9B2A-704B-9827-1B62CE0D7087}" type="slidenum">
              <a:rPr lang="nl-NL" smtClean="0"/>
              <a:t>27</a:t>
            </a:fld>
            <a:endParaRPr lang="nl-NL"/>
          </a:p>
        </p:txBody>
      </p:sp>
    </p:spTree>
    <p:extLst>
      <p:ext uri="{BB962C8B-B14F-4D97-AF65-F5344CB8AC3E}">
        <p14:creationId xmlns:p14="http://schemas.microsoft.com/office/powerpoint/2010/main" val="25789081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97D84D1-9B2A-704B-9827-1B62CE0D7087}" type="slidenum">
              <a:rPr lang="nl-NL" smtClean="0"/>
              <a:t>28</a:t>
            </a:fld>
            <a:endParaRPr lang="nl-NL"/>
          </a:p>
        </p:txBody>
      </p:sp>
    </p:spTree>
    <p:extLst>
      <p:ext uri="{BB962C8B-B14F-4D97-AF65-F5344CB8AC3E}">
        <p14:creationId xmlns:p14="http://schemas.microsoft.com/office/powerpoint/2010/main" val="25789081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97D84D1-9B2A-704B-9827-1B62CE0D7087}" type="slidenum">
              <a:rPr lang="nl-NL" smtClean="0"/>
              <a:t>29</a:t>
            </a:fld>
            <a:endParaRPr lang="nl-NL"/>
          </a:p>
        </p:txBody>
      </p:sp>
    </p:spTree>
    <p:extLst>
      <p:ext uri="{BB962C8B-B14F-4D97-AF65-F5344CB8AC3E}">
        <p14:creationId xmlns:p14="http://schemas.microsoft.com/office/powerpoint/2010/main" val="2578908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97D84D1-9B2A-704B-9827-1B62CE0D7087}" type="slidenum">
              <a:rPr lang="nl-NL" smtClean="0"/>
              <a:t>3</a:t>
            </a:fld>
            <a:endParaRPr lang="nl-NL"/>
          </a:p>
        </p:txBody>
      </p:sp>
    </p:spTree>
    <p:extLst>
      <p:ext uri="{BB962C8B-B14F-4D97-AF65-F5344CB8AC3E}">
        <p14:creationId xmlns:p14="http://schemas.microsoft.com/office/powerpoint/2010/main" val="2578908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97D84D1-9B2A-704B-9827-1B62CE0D7087}" type="slidenum">
              <a:rPr lang="nl-NL" smtClean="0"/>
              <a:t>30</a:t>
            </a:fld>
            <a:endParaRPr lang="nl-NL"/>
          </a:p>
        </p:txBody>
      </p:sp>
    </p:spTree>
    <p:extLst>
      <p:ext uri="{BB962C8B-B14F-4D97-AF65-F5344CB8AC3E}">
        <p14:creationId xmlns:p14="http://schemas.microsoft.com/office/powerpoint/2010/main" val="25789081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97D84D1-9B2A-704B-9827-1B62CE0D7087}" type="slidenum">
              <a:rPr lang="nl-NL" smtClean="0"/>
              <a:t>31</a:t>
            </a:fld>
            <a:endParaRPr lang="nl-NL"/>
          </a:p>
        </p:txBody>
      </p:sp>
    </p:spTree>
    <p:extLst>
      <p:ext uri="{BB962C8B-B14F-4D97-AF65-F5344CB8AC3E}">
        <p14:creationId xmlns:p14="http://schemas.microsoft.com/office/powerpoint/2010/main" val="25789081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97D84D1-9B2A-704B-9827-1B62CE0D7087}" type="slidenum">
              <a:rPr lang="nl-NL" smtClean="0"/>
              <a:t>32</a:t>
            </a:fld>
            <a:endParaRPr lang="nl-NL"/>
          </a:p>
        </p:txBody>
      </p:sp>
    </p:spTree>
    <p:extLst>
      <p:ext uri="{BB962C8B-B14F-4D97-AF65-F5344CB8AC3E}">
        <p14:creationId xmlns:p14="http://schemas.microsoft.com/office/powerpoint/2010/main" val="25789081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97D84D1-9B2A-704B-9827-1B62CE0D7087}" type="slidenum">
              <a:rPr lang="nl-NL" smtClean="0"/>
              <a:t>33</a:t>
            </a:fld>
            <a:endParaRPr lang="nl-NL"/>
          </a:p>
        </p:txBody>
      </p:sp>
    </p:spTree>
    <p:extLst>
      <p:ext uri="{BB962C8B-B14F-4D97-AF65-F5344CB8AC3E}">
        <p14:creationId xmlns:p14="http://schemas.microsoft.com/office/powerpoint/2010/main" val="2578908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97D84D1-9B2A-704B-9827-1B62CE0D7087}" type="slidenum">
              <a:rPr lang="nl-NL" smtClean="0"/>
              <a:t>4</a:t>
            </a:fld>
            <a:endParaRPr lang="nl-NL"/>
          </a:p>
        </p:txBody>
      </p:sp>
    </p:spTree>
    <p:extLst>
      <p:ext uri="{BB962C8B-B14F-4D97-AF65-F5344CB8AC3E}">
        <p14:creationId xmlns:p14="http://schemas.microsoft.com/office/powerpoint/2010/main" val="2578908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97D84D1-9B2A-704B-9827-1B62CE0D7087}" type="slidenum">
              <a:rPr lang="nl-NL" smtClean="0"/>
              <a:t>5</a:t>
            </a:fld>
            <a:endParaRPr lang="nl-NL"/>
          </a:p>
        </p:txBody>
      </p:sp>
    </p:spTree>
    <p:extLst>
      <p:ext uri="{BB962C8B-B14F-4D97-AF65-F5344CB8AC3E}">
        <p14:creationId xmlns:p14="http://schemas.microsoft.com/office/powerpoint/2010/main" val="2578908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97D84D1-9B2A-704B-9827-1B62CE0D7087}" type="slidenum">
              <a:rPr lang="nl-NL" smtClean="0"/>
              <a:t>6</a:t>
            </a:fld>
            <a:endParaRPr lang="nl-NL"/>
          </a:p>
        </p:txBody>
      </p:sp>
    </p:spTree>
    <p:extLst>
      <p:ext uri="{BB962C8B-B14F-4D97-AF65-F5344CB8AC3E}">
        <p14:creationId xmlns:p14="http://schemas.microsoft.com/office/powerpoint/2010/main" val="2578908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97D84D1-9B2A-704B-9827-1B62CE0D7087}" type="slidenum">
              <a:rPr lang="nl-NL" smtClean="0"/>
              <a:t>7</a:t>
            </a:fld>
            <a:endParaRPr lang="nl-NL"/>
          </a:p>
        </p:txBody>
      </p:sp>
    </p:spTree>
    <p:extLst>
      <p:ext uri="{BB962C8B-B14F-4D97-AF65-F5344CB8AC3E}">
        <p14:creationId xmlns:p14="http://schemas.microsoft.com/office/powerpoint/2010/main" val="2578908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97D84D1-9B2A-704B-9827-1B62CE0D7087}" type="slidenum">
              <a:rPr lang="nl-NL" smtClean="0"/>
              <a:t>8</a:t>
            </a:fld>
            <a:endParaRPr lang="nl-NL"/>
          </a:p>
        </p:txBody>
      </p:sp>
    </p:spTree>
    <p:extLst>
      <p:ext uri="{BB962C8B-B14F-4D97-AF65-F5344CB8AC3E}">
        <p14:creationId xmlns:p14="http://schemas.microsoft.com/office/powerpoint/2010/main" val="2578908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97D84D1-9B2A-704B-9827-1B62CE0D7087}" type="slidenum">
              <a:rPr lang="nl-NL" smtClean="0"/>
              <a:t>9</a:t>
            </a:fld>
            <a:endParaRPr lang="nl-NL"/>
          </a:p>
        </p:txBody>
      </p:sp>
    </p:spTree>
    <p:extLst>
      <p:ext uri="{BB962C8B-B14F-4D97-AF65-F5344CB8AC3E}">
        <p14:creationId xmlns:p14="http://schemas.microsoft.com/office/powerpoint/2010/main" val="2578908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smtClean="0"/>
              <a:t>Titelstijl van model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06F8299A-F683-F548-A006-BC1D362C3D4E}" type="datetimeFigureOut">
              <a:rPr lang="nl-NL" smtClean="0"/>
              <a:t>20-01-18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E45A8C6-078D-3042-983F-AFEB3D49EBE1}" type="slidenum">
              <a:rPr lang="nl-NL" smtClean="0"/>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06F8299A-F683-F548-A006-BC1D362C3D4E}" type="datetimeFigureOut">
              <a:rPr lang="nl-NL" smtClean="0"/>
              <a:t>20-01-18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E45A8C6-078D-3042-983F-AFEB3D49EBE1}"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smtClean="0"/>
              <a:t>Titelstijl van model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06F8299A-F683-F548-A006-BC1D362C3D4E}" type="datetimeFigureOut">
              <a:rPr lang="nl-NL" smtClean="0"/>
              <a:t>20-01-18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E45A8C6-078D-3042-983F-AFEB3D49EBE1}" type="slidenum">
              <a:rPr lang="nl-NL" smtClean="0"/>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dirty="0"/>
          </a:p>
        </p:txBody>
      </p:sp>
      <p:sp>
        <p:nvSpPr>
          <p:cNvPr id="3" name="Content Placeholder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06F8299A-F683-F548-A006-BC1D362C3D4E}" type="datetimeFigureOut">
              <a:rPr lang="nl-NL" smtClean="0"/>
              <a:t>20-01-18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E45A8C6-078D-3042-983F-AFEB3D49EBE1}"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smtClean="0"/>
              <a:t>Titelstijl van model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tekststijl van het model te bewerken</a:t>
            </a:r>
          </a:p>
        </p:txBody>
      </p:sp>
      <p:sp>
        <p:nvSpPr>
          <p:cNvPr id="4" name="Date Placeholder 3"/>
          <p:cNvSpPr>
            <a:spLocks noGrp="1"/>
          </p:cNvSpPr>
          <p:nvPr>
            <p:ph type="dt" sz="half" idx="10"/>
          </p:nvPr>
        </p:nvSpPr>
        <p:spPr/>
        <p:txBody>
          <a:bodyPr/>
          <a:lstStyle/>
          <a:p>
            <a:fld id="{06F8299A-F683-F548-A006-BC1D362C3D4E}" type="datetimeFigureOut">
              <a:rPr lang="nl-NL" smtClean="0"/>
              <a:t>20-01-18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E45A8C6-078D-3042-983F-AFEB3D49EBE1}" type="slidenum">
              <a:rPr lang="nl-NL" smtClean="0"/>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06F8299A-F683-F548-A006-BC1D362C3D4E}" type="datetimeFigureOut">
              <a:rPr lang="nl-NL" smtClean="0"/>
              <a:t>20-01-18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E45A8C6-078D-3042-983F-AFEB3D49EBE1}"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smtClean="0"/>
              <a:t>Titelstijl van model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06F8299A-F683-F548-A006-BC1D362C3D4E}" type="datetimeFigureOut">
              <a:rPr lang="nl-NL" smtClean="0"/>
              <a:t>20-01-18</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5E45A8C6-078D-3042-983F-AFEB3D49EBE1}"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dirty="0"/>
          </a:p>
        </p:txBody>
      </p:sp>
      <p:sp>
        <p:nvSpPr>
          <p:cNvPr id="3" name="Date Placeholder 2"/>
          <p:cNvSpPr>
            <a:spLocks noGrp="1"/>
          </p:cNvSpPr>
          <p:nvPr>
            <p:ph type="dt" sz="half" idx="10"/>
          </p:nvPr>
        </p:nvSpPr>
        <p:spPr/>
        <p:txBody>
          <a:bodyPr/>
          <a:lstStyle/>
          <a:p>
            <a:fld id="{06F8299A-F683-F548-A006-BC1D362C3D4E}" type="datetimeFigureOut">
              <a:rPr lang="nl-NL" smtClean="0"/>
              <a:t>20-01-18</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5E45A8C6-078D-3042-983F-AFEB3D49EBE1}"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F8299A-F683-F548-A006-BC1D362C3D4E}" type="datetimeFigureOut">
              <a:rPr lang="nl-NL" smtClean="0"/>
              <a:t>20-01-18</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5E45A8C6-078D-3042-983F-AFEB3D49EBE1}"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smtClean="0"/>
              <a:t>Titelstijl van model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06F8299A-F683-F548-A006-BC1D362C3D4E}" type="datetimeFigureOut">
              <a:rPr lang="nl-NL" smtClean="0"/>
              <a:t>20-01-18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E45A8C6-078D-3042-983F-AFEB3D49EBE1}" type="slidenum">
              <a:rPr lang="nl-NL" smtClean="0"/>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smtClean="0"/>
              <a:t>Titelstijl van model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tekststijl van het model te bewerken</a:t>
            </a:r>
          </a:p>
        </p:txBody>
      </p:sp>
      <p:sp>
        <p:nvSpPr>
          <p:cNvPr id="5" name="Date Placeholder 4"/>
          <p:cNvSpPr>
            <a:spLocks noGrp="1"/>
          </p:cNvSpPr>
          <p:nvPr>
            <p:ph type="dt" sz="half" idx="10"/>
          </p:nvPr>
        </p:nvSpPr>
        <p:spPr/>
        <p:txBody>
          <a:bodyPr/>
          <a:lstStyle/>
          <a:p>
            <a:fld id="{06F8299A-F683-F548-A006-BC1D362C3D4E}" type="datetimeFigureOut">
              <a:rPr lang="nl-NL" smtClean="0"/>
              <a:t>20-01-18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E45A8C6-078D-3042-983F-AFEB3D49EBE1}"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Titelstijl van model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F8299A-F683-F548-A006-BC1D362C3D4E}" type="datetimeFigureOut">
              <a:rPr lang="nl-NL" smtClean="0"/>
              <a:t>20-01-18</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45A8C6-078D-3042-983F-AFEB3D49EBE1}" type="slidenum">
              <a:rPr lang="nl-NL" smtClean="0"/>
              <a:t>‹nr.›</a:t>
            </a:fld>
            <a:endParaRPr lang="nl-NL"/>
          </a:p>
        </p:txBody>
      </p:sp>
    </p:spTree>
    <p:extLst>
      <p:ext uri="{BB962C8B-B14F-4D97-AF65-F5344CB8AC3E}">
        <p14:creationId xmlns:p14="http://schemas.microsoft.com/office/powerpoint/2010/main" val="19119111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11.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12.gif"/><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14.jp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hyperlink" Target="mailto:bgroen@efjca.eu" TargetMode="External"/><Relationship Id="rId4" Type="http://schemas.openxmlformats.org/officeDocument/2006/relationships/image" Target="../media/image1.png"/><Relationship Id="rId5" Type="http://schemas.openxmlformats.org/officeDocument/2006/relationships/image" Target="../media/image2.jpg"/><Relationship Id="rId6" Type="http://schemas.openxmlformats.org/officeDocument/2006/relationships/image" Target="../media/image15.tiff"/><Relationship Id="rId7"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5.jp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7.jpg"/><Relationship Id="rId6" Type="http://schemas.openxmlformats.org/officeDocument/2006/relationships/image" Target="../media/image8.jp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9.emf"/><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909637"/>
            <a:ext cx="11874500" cy="1916113"/>
          </a:xfrm>
        </p:spPr>
        <p:txBody>
          <a:bodyPr>
            <a:normAutofit fontScale="90000"/>
          </a:bodyPr>
          <a:lstStyle/>
          <a:p>
            <a:r>
              <a:rPr lang="nl-NL" b="1" dirty="0" smtClean="0">
                <a:solidFill>
                  <a:srgbClr val="6B2769"/>
                </a:solidFill>
                <a:effectLst>
                  <a:outerShdw blurRad="50800" dist="38100" dir="2700000" algn="tl" rotWithShape="0">
                    <a:prstClr val="black">
                      <a:alpha val="40000"/>
                    </a:prstClr>
                  </a:outerShdw>
                </a:effectLst>
              </a:rPr>
              <a:t>HOW TO START A FAMILY JUSTICE CENTER</a:t>
            </a:r>
            <a:r>
              <a:rPr lang="nl-NL" sz="4400" b="1" dirty="0" smtClean="0">
                <a:solidFill>
                  <a:srgbClr val="6B2769"/>
                </a:solidFill>
                <a:effectLst>
                  <a:outerShdw blurRad="50800" dist="38100" dir="2700000" algn="tl" rotWithShape="0">
                    <a:prstClr val="black">
                      <a:alpha val="40000"/>
                    </a:prstClr>
                  </a:outerShdw>
                </a:effectLst>
              </a:rPr>
              <a:t/>
            </a:r>
            <a:br>
              <a:rPr lang="nl-NL" sz="4400" b="1" dirty="0" smtClean="0">
                <a:solidFill>
                  <a:srgbClr val="6B2769"/>
                </a:solidFill>
                <a:effectLst>
                  <a:outerShdw blurRad="50800" dist="38100" dir="2700000" algn="tl" rotWithShape="0">
                    <a:prstClr val="black">
                      <a:alpha val="40000"/>
                    </a:prstClr>
                  </a:outerShdw>
                </a:effectLst>
              </a:rPr>
            </a:br>
            <a:r>
              <a:rPr lang="nl-NL" sz="4400" b="1" dirty="0" err="1" smtClean="0">
                <a:solidFill>
                  <a:srgbClr val="6B2769"/>
                </a:solidFill>
                <a:effectLst>
                  <a:outerShdw blurRad="50800" dist="38100" dir="2700000" algn="tl" rotWithShape="0">
                    <a:prstClr val="black">
                      <a:alpha val="40000"/>
                    </a:prstClr>
                  </a:outerShdw>
                </a:effectLst>
              </a:rPr>
              <a:t>One</a:t>
            </a:r>
            <a:r>
              <a:rPr lang="nl-NL" sz="4400" b="1" dirty="0" smtClean="0">
                <a:solidFill>
                  <a:srgbClr val="6B2769"/>
                </a:solidFill>
                <a:effectLst>
                  <a:outerShdw blurRad="50800" dist="38100" dir="2700000" algn="tl" rotWithShape="0">
                    <a:prstClr val="black">
                      <a:alpha val="40000"/>
                    </a:prstClr>
                  </a:outerShdw>
                </a:effectLst>
              </a:rPr>
              <a:t> safe place for Hope and Empowerment</a:t>
            </a:r>
            <a:endParaRPr lang="nl-NL" sz="4400" b="1" dirty="0">
              <a:solidFill>
                <a:srgbClr val="6B2769"/>
              </a:solidFill>
              <a:effectLst>
                <a:outerShdw blurRad="50800" dist="38100" dir="2700000" algn="tl" rotWithShape="0">
                  <a:prstClr val="black">
                    <a:alpha val="40000"/>
                  </a:prstClr>
                </a:outerShdw>
              </a:effectLst>
            </a:endParaRPr>
          </a:p>
        </p:txBody>
      </p:sp>
      <p:sp>
        <p:nvSpPr>
          <p:cNvPr id="3" name="Ondertitel 2"/>
          <p:cNvSpPr>
            <a:spLocks noGrp="1"/>
          </p:cNvSpPr>
          <p:nvPr>
            <p:ph type="subTitle" idx="1"/>
          </p:nvPr>
        </p:nvSpPr>
        <p:spPr>
          <a:xfrm>
            <a:off x="1524000" y="3175001"/>
            <a:ext cx="9144000" cy="2455332"/>
          </a:xfrm>
        </p:spPr>
        <p:txBody>
          <a:bodyPr>
            <a:normAutofit/>
          </a:bodyPr>
          <a:lstStyle/>
          <a:p>
            <a:pPr>
              <a:defRPr/>
            </a:pPr>
            <a:r>
              <a:rPr lang="nl-NL" sz="3800" dirty="0" smtClean="0">
                <a:solidFill>
                  <a:srgbClr val="660066"/>
                </a:solidFill>
              </a:rPr>
              <a:t>Development and support of integrated multidisciplinary centers and chain approach to </a:t>
            </a:r>
            <a:r>
              <a:rPr lang="nl-NL" sz="3800" dirty="0" err="1" smtClean="0">
                <a:solidFill>
                  <a:srgbClr val="660066"/>
                </a:solidFill>
              </a:rPr>
              <a:t>create</a:t>
            </a:r>
            <a:r>
              <a:rPr lang="nl-NL" sz="3800" dirty="0" smtClean="0">
                <a:solidFill>
                  <a:srgbClr val="660066"/>
                </a:solidFill>
              </a:rPr>
              <a:t> </a:t>
            </a:r>
            <a:r>
              <a:rPr lang="nl-NL" sz="3800" dirty="0" err="1" smtClean="0">
                <a:solidFill>
                  <a:srgbClr val="660066"/>
                </a:solidFill>
              </a:rPr>
              <a:t>pathways</a:t>
            </a:r>
            <a:r>
              <a:rPr lang="nl-NL" sz="3800" dirty="0" smtClean="0">
                <a:solidFill>
                  <a:srgbClr val="660066"/>
                </a:solidFill>
              </a:rPr>
              <a:t> to hope for victims of domestic violence and </a:t>
            </a:r>
            <a:r>
              <a:rPr lang="nl-NL" sz="3800" dirty="0" err="1" smtClean="0">
                <a:solidFill>
                  <a:srgbClr val="660066"/>
                </a:solidFill>
              </a:rPr>
              <a:t>child</a:t>
            </a:r>
            <a:r>
              <a:rPr lang="nl-NL" sz="3800" dirty="0" smtClean="0">
                <a:solidFill>
                  <a:srgbClr val="660066"/>
                </a:solidFill>
              </a:rPr>
              <a:t> </a:t>
            </a:r>
            <a:r>
              <a:rPr lang="nl-NL" sz="3800" dirty="0" err="1" smtClean="0">
                <a:solidFill>
                  <a:srgbClr val="660066"/>
                </a:solidFill>
              </a:rPr>
              <a:t>abuse</a:t>
            </a:r>
            <a:endParaRPr lang="nl-NL" sz="3800" dirty="0" smtClean="0">
              <a:solidFill>
                <a:srgbClr val="660066"/>
              </a:solidFill>
            </a:endParaRPr>
          </a:p>
          <a:p>
            <a:pPr algn="l">
              <a:defRPr/>
            </a:pPr>
            <a:endParaRPr lang="nl-NL" sz="8000" dirty="0">
              <a:solidFill>
                <a:srgbClr val="660066"/>
              </a:solidFill>
            </a:endParaRPr>
          </a:p>
          <a:p>
            <a:pPr algn="l"/>
            <a:endParaRPr lang="nl-NL" sz="2000" dirty="0"/>
          </a:p>
        </p:txBody>
      </p:sp>
      <p:sp>
        <p:nvSpPr>
          <p:cNvPr id="4" name="Tekstvak 3"/>
          <p:cNvSpPr txBox="1"/>
          <p:nvPr/>
        </p:nvSpPr>
        <p:spPr>
          <a:xfrm>
            <a:off x="1428750" y="263306"/>
            <a:ext cx="9239250" cy="646331"/>
          </a:xfrm>
          <a:prstGeom prst="rect">
            <a:avLst/>
          </a:prstGeom>
          <a:solidFill>
            <a:srgbClr val="7030A0"/>
          </a:solidFill>
          <a:ln>
            <a:solidFill>
              <a:schemeClr val="bg1"/>
            </a:solidFill>
          </a:ln>
        </p:spPr>
        <p:txBody>
          <a:bodyPr wrap="square" rtlCol="0">
            <a:spAutoFit/>
          </a:bodyPr>
          <a:lstStyle/>
          <a:p>
            <a:pPr algn="ctr"/>
            <a:r>
              <a:rPr lang="nl-NL" sz="3600" dirty="0" smtClean="0">
                <a:solidFill>
                  <a:schemeClr val="bg1"/>
                </a:solidFill>
              </a:rPr>
              <a:t>INTERNATIONAL CONFERENCE</a:t>
            </a:r>
            <a:endParaRPr lang="nl-NL" sz="3600" dirty="0">
              <a:solidFill>
                <a:schemeClr val="bg1"/>
              </a:solidFill>
            </a:endParaRPr>
          </a:p>
        </p:txBody>
      </p:sp>
      <p:sp>
        <p:nvSpPr>
          <p:cNvPr id="5" name="Tekstvak 4"/>
          <p:cNvSpPr txBox="1"/>
          <p:nvPr/>
        </p:nvSpPr>
        <p:spPr>
          <a:xfrm>
            <a:off x="1428750" y="6249458"/>
            <a:ext cx="9239250" cy="369332"/>
          </a:xfrm>
          <a:prstGeom prst="rect">
            <a:avLst/>
          </a:prstGeom>
          <a:solidFill>
            <a:srgbClr val="7030A0"/>
          </a:solidFill>
        </p:spPr>
        <p:txBody>
          <a:bodyPr wrap="square" rtlCol="0">
            <a:spAutoFit/>
          </a:bodyPr>
          <a:lstStyle/>
          <a:p>
            <a:pPr algn="ctr"/>
            <a:endParaRPr lang="nl-NL" dirty="0">
              <a:solidFill>
                <a:schemeClr val="bg1"/>
              </a:solidFill>
            </a:endParaRPr>
          </a:p>
        </p:txBody>
      </p:sp>
    </p:spTree>
    <p:extLst>
      <p:ext uri="{BB962C8B-B14F-4D97-AF65-F5344CB8AC3E}">
        <p14:creationId xmlns:p14="http://schemas.microsoft.com/office/powerpoint/2010/main" val="4067301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217083"/>
            <a:ext cx="9144000" cy="719667"/>
          </a:xfrm>
        </p:spPr>
        <p:txBody>
          <a:bodyPr>
            <a:normAutofit/>
          </a:bodyPr>
          <a:lstStyle/>
          <a:p>
            <a:pPr algn="l"/>
            <a:r>
              <a:rPr lang="nl-NL" sz="4000" b="1" dirty="0">
                <a:solidFill>
                  <a:srgbClr val="6B2769"/>
                </a:solidFill>
                <a:effectLst>
                  <a:outerShdw blurRad="50800" dist="38100" dir="2700000" algn="tl" rotWithShape="0">
                    <a:prstClr val="black">
                      <a:alpha val="40000"/>
                    </a:prstClr>
                  </a:outerShdw>
                </a:effectLst>
              </a:rPr>
              <a:t>GUIDING PRINCIPLES </a:t>
            </a:r>
            <a:r>
              <a:rPr lang="nl-NL" sz="4000" b="1" dirty="0" smtClean="0">
                <a:solidFill>
                  <a:srgbClr val="6B2769"/>
                </a:solidFill>
                <a:effectLst>
                  <a:outerShdw blurRad="50800" dist="38100" dir="2700000" algn="tl" rotWithShape="0">
                    <a:prstClr val="black">
                      <a:alpha val="40000"/>
                    </a:prstClr>
                  </a:outerShdw>
                </a:effectLst>
              </a:rPr>
              <a:t>(2)</a:t>
            </a:r>
            <a:endParaRPr lang="nl-NL" sz="4000" b="1" dirty="0">
              <a:solidFill>
                <a:srgbClr val="6B2769"/>
              </a:solidFill>
              <a:effectLst>
                <a:outerShdw blurRad="50800" dist="38100" dir="2700000" algn="tl" rotWithShape="0">
                  <a:prstClr val="black">
                    <a:alpha val="40000"/>
                  </a:prstClr>
                </a:outerShdw>
              </a:effectLst>
            </a:endParaRPr>
          </a:p>
        </p:txBody>
      </p:sp>
      <p:sp>
        <p:nvSpPr>
          <p:cNvPr id="3" name="Ondertitel 2"/>
          <p:cNvSpPr>
            <a:spLocks noGrp="1"/>
          </p:cNvSpPr>
          <p:nvPr>
            <p:ph type="subTitle" idx="1"/>
          </p:nvPr>
        </p:nvSpPr>
        <p:spPr>
          <a:xfrm>
            <a:off x="1524000" y="2465917"/>
            <a:ext cx="9144000" cy="3608916"/>
          </a:xfrm>
        </p:spPr>
        <p:txBody>
          <a:bodyPr>
            <a:normAutofit lnSpcReduction="10000"/>
          </a:bodyPr>
          <a:lstStyle/>
          <a:p>
            <a:pPr algn="l">
              <a:buFont typeface="Wingdings" charset="2"/>
              <a:buChar char="Ø"/>
            </a:pPr>
            <a:r>
              <a:rPr lang="en-GB" sz="3200" b="1" dirty="0">
                <a:solidFill>
                  <a:srgbClr val="660066"/>
                </a:solidFill>
              </a:rPr>
              <a:t>Survivor-driven</a:t>
            </a:r>
          </a:p>
          <a:p>
            <a:pPr algn="l"/>
            <a:r>
              <a:rPr lang="en-GB" sz="3200" dirty="0">
                <a:solidFill>
                  <a:srgbClr val="660066"/>
                </a:solidFill>
              </a:rPr>
              <a:t>	Shape services to clients by asking them what 	they need</a:t>
            </a:r>
            <a:endParaRPr lang="nl-NL" sz="3200" dirty="0">
              <a:solidFill>
                <a:srgbClr val="660066"/>
              </a:solidFill>
            </a:endParaRPr>
          </a:p>
          <a:p>
            <a:pPr algn="l"/>
            <a:endParaRPr lang="en-GB" sz="3200" dirty="0">
              <a:solidFill>
                <a:srgbClr val="660066"/>
              </a:solidFill>
            </a:endParaRPr>
          </a:p>
          <a:p>
            <a:pPr algn="l">
              <a:buFont typeface="Wingdings" charset="2"/>
              <a:buChar char="Ø"/>
            </a:pPr>
            <a:r>
              <a:rPr lang="en-GB" sz="3200" b="1" dirty="0">
                <a:solidFill>
                  <a:srgbClr val="660066"/>
                </a:solidFill>
              </a:rPr>
              <a:t>Empowered</a:t>
            </a:r>
          </a:p>
          <a:p>
            <a:pPr algn="l"/>
            <a:r>
              <a:rPr lang="en-GB" sz="3200" dirty="0">
                <a:solidFill>
                  <a:srgbClr val="660066"/>
                </a:solidFill>
              </a:rPr>
              <a:t>	Offer survivors a place to belong even after 	crisis </a:t>
            </a:r>
            <a:r>
              <a:rPr lang="en-GB" sz="3200" dirty="0" smtClean="0">
                <a:solidFill>
                  <a:srgbClr val="660066"/>
                </a:solidFill>
              </a:rPr>
              <a:t>	intervention </a:t>
            </a:r>
            <a:r>
              <a:rPr lang="en-GB" sz="3200" dirty="0">
                <a:solidFill>
                  <a:srgbClr val="660066"/>
                </a:solidFill>
              </a:rPr>
              <a:t>services are no longer </a:t>
            </a:r>
            <a:r>
              <a:rPr lang="en-GB" sz="3200" dirty="0" smtClean="0">
                <a:solidFill>
                  <a:srgbClr val="660066"/>
                </a:solidFill>
              </a:rPr>
              <a:t>necessary</a:t>
            </a:r>
            <a:endParaRPr lang="en-GB" sz="3200" dirty="0">
              <a:solidFill>
                <a:srgbClr val="660066"/>
              </a:solidFill>
            </a:endParaRPr>
          </a:p>
          <a:p>
            <a:endParaRPr lang="en-GB" sz="1100" dirty="0"/>
          </a:p>
          <a:p>
            <a:pPr algn="l"/>
            <a:endParaRPr lang="nl-NL" sz="2000" dirty="0"/>
          </a:p>
        </p:txBody>
      </p:sp>
      <p:sp>
        <p:nvSpPr>
          <p:cNvPr id="4" name="Tekstvak 3"/>
          <p:cNvSpPr txBox="1"/>
          <p:nvPr/>
        </p:nvSpPr>
        <p:spPr>
          <a:xfrm>
            <a:off x="1428750" y="263306"/>
            <a:ext cx="9239250" cy="646331"/>
          </a:xfrm>
          <a:prstGeom prst="rect">
            <a:avLst/>
          </a:prstGeom>
          <a:solidFill>
            <a:srgbClr val="7030A0"/>
          </a:solidFill>
          <a:ln>
            <a:solidFill>
              <a:schemeClr val="bg1"/>
            </a:solidFill>
          </a:ln>
        </p:spPr>
        <p:txBody>
          <a:bodyPr wrap="square" rtlCol="0">
            <a:spAutoFit/>
          </a:bodyPr>
          <a:lstStyle/>
          <a:p>
            <a:pPr algn="ctr"/>
            <a:r>
              <a:rPr lang="nl-NL" sz="3600" dirty="0" smtClean="0">
                <a:solidFill>
                  <a:schemeClr val="bg1"/>
                </a:solidFill>
              </a:rPr>
              <a:t>European Family Justice Center Alliance</a:t>
            </a:r>
            <a:endParaRPr lang="nl-NL" sz="3600" dirty="0">
              <a:solidFill>
                <a:schemeClr val="bg1"/>
              </a:solidFill>
            </a:endParaRPr>
          </a:p>
        </p:txBody>
      </p:sp>
      <p:sp>
        <p:nvSpPr>
          <p:cNvPr id="5" name="Tekstvak 4"/>
          <p:cNvSpPr txBox="1"/>
          <p:nvPr/>
        </p:nvSpPr>
        <p:spPr>
          <a:xfrm>
            <a:off x="1428750" y="6249458"/>
            <a:ext cx="9239250" cy="369332"/>
          </a:xfrm>
          <a:prstGeom prst="rect">
            <a:avLst/>
          </a:prstGeom>
          <a:solidFill>
            <a:srgbClr val="7030A0"/>
          </a:solidFill>
        </p:spPr>
        <p:txBody>
          <a:bodyPr wrap="square" rtlCol="0">
            <a:spAutoFit/>
          </a:bodyPr>
          <a:lstStyle/>
          <a:p>
            <a:pPr algn="ctr"/>
            <a:r>
              <a:rPr lang="nl-NL" dirty="0" err="1" smtClean="0">
                <a:solidFill>
                  <a:schemeClr val="bg1"/>
                </a:solidFill>
              </a:rPr>
              <a:t>www.efjca.eu</a:t>
            </a:r>
            <a:endParaRPr lang="nl-NL" dirty="0">
              <a:solidFill>
                <a:schemeClr val="bg1"/>
              </a:solidFill>
            </a:endParaRPr>
          </a:p>
        </p:txBody>
      </p:sp>
      <p:pic>
        <p:nvPicPr>
          <p:cNvPr id="6" name="Afbeelding 5" descr="Logo EFJC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04" y="119062"/>
            <a:ext cx="1049613" cy="961371"/>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826750" y="0"/>
            <a:ext cx="1217083" cy="1217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45633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217083"/>
            <a:ext cx="9144000" cy="719667"/>
          </a:xfrm>
        </p:spPr>
        <p:txBody>
          <a:bodyPr>
            <a:normAutofit/>
          </a:bodyPr>
          <a:lstStyle/>
          <a:p>
            <a:pPr algn="l"/>
            <a:r>
              <a:rPr lang="nl-NL" sz="4000" b="1" dirty="0">
                <a:solidFill>
                  <a:srgbClr val="6B2769"/>
                </a:solidFill>
                <a:effectLst>
                  <a:outerShdw blurRad="50800" dist="38100" dir="2700000" algn="tl" rotWithShape="0">
                    <a:prstClr val="black">
                      <a:alpha val="40000"/>
                    </a:prstClr>
                  </a:outerShdw>
                </a:effectLst>
              </a:rPr>
              <a:t>GUIDING PRINCIPLES </a:t>
            </a:r>
            <a:r>
              <a:rPr lang="nl-NL" sz="4000" b="1" dirty="0" smtClean="0">
                <a:solidFill>
                  <a:srgbClr val="6B2769"/>
                </a:solidFill>
                <a:effectLst>
                  <a:outerShdw blurRad="50800" dist="38100" dir="2700000" algn="tl" rotWithShape="0">
                    <a:prstClr val="black">
                      <a:alpha val="40000"/>
                    </a:prstClr>
                  </a:outerShdw>
                </a:effectLst>
              </a:rPr>
              <a:t>(3)</a:t>
            </a:r>
            <a:endParaRPr lang="nl-NL" sz="4000" b="1" dirty="0">
              <a:solidFill>
                <a:srgbClr val="6B2769"/>
              </a:solidFill>
              <a:effectLst>
                <a:outerShdw blurRad="50800" dist="38100" dir="2700000" algn="tl" rotWithShape="0">
                  <a:prstClr val="black">
                    <a:alpha val="40000"/>
                  </a:prstClr>
                </a:outerShdw>
              </a:effectLst>
            </a:endParaRPr>
          </a:p>
        </p:txBody>
      </p:sp>
      <p:sp>
        <p:nvSpPr>
          <p:cNvPr id="3" name="Ondertitel 2"/>
          <p:cNvSpPr>
            <a:spLocks noGrp="1"/>
          </p:cNvSpPr>
          <p:nvPr>
            <p:ph type="subTitle" idx="1"/>
          </p:nvPr>
        </p:nvSpPr>
        <p:spPr>
          <a:xfrm>
            <a:off x="1524000" y="2190750"/>
            <a:ext cx="9144000" cy="3884083"/>
          </a:xfrm>
        </p:spPr>
        <p:txBody>
          <a:bodyPr>
            <a:normAutofit lnSpcReduction="10000"/>
          </a:bodyPr>
          <a:lstStyle/>
          <a:p>
            <a:pPr lvl="0" algn="l">
              <a:buFont typeface="Wingdings" charset="2"/>
              <a:buChar char="Ø"/>
            </a:pPr>
            <a:r>
              <a:rPr lang="en-GB" sz="3200" b="1" dirty="0">
                <a:solidFill>
                  <a:srgbClr val="660066"/>
                </a:solidFill>
              </a:rPr>
              <a:t>Relationship-based</a:t>
            </a:r>
          </a:p>
          <a:p>
            <a:pPr lvl="0" algn="l"/>
            <a:r>
              <a:rPr lang="en-GB" sz="3200" dirty="0">
                <a:solidFill>
                  <a:srgbClr val="660066"/>
                </a:solidFill>
              </a:rPr>
              <a:t>	Maintain close working relationships among all 	collaborators/agencies </a:t>
            </a:r>
            <a:endParaRPr lang="en-GB" sz="3200" dirty="0" smtClean="0">
              <a:solidFill>
                <a:srgbClr val="660066"/>
              </a:solidFill>
            </a:endParaRPr>
          </a:p>
          <a:p>
            <a:pPr lvl="0" algn="l"/>
            <a:endParaRPr lang="nl-NL" sz="3200" dirty="0">
              <a:solidFill>
                <a:srgbClr val="660066"/>
              </a:solidFill>
            </a:endParaRPr>
          </a:p>
          <a:p>
            <a:pPr algn="l">
              <a:buFont typeface="Wingdings" charset="2"/>
              <a:buChar char="Ø"/>
            </a:pPr>
            <a:r>
              <a:rPr lang="en-GB" sz="3200" b="1" dirty="0">
                <a:solidFill>
                  <a:srgbClr val="660066"/>
                </a:solidFill>
              </a:rPr>
              <a:t>Offender-accountability</a:t>
            </a:r>
          </a:p>
          <a:p>
            <a:pPr algn="l"/>
            <a:r>
              <a:rPr lang="en-GB" sz="3200" dirty="0">
                <a:solidFill>
                  <a:srgbClr val="660066"/>
                </a:solidFill>
              </a:rPr>
              <a:t>	Increase offender accountability through 	evidence-based prosecution strategies and/or 	evidence based treatment programs.</a:t>
            </a:r>
            <a:endParaRPr lang="nl-NL" sz="3200" dirty="0">
              <a:solidFill>
                <a:srgbClr val="660066"/>
              </a:solidFill>
            </a:endParaRPr>
          </a:p>
          <a:p>
            <a:pPr algn="l"/>
            <a:endParaRPr lang="nl-NL" sz="3200" dirty="0">
              <a:solidFill>
                <a:srgbClr val="660066"/>
              </a:solidFill>
            </a:endParaRPr>
          </a:p>
        </p:txBody>
      </p:sp>
      <p:sp>
        <p:nvSpPr>
          <p:cNvPr id="4" name="Tekstvak 3"/>
          <p:cNvSpPr txBox="1"/>
          <p:nvPr/>
        </p:nvSpPr>
        <p:spPr>
          <a:xfrm>
            <a:off x="1428750" y="263306"/>
            <a:ext cx="9239250" cy="646331"/>
          </a:xfrm>
          <a:prstGeom prst="rect">
            <a:avLst/>
          </a:prstGeom>
          <a:solidFill>
            <a:srgbClr val="7030A0"/>
          </a:solidFill>
          <a:ln>
            <a:solidFill>
              <a:schemeClr val="bg1"/>
            </a:solidFill>
          </a:ln>
        </p:spPr>
        <p:txBody>
          <a:bodyPr wrap="square" rtlCol="0">
            <a:spAutoFit/>
          </a:bodyPr>
          <a:lstStyle/>
          <a:p>
            <a:pPr algn="ctr"/>
            <a:r>
              <a:rPr lang="nl-NL" sz="3600" dirty="0" smtClean="0">
                <a:solidFill>
                  <a:schemeClr val="bg1"/>
                </a:solidFill>
              </a:rPr>
              <a:t>European Family Justice Center Alliance</a:t>
            </a:r>
            <a:endParaRPr lang="nl-NL" sz="3600" dirty="0">
              <a:solidFill>
                <a:schemeClr val="bg1"/>
              </a:solidFill>
            </a:endParaRPr>
          </a:p>
        </p:txBody>
      </p:sp>
      <p:sp>
        <p:nvSpPr>
          <p:cNvPr id="5" name="Tekstvak 4"/>
          <p:cNvSpPr txBox="1"/>
          <p:nvPr/>
        </p:nvSpPr>
        <p:spPr>
          <a:xfrm>
            <a:off x="1428750" y="6249458"/>
            <a:ext cx="9239250" cy="369332"/>
          </a:xfrm>
          <a:prstGeom prst="rect">
            <a:avLst/>
          </a:prstGeom>
          <a:solidFill>
            <a:srgbClr val="7030A0"/>
          </a:solidFill>
        </p:spPr>
        <p:txBody>
          <a:bodyPr wrap="square" rtlCol="0">
            <a:spAutoFit/>
          </a:bodyPr>
          <a:lstStyle/>
          <a:p>
            <a:pPr algn="ctr"/>
            <a:r>
              <a:rPr lang="nl-NL" dirty="0" err="1" smtClean="0">
                <a:solidFill>
                  <a:schemeClr val="bg1"/>
                </a:solidFill>
              </a:rPr>
              <a:t>www.efjca.eu</a:t>
            </a:r>
            <a:endParaRPr lang="nl-NL" dirty="0">
              <a:solidFill>
                <a:schemeClr val="bg1"/>
              </a:solidFill>
            </a:endParaRPr>
          </a:p>
        </p:txBody>
      </p:sp>
      <p:pic>
        <p:nvPicPr>
          <p:cNvPr id="6" name="Afbeelding 5" descr="Logo EFJC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04" y="119062"/>
            <a:ext cx="1049613" cy="961371"/>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826750" y="0"/>
            <a:ext cx="1217083" cy="1217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75452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080433"/>
            <a:ext cx="9302750" cy="761067"/>
          </a:xfrm>
        </p:spPr>
        <p:txBody>
          <a:bodyPr>
            <a:normAutofit/>
          </a:bodyPr>
          <a:lstStyle/>
          <a:p>
            <a:pPr algn="l"/>
            <a:r>
              <a:rPr lang="nl-NL" sz="4000" b="1" dirty="0" smtClean="0">
                <a:solidFill>
                  <a:srgbClr val="6B2769"/>
                </a:solidFill>
                <a:effectLst>
                  <a:outerShdw blurRad="50800" dist="38100" dir="2700000" algn="tl" rotWithShape="0">
                    <a:prstClr val="black">
                      <a:alpha val="40000"/>
                    </a:prstClr>
                  </a:outerShdw>
                </a:effectLst>
              </a:rPr>
              <a:t>Main results and </a:t>
            </a:r>
            <a:r>
              <a:rPr lang="nl-NL" sz="4000" b="1" dirty="0" err="1" smtClean="0">
                <a:solidFill>
                  <a:srgbClr val="6B2769"/>
                </a:solidFill>
                <a:effectLst>
                  <a:outerShdw blurRad="50800" dist="38100" dir="2700000" algn="tl" rotWithShape="0">
                    <a:prstClr val="black">
                      <a:alpha val="40000"/>
                    </a:prstClr>
                  </a:outerShdw>
                </a:effectLst>
              </a:rPr>
              <a:t>advantages</a:t>
            </a:r>
            <a:r>
              <a:rPr lang="nl-NL" sz="4000" b="1" dirty="0" smtClean="0">
                <a:solidFill>
                  <a:srgbClr val="6B2769"/>
                </a:solidFill>
                <a:effectLst>
                  <a:outerShdw blurRad="50800" dist="38100" dir="2700000" algn="tl" rotWithShape="0">
                    <a:prstClr val="black">
                      <a:alpha val="40000"/>
                    </a:prstClr>
                  </a:outerShdw>
                </a:effectLst>
              </a:rPr>
              <a:t> FJC initiative</a:t>
            </a:r>
            <a:endParaRPr lang="nl-NL" sz="4000" b="1" dirty="0">
              <a:solidFill>
                <a:srgbClr val="6B2769"/>
              </a:solidFill>
              <a:effectLst>
                <a:outerShdw blurRad="50800" dist="38100" dir="2700000" algn="tl" rotWithShape="0">
                  <a:prstClr val="black">
                    <a:alpha val="40000"/>
                  </a:prstClr>
                </a:outerShdw>
              </a:effectLst>
            </a:endParaRPr>
          </a:p>
        </p:txBody>
      </p:sp>
      <p:sp>
        <p:nvSpPr>
          <p:cNvPr id="3" name="Ondertitel 2"/>
          <p:cNvSpPr>
            <a:spLocks noGrp="1"/>
          </p:cNvSpPr>
          <p:nvPr>
            <p:ph type="subTitle" idx="1"/>
          </p:nvPr>
        </p:nvSpPr>
        <p:spPr>
          <a:xfrm>
            <a:off x="1524000" y="2159000"/>
            <a:ext cx="9144000" cy="3915833"/>
          </a:xfrm>
        </p:spPr>
        <p:txBody>
          <a:bodyPr>
            <a:normAutofit fontScale="70000" lnSpcReduction="20000"/>
          </a:bodyPr>
          <a:lstStyle/>
          <a:p>
            <a:pPr marL="457200" indent="-457200" algn="l" fontAlgn="auto">
              <a:spcAft>
                <a:spcPts val="0"/>
              </a:spcAft>
              <a:buClr>
                <a:schemeClr val="tx1"/>
              </a:buClr>
              <a:buFont typeface="Wingdings" charset="2"/>
              <a:buChar char="Ø"/>
              <a:defRPr/>
            </a:pPr>
            <a:r>
              <a:rPr lang="en-US" sz="3200" dirty="0" smtClean="0">
                <a:solidFill>
                  <a:srgbClr val="660066"/>
                </a:solidFill>
              </a:rPr>
              <a:t>Survivors don’t need to tell their story to many different persons and agencies</a:t>
            </a:r>
          </a:p>
          <a:p>
            <a:pPr marL="457200" indent="-457200" algn="l" fontAlgn="auto">
              <a:spcAft>
                <a:spcPts val="0"/>
              </a:spcAft>
              <a:buClr>
                <a:schemeClr val="tx1"/>
              </a:buClr>
              <a:buFont typeface="Wingdings" charset="2"/>
              <a:buChar char="Ø"/>
              <a:defRPr/>
            </a:pPr>
            <a:r>
              <a:rPr lang="en-US" sz="3200" dirty="0" smtClean="0">
                <a:solidFill>
                  <a:srgbClr val="660066"/>
                </a:solidFill>
              </a:rPr>
              <a:t>Safety for the survivors is increased</a:t>
            </a:r>
          </a:p>
          <a:p>
            <a:pPr marL="457200" indent="-457200" algn="l">
              <a:buFont typeface="Wingdings" charset="2"/>
              <a:buChar char="Ø"/>
            </a:pPr>
            <a:r>
              <a:rPr lang="en-GB" altLang="en-US" sz="3200" dirty="0">
                <a:solidFill>
                  <a:srgbClr val="660066"/>
                </a:solidFill>
              </a:rPr>
              <a:t>Improved access and confidence in the </a:t>
            </a:r>
            <a:r>
              <a:rPr lang="en-GB" altLang="en-US" sz="3200" dirty="0" smtClean="0">
                <a:solidFill>
                  <a:srgbClr val="660066"/>
                </a:solidFill>
              </a:rPr>
              <a:t>work </a:t>
            </a:r>
            <a:r>
              <a:rPr lang="en-GB" altLang="en-US" sz="3200" dirty="0">
                <a:solidFill>
                  <a:srgbClr val="660066"/>
                </a:solidFill>
              </a:rPr>
              <a:t>of </a:t>
            </a:r>
            <a:r>
              <a:rPr lang="en-GB" altLang="en-US" sz="3200" dirty="0" smtClean="0">
                <a:solidFill>
                  <a:srgbClr val="660066"/>
                </a:solidFill>
              </a:rPr>
              <a:t>the Justice system</a:t>
            </a:r>
          </a:p>
          <a:p>
            <a:pPr marL="457200" indent="-457200" algn="l">
              <a:buFont typeface="Wingdings" charset="2"/>
              <a:buChar char="Ø"/>
            </a:pPr>
            <a:r>
              <a:rPr lang="en-US" sz="3200" dirty="0" smtClean="0">
                <a:solidFill>
                  <a:srgbClr val="660066"/>
                </a:solidFill>
              </a:rPr>
              <a:t>Professionals </a:t>
            </a:r>
            <a:r>
              <a:rPr lang="en-US" sz="3200" dirty="0">
                <a:solidFill>
                  <a:srgbClr val="660066"/>
                </a:solidFill>
              </a:rPr>
              <a:t>learn more about the possibilities of colleagues from other agencies </a:t>
            </a:r>
          </a:p>
          <a:p>
            <a:pPr marL="457200" indent="-457200" algn="l">
              <a:buFont typeface="Wingdings" charset="2"/>
              <a:buChar char="Ø"/>
            </a:pPr>
            <a:r>
              <a:rPr lang="en-GB" altLang="en-US" sz="3200" dirty="0" smtClean="0">
                <a:solidFill>
                  <a:srgbClr val="660066"/>
                </a:solidFill>
              </a:rPr>
              <a:t>Reduce </a:t>
            </a:r>
            <a:r>
              <a:rPr lang="en-GB" altLang="en-US" sz="3200" dirty="0">
                <a:solidFill>
                  <a:srgbClr val="660066"/>
                </a:solidFill>
              </a:rPr>
              <a:t>the number of domestic/family </a:t>
            </a:r>
            <a:r>
              <a:rPr lang="en-GB" altLang="en-US" sz="3200" dirty="0" smtClean="0">
                <a:solidFill>
                  <a:srgbClr val="660066"/>
                </a:solidFill>
              </a:rPr>
              <a:t>violence </a:t>
            </a:r>
            <a:r>
              <a:rPr lang="en-GB" altLang="en-US" sz="3200" dirty="0">
                <a:solidFill>
                  <a:srgbClr val="660066"/>
                </a:solidFill>
              </a:rPr>
              <a:t>serious incidents and murders</a:t>
            </a:r>
          </a:p>
          <a:p>
            <a:pPr marL="457200" indent="-457200" algn="l">
              <a:buFont typeface="Wingdings" charset="2"/>
              <a:buChar char="Ø"/>
            </a:pPr>
            <a:r>
              <a:rPr lang="en-GB" altLang="en-US" sz="3200" dirty="0">
                <a:solidFill>
                  <a:srgbClr val="660066"/>
                </a:solidFill>
              </a:rPr>
              <a:t>Reduce child abuse </a:t>
            </a:r>
            <a:r>
              <a:rPr lang="en-GB" altLang="en-US" sz="3200" dirty="0" smtClean="0">
                <a:solidFill>
                  <a:srgbClr val="660066"/>
                </a:solidFill>
              </a:rPr>
              <a:t>incidents</a:t>
            </a:r>
          </a:p>
          <a:p>
            <a:pPr marL="457200" indent="-457200" algn="l">
              <a:buFont typeface="Wingdings" charset="2"/>
              <a:buChar char="Ø"/>
            </a:pPr>
            <a:r>
              <a:rPr lang="en-US" sz="3200" dirty="0">
                <a:solidFill>
                  <a:srgbClr val="660066"/>
                </a:solidFill>
              </a:rPr>
              <a:t>Quicker response is possible when new </a:t>
            </a:r>
            <a:r>
              <a:rPr lang="en-US" sz="3200" dirty="0" smtClean="0">
                <a:solidFill>
                  <a:srgbClr val="660066"/>
                </a:solidFill>
              </a:rPr>
              <a:t>incidents, </a:t>
            </a:r>
            <a:r>
              <a:rPr lang="en-US" sz="3200" dirty="0">
                <a:solidFill>
                  <a:srgbClr val="660066"/>
                </a:solidFill>
              </a:rPr>
              <a:t>threats or changing circumstances </a:t>
            </a:r>
            <a:r>
              <a:rPr lang="en-US" sz="3200" dirty="0" smtClean="0">
                <a:solidFill>
                  <a:srgbClr val="660066"/>
                </a:solidFill>
              </a:rPr>
              <a:t>occur</a:t>
            </a:r>
          </a:p>
          <a:p>
            <a:pPr marL="457200" indent="-457200" algn="l">
              <a:buFont typeface="Wingdings" charset="2"/>
              <a:buChar char="Ø"/>
            </a:pPr>
            <a:r>
              <a:rPr lang="en-US" altLang="en-US" sz="3200" dirty="0" smtClean="0">
                <a:solidFill>
                  <a:srgbClr val="660066"/>
                </a:solidFill>
              </a:rPr>
              <a:t>Less recidivism!</a:t>
            </a:r>
            <a:endParaRPr lang="en-GB" altLang="en-US" sz="3200" dirty="0" smtClean="0">
              <a:solidFill>
                <a:srgbClr val="660066"/>
              </a:solidFill>
            </a:endParaRPr>
          </a:p>
          <a:p>
            <a:pPr marL="457200" indent="-457200" algn="l">
              <a:buFont typeface="Wingdings" charset="2"/>
              <a:buChar char="Ø"/>
            </a:pPr>
            <a:endParaRPr lang="en-GB" altLang="en-US" sz="3200" dirty="0">
              <a:solidFill>
                <a:srgbClr val="660066"/>
              </a:solidFill>
            </a:endParaRPr>
          </a:p>
          <a:p>
            <a:pPr marL="342900" indent="-342900" algn="l">
              <a:buFont typeface="Wingdings" charset="2"/>
              <a:buChar char="Ø"/>
            </a:pPr>
            <a:endParaRPr lang="nl-NL" sz="2000" dirty="0">
              <a:solidFill>
                <a:srgbClr val="660066"/>
              </a:solidFill>
            </a:endParaRPr>
          </a:p>
        </p:txBody>
      </p:sp>
      <p:sp>
        <p:nvSpPr>
          <p:cNvPr id="4" name="Tekstvak 3"/>
          <p:cNvSpPr txBox="1"/>
          <p:nvPr/>
        </p:nvSpPr>
        <p:spPr>
          <a:xfrm>
            <a:off x="1428750" y="263306"/>
            <a:ext cx="9239250" cy="646331"/>
          </a:xfrm>
          <a:prstGeom prst="rect">
            <a:avLst/>
          </a:prstGeom>
          <a:solidFill>
            <a:srgbClr val="7030A0"/>
          </a:solidFill>
          <a:ln>
            <a:solidFill>
              <a:schemeClr val="bg1"/>
            </a:solidFill>
          </a:ln>
        </p:spPr>
        <p:txBody>
          <a:bodyPr wrap="square" rtlCol="0">
            <a:spAutoFit/>
          </a:bodyPr>
          <a:lstStyle/>
          <a:p>
            <a:pPr algn="ctr"/>
            <a:r>
              <a:rPr lang="nl-NL" sz="3600" dirty="0" smtClean="0">
                <a:solidFill>
                  <a:schemeClr val="bg1"/>
                </a:solidFill>
              </a:rPr>
              <a:t>European Family Justice Center Alliance</a:t>
            </a:r>
            <a:endParaRPr lang="nl-NL" sz="3600" dirty="0">
              <a:solidFill>
                <a:schemeClr val="bg1"/>
              </a:solidFill>
            </a:endParaRPr>
          </a:p>
        </p:txBody>
      </p:sp>
      <p:sp>
        <p:nvSpPr>
          <p:cNvPr id="5" name="Tekstvak 4"/>
          <p:cNvSpPr txBox="1"/>
          <p:nvPr/>
        </p:nvSpPr>
        <p:spPr>
          <a:xfrm>
            <a:off x="1428750" y="6249458"/>
            <a:ext cx="9239250" cy="369332"/>
          </a:xfrm>
          <a:prstGeom prst="rect">
            <a:avLst/>
          </a:prstGeom>
          <a:solidFill>
            <a:srgbClr val="7030A0"/>
          </a:solidFill>
        </p:spPr>
        <p:txBody>
          <a:bodyPr wrap="square" rtlCol="0">
            <a:spAutoFit/>
          </a:bodyPr>
          <a:lstStyle/>
          <a:p>
            <a:pPr algn="ctr"/>
            <a:r>
              <a:rPr lang="nl-NL" dirty="0" err="1" smtClean="0">
                <a:solidFill>
                  <a:schemeClr val="bg1"/>
                </a:solidFill>
              </a:rPr>
              <a:t>www.efjca.eu</a:t>
            </a:r>
            <a:endParaRPr lang="nl-NL" dirty="0">
              <a:solidFill>
                <a:schemeClr val="bg1"/>
              </a:solidFill>
            </a:endParaRPr>
          </a:p>
        </p:txBody>
      </p:sp>
      <p:pic>
        <p:nvPicPr>
          <p:cNvPr id="6" name="Afbeelding 5" descr="Logo EFJC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04" y="119062"/>
            <a:ext cx="1049613" cy="961371"/>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826750" y="0"/>
            <a:ext cx="1217083" cy="1217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91932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428750" y="263306"/>
            <a:ext cx="9239250" cy="646331"/>
          </a:xfrm>
          <a:prstGeom prst="rect">
            <a:avLst/>
          </a:prstGeom>
          <a:solidFill>
            <a:srgbClr val="7030A0"/>
          </a:solidFill>
          <a:ln>
            <a:solidFill>
              <a:schemeClr val="bg1"/>
            </a:solidFill>
          </a:ln>
        </p:spPr>
        <p:txBody>
          <a:bodyPr wrap="square" rtlCol="0">
            <a:spAutoFit/>
          </a:bodyPr>
          <a:lstStyle/>
          <a:p>
            <a:pPr algn="ctr"/>
            <a:r>
              <a:rPr lang="nl-NL" sz="3600" smtClean="0">
                <a:solidFill>
                  <a:schemeClr val="bg1"/>
                </a:solidFill>
              </a:rPr>
              <a:t>European Family Justice Center Alliance</a:t>
            </a:r>
            <a:endParaRPr lang="nl-NL" sz="3600">
              <a:solidFill>
                <a:schemeClr val="bg1"/>
              </a:solidFill>
            </a:endParaRPr>
          </a:p>
        </p:txBody>
      </p:sp>
      <p:sp>
        <p:nvSpPr>
          <p:cNvPr id="5" name="Tekstvak 4"/>
          <p:cNvSpPr txBox="1"/>
          <p:nvPr/>
        </p:nvSpPr>
        <p:spPr>
          <a:xfrm>
            <a:off x="1428750" y="6249458"/>
            <a:ext cx="9239250" cy="369332"/>
          </a:xfrm>
          <a:prstGeom prst="rect">
            <a:avLst/>
          </a:prstGeom>
          <a:solidFill>
            <a:srgbClr val="7030A0"/>
          </a:solidFill>
        </p:spPr>
        <p:txBody>
          <a:bodyPr wrap="square" rtlCol="0">
            <a:spAutoFit/>
          </a:bodyPr>
          <a:lstStyle/>
          <a:p>
            <a:pPr algn="ctr"/>
            <a:r>
              <a:rPr lang="nl-NL" err="1" smtClean="0">
                <a:solidFill>
                  <a:schemeClr val="bg1"/>
                </a:solidFill>
              </a:rPr>
              <a:t>www.efjca.eu</a:t>
            </a:r>
            <a:endParaRPr lang="nl-NL">
              <a:solidFill>
                <a:schemeClr val="bg1"/>
              </a:solidFill>
            </a:endParaRPr>
          </a:p>
        </p:txBody>
      </p:sp>
      <p:pic>
        <p:nvPicPr>
          <p:cNvPr id="6" name="Afbeelding 5" descr="Logo EFJC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04" y="119062"/>
            <a:ext cx="1049613" cy="961371"/>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826750" y="0"/>
            <a:ext cx="1217083" cy="1217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5" descr="C:\Users\cyraarmstrong\AppData\Local\Microsoft\Windows\Temporary Internet Files\Content.IE5\55JFMCNK\money_hand[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6041" y="3089805"/>
            <a:ext cx="1082675" cy="126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txBox="1">
            <a:spLocks/>
          </p:cNvSpPr>
          <p:nvPr/>
        </p:nvSpPr>
        <p:spPr>
          <a:xfrm>
            <a:off x="1428750" y="868891"/>
            <a:ext cx="9239250" cy="11398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GB" altLang="en-US" sz="4200" kern="0" smtClean="0">
                <a:solidFill>
                  <a:srgbClr val="7030A0"/>
                </a:solidFill>
                <a:effectLst>
                  <a:outerShdw blurRad="38100" dist="38100" dir="2700000" algn="tl">
                    <a:srgbClr val="000000"/>
                  </a:outerShdw>
                </a:effectLst>
              </a:rPr>
              <a:t>Saving </a:t>
            </a:r>
            <a:r>
              <a:rPr lang="en-GB" altLang="en-US" sz="4200" kern="0">
                <a:solidFill>
                  <a:srgbClr val="7030A0"/>
                </a:solidFill>
                <a:effectLst>
                  <a:outerShdw blurRad="38100" dist="38100" dir="2700000" algn="tl">
                    <a:srgbClr val="000000"/>
                  </a:outerShdw>
                </a:effectLst>
              </a:rPr>
              <a:t>Lives – Reducing Costs</a:t>
            </a:r>
            <a:endParaRPr lang="en-GB" sz="4200" kern="0">
              <a:solidFill>
                <a:srgbClr val="7030A0"/>
              </a:solidFill>
              <a:effectLst>
                <a:outerShdw blurRad="38100" dist="38100" dir="2700000" algn="tl">
                  <a:srgbClr val="000000"/>
                </a:outerShdw>
              </a:effectLst>
            </a:endParaRPr>
          </a:p>
        </p:txBody>
      </p:sp>
      <p:sp>
        <p:nvSpPr>
          <p:cNvPr id="10" name="Content Placeholder 2"/>
          <p:cNvSpPr txBox="1">
            <a:spLocks/>
          </p:cNvSpPr>
          <p:nvPr/>
        </p:nvSpPr>
        <p:spPr>
          <a:xfrm>
            <a:off x="1428750" y="1856581"/>
            <a:ext cx="9239250" cy="45259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Font typeface="Wingdings" pitchFamily="2" charset="2"/>
              <a:buNone/>
              <a:defRPr/>
            </a:pPr>
            <a:endParaRPr lang="en-GB" dirty="0" smtClean="0"/>
          </a:p>
          <a:p>
            <a:pPr>
              <a:defRPr/>
            </a:pPr>
            <a:r>
              <a:rPr lang="en-GB" dirty="0">
                <a:solidFill>
                  <a:srgbClr val="660066"/>
                </a:solidFill>
              </a:rPr>
              <a:t>1 domestic violence murder will cost approximately £1.1 million</a:t>
            </a:r>
          </a:p>
          <a:p>
            <a:pPr>
              <a:buFont typeface="Wingdings" pitchFamily="2" charset="2"/>
              <a:buNone/>
              <a:defRPr/>
            </a:pPr>
            <a:endParaRPr lang="en-GB" sz="2000" dirty="0" smtClean="0">
              <a:solidFill>
                <a:srgbClr val="660066"/>
              </a:solidFill>
            </a:endParaRPr>
          </a:p>
          <a:p>
            <a:pPr>
              <a:buFont typeface="Wingdings" pitchFamily="2" charset="2"/>
              <a:buNone/>
              <a:defRPr/>
            </a:pPr>
            <a:endParaRPr lang="en-GB" sz="2000" dirty="0" smtClean="0">
              <a:solidFill>
                <a:srgbClr val="660066"/>
              </a:solidFill>
            </a:endParaRPr>
          </a:p>
          <a:p>
            <a:pPr>
              <a:buFont typeface="Wingdings" pitchFamily="2" charset="2"/>
              <a:buNone/>
              <a:defRPr/>
            </a:pPr>
            <a:endParaRPr lang="en-GB" sz="2000" dirty="0">
              <a:solidFill>
                <a:srgbClr val="660066"/>
              </a:solidFill>
            </a:endParaRPr>
          </a:p>
          <a:p>
            <a:pPr>
              <a:buFont typeface="Wingdings" pitchFamily="2" charset="2"/>
              <a:buNone/>
              <a:defRPr/>
            </a:pPr>
            <a:endParaRPr lang="en-GB" sz="2000" dirty="0">
              <a:solidFill>
                <a:srgbClr val="660066"/>
              </a:solidFill>
            </a:endParaRPr>
          </a:p>
          <a:p>
            <a:pPr>
              <a:buFont typeface="Wingdings" pitchFamily="2" charset="2"/>
              <a:buNone/>
              <a:defRPr/>
            </a:pPr>
            <a:endParaRPr lang="en-GB" sz="2000" dirty="0">
              <a:solidFill>
                <a:srgbClr val="660066"/>
              </a:solidFill>
            </a:endParaRPr>
          </a:p>
          <a:p>
            <a:pPr>
              <a:defRPr/>
            </a:pPr>
            <a:r>
              <a:rPr lang="en-GB" dirty="0">
                <a:solidFill>
                  <a:srgbClr val="660066"/>
                </a:solidFill>
              </a:rPr>
              <a:t>1 domestic violence murder prevented per year would provide savings equal to the total costs required to run the Family Justice </a:t>
            </a:r>
            <a:r>
              <a:rPr lang="en-GB" dirty="0" smtClean="0">
                <a:solidFill>
                  <a:srgbClr val="660066"/>
                </a:solidFill>
              </a:rPr>
              <a:t>Center </a:t>
            </a:r>
            <a:r>
              <a:rPr lang="en-GB" dirty="0">
                <a:solidFill>
                  <a:srgbClr val="660066"/>
                </a:solidFill>
              </a:rPr>
              <a:t>for a year – including all key partner agency staffing costs </a:t>
            </a:r>
          </a:p>
        </p:txBody>
      </p:sp>
    </p:spTree>
    <p:extLst>
      <p:ext uri="{BB962C8B-B14F-4D97-AF65-F5344CB8AC3E}">
        <p14:creationId xmlns:p14="http://schemas.microsoft.com/office/powerpoint/2010/main" val="37257595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217083"/>
            <a:ext cx="9144000" cy="719667"/>
          </a:xfrm>
        </p:spPr>
        <p:txBody>
          <a:bodyPr>
            <a:normAutofit/>
          </a:bodyPr>
          <a:lstStyle/>
          <a:p>
            <a:pPr algn="l"/>
            <a:r>
              <a:rPr lang="nl-NL" sz="4000" b="1" dirty="0" smtClean="0">
                <a:solidFill>
                  <a:srgbClr val="6B2769"/>
                </a:solidFill>
                <a:effectLst>
                  <a:outerShdw blurRad="50800" dist="38100" dir="2700000" algn="tl" rotWithShape="0">
                    <a:prstClr val="black">
                      <a:alpha val="40000"/>
                    </a:prstClr>
                  </a:outerShdw>
                </a:effectLst>
              </a:rPr>
              <a:t> </a:t>
            </a:r>
            <a:endParaRPr lang="nl-NL" sz="4000" b="1" dirty="0">
              <a:solidFill>
                <a:srgbClr val="6B2769"/>
              </a:solidFill>
              <a:effectLst>
                <a:outerShdw blurRad="50800" dist="38100" dir="2700000" algn="tl" rotWithShape="0">
                  <a:prstClr val="black">
                    <a:alpha val="40000"/>
                  </a:prstClr>
                </a:outerShdw>
              </a:effectLst>
            </a:endParaRPr>
          </a:p>
        </p:txBody>
      </p:sp>
      <p:sp>
        <p:nvSpPr>
          <p:cNvPr id="3" name="Ondertitel 2"/>
          <p:cNvSpPr>
            <a:spLocks noGrp="1"/>
          </p:cNvSpPr>
          <p:nvPr>
            <p:ph type="subTitle" idx="1"/>
          </p:nvPr>
        </p:nvSpPr>
        <p:spPr>
          <a:xfrm>
            <a:off x="1524000" y="2465917"/>
            <a:ext cx="9144000" cy="3608916"/>
          </a:xfrm>
        </p:spPr>
        <p:txBody>
          <a:bodyPr>
            <a:normAutofit/>
          </a:bodyPr>
          <a:lstStyle/>
          <a:p>
            <a:pPr algn="l"/>
            <a:r>
              <a:rPr lang="nl-NL" sz="2000" dirty="0" smtClean="0"/>
              <a:t> </a:t>
            </a:r>
            <a:endParaRPr lang="nl-NL" sz="2000" dirty="0"/>
          </a:p>
        </p:txBody>
      </p:sp>
      <p:sp>
        <p:nvSpPr>
          <p:cNvPr id="4" name="Tekstvak 3"/>
          <p:cNvSpPr txBox="1"/>
          <p:nvPr/>
        </p:nvSpPr>
        <p:spPr>
          <a:xfrm>
            <a:off x="1428750" y="263306"/>
            <a:ext cx="9239250" cy="646331"/>
          </a:xfrm>
          <a:prstGeom prst="rect">
            <a:avLst/>
          </a:prstGeom>
          <a:solidFill>
            <a:srgbClr val="7030A0"/>
          </a:solidFill>
          <a:ln>
            <a:solidFill>
              <a:schemeClr val="bg1"/>
            </a:solidFill>
          </a:ln>
        </p:spPr>
        <p:txBody>
          <a:bodyPr wrap="square" rtlCol="0">
            <a:spAutoFit/>
          </a:bodyPr>
          <a:lstStyle/>
          <a:p>
            <a:pPr algn="ctr"/>
            <a:r>
              <a:rPr lang="nl-NL" sz="3600" dirty="0" smtClean="0">
                <a:solidFill>
                  <a:schemeClr val="bg1"/>
                </a:solidFill>
              </a:rPr>
              <a:t>European Family Justice Center Alliance</a:t>
            </a:r>
            <a:endParaRPr lang="nl-NL" sz="3600" dirty="0">
              <a:solidFill>
                <a:schemeClr val="bg1"/>
              </a:solidFill>
            </a:endParaRPr>
          </a:p>
        </p:txBody>
      </p:sp>
      <p:sp>
        <p:nvSpPr>
          <p:cNvPr id="5" name="Tekstvak 4"/>
          <p:cNvSpPr txBox="1"/>
          <p:nvPr/>
        </p:nvSpPr>
        <p:spPr>
          <a:xfrm>
            <a:off x="1428750" y="6249458"/>
            <a:ext cx="9239250" cy="369332"/>
          </a:xfrm>
          <a:prstGeom prst="rect">
            <a:avLst/>
          </a:prstGeom>
          <a:solidFill>
            <a:srgbClr val="7030A0"/>
          </a:solidFill>
        </p:spPr>
        <p:txBody>
          <a:bodyPr wrap="square" rtlCol="0">
            <a:spAutoFit/>
          </a:bodyPr>
          <a:lstStyle/>
          <a:p>
            <a:pPr algn="ctr"/>
            <a:r>
              <a:rPr lang="nl-NL" dirty="0" err="1" smtClean="0">
                <a:solidFill>
                  <a:schemeClr val="bg1"/>
                </a:solidFill>
              </a:rPr>
              <a:t>www.efjca.eu</a:t>
            </a:r>
            <a:endParaRPr lang="nl-NL" dirty="0">
              <a:solidFill>
                <a:schemeClr val="bg1"/>
              </a:solidFill>
            </a:endParaRPr>
          </a:p>
        </p:txBody>
      </p:sp>
      <p:pic>
        <p:nvPicPr>
          <p:cNvPr id="6" name="Afbeelding 5" descr="Logo EFJC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04" y="119062"/>
            <a:ext cx="1049613" cy="961371"/>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826750" y="0"/>
            <a:ext cx="1217083" cy="1217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Tijdelijke aanduiding voor inhoud 3" descr="IMG_1084.JPG"/>
          <p:cNvPicPr>
            <a:picLocks noGrp="1" noChangeAspect="1"/>
          </p:cNvPicPr>
          <p:nvPr>
            <p:ph idx="1"/>
          </p:nvPr>
        </p:nvPicPr>
        <p:blipFill>
          <a:blip r:embed="rId5" cstate="print"/>
          <a:srcRect t="15244" b="15244"/>
          <a:stretch>
            <a:fillRect/>
          </a:stretch>
        </p:blipFill>
        <p:spPr bwMode="auto">
          <a:xfrm>
            <a:off x="1640417" y="1080433"/>
            <a:ext cx="8487833" cy="4734745"/>
          </a:xfrm>
        </p:spPr>
      </p:pic>
    </p:spTree>
    <p:extLst>
      <p:ext uri="{BB962C8B-B14F-4D97-AF65-F5344CB8AC3E}">
        <p14:creationId xmlns:p14="http://schemas.microsoft.com/office/powerpoint/2010/main" val="376953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217083"/>
            <a:ext cx="9144000" cy="719667"/>
          </a:xfrm>
        </p:spPr>
        <p:txBody>
          <a:bodyPr>
            <a:normAutofit/>
          </a:bodyPr>
          <a:lstStyle/>
          <a:p>
            <a:pPr algn="l"/>
            <a:r>
              <a:rPr lang="nl-NL" sz="4000" b="1" dirty="0" err="1">
                <a:solidFill>
                  <a:srgbClr val="6B2769"/>
                </a:solidFill>
                <a:effectLst>
                  <a:outerShdw blurRad="50800" dist="38100" dir="2700000" algn="tl" rotWithShape="0">
                    <a:prstClr val="black">
                      <a:alpha val="40000"/>
                    </a:prstClr>
                  </a:outerShdw>
                </a:effectLst>
              </a:rPr>
              <a:t>FJC’s</a:t>
            </a:r>
            <a:r>
              <a:rPr lang="nl-NL" sz="4000" b="1" dirty="0">
                <a:solidFill>
                  <a:srgbClr val="6B2769"/>
                </a:solidFill>
                <a:effectLst>
                  <a:outerShdw blurRad="50800" dist="38100" dir="2700000" algn="tl" rotWithShape="0">
                    <a:prstClr val="black">
                      <a:alpha val="40000"/>
                    </a:prstClr>
                  </a:outerShdw>
                </a:effectLst>
              </a:rPr>
              <a:t> in </a:t>
            </a:r>
            <a:r>
              <a:rPr lang="nl-NL" sz="4000" b="1" dirty="0" smtClean="0">
                <a:solidFill>
                  <a:srgbClr val="6B2769"/>
                </a:solidFill>
                <a:effectLst>
                  <a:outerShdw blurRad="50800" dist="38100" dir="2700000" algn="tl" rotWithShape="0">
                    <a:prstClr val="black">
                      <a:alpha val="40000"/>
                    </a:prstClr>
                  </a:outerShdw>
                </a:effectLst>
              </a:rPr>
              <a:t>Europe</a:t>
            </a:r>
            <a:endParaRPr lang="nl-NL" sz="4000" b="1" dirty="0">
              <a:solidFill>
                <a:srgbClr val="6B2769"/>
              </a:solidFill>
              <a:effectLst>
                <a:outerShdw blurRad="50800" dist="38100" dir="2700000" algn="tl" rotWithShape="0">
                  <a:prstClr val="black">
                    <a:alpha val="40000"/>
                  </a:prstClr>
                </a:outerShdw>
              </a:effectLst>
            </a:endParaRPr>
          </a:p>
        </p:txBody>
      </p:sp>
      <p:sp>
        <p:nvSpPr>
          <p:cNvPr id="3" name="Ondertitel 2"/>
          <p:cNvSpPr>
            <a:spLocks noGrp="1"/>
          </p:cNvSpPr>
          <p:nvPr>
            <p:ph type="subTitle" idx="1"/>
          </p:nvPr>
        </p:nvSpPr>
        <p:spPr>
          <a:xfrm>
            <a:off x="1524000" y="2349500"/>
            <a:ext cx="9144000" cy="3725333"/>
          </a:xfrm>
        </p:spPr>
        <p:txBody>
          <a:bodyPr>
            <a:normAutofit/>
          </a:bodyPr>
          <a:lstStyle/>
          <a:p>
            <a:pPr algn="l"/>
            <a:endParaRPr lang="nl-NL" sz="2000" dirty="0" smtClean="0"/>
          </a:p>
          <a:p>
            <a:endParaRPr lang="nl-NL" sz="3600" dirty="0" smtClean="0">
              <a:solidFill>
                <a:srgbClr val="660066"/>
              </a:solidFill>
            </a:endParaRPr>
          </a:p>
          <a:p>
            <a:r>
              <a:rPr lang="nl-NL" sz="3600" dirty="0" smtClean="0">
                <a:solidFill>
                  <a:srgbClr val="660066"/>
                </a:solidFill>
              </a:rPr>
              <a:t>The movie</a:t>
            </a:r>
            <a:endParaRPr lang="nl-NL" sz="3600" dirty="0">
              <a:solidFill>
                <a:srgbClr val="660066"/>
              </a:solidFill>
            </a:endParaRPr>
          </a:p>
        </p:txBody>
      </p:sp>
      <p:sp>
        <p:nvSpPr>
          <p:cNvPr id="4" name="Tekstvak 3"/>
          <p:cNvSpPr txBox="1"/>
          <p:nvPr/>
        </p:nvSpPr>
        <p:spPr>
          <a:xfrm>
            <a:off x="1428750" y="263306"/>
            <a:ext cx="9239250" cy="646331"/>
          </a:xfrm>
          <a:prstGeom prst="rect">
            <a:avLst/>
          </a:prstGeom>
          <a:solidFill>
            <a:srgbClr val="7030A0"/>
          </a:solidFill>
          <a:ln>
            <a:solidFill>
              <a:schemeClr val="bg1"/>
            </a:solidFill>
          </a:ln>
        </p:spPr>
        <p:txBody>
          <a:bodyPr wrap="square" rtlCol="0">
            <a:spAutoFit/>
          </a:bodyPr>
          <a:lstStyle/>
          <a:p>
            <a:pPr algn="ctr"/>
            <a:r>
              <a:rPr lang="nl-NL" sz="3600" dirty="0" smtClean="0">
                <a:solidFill>
                  <a:schemeClr val="bg1"/>
                </a:solidFill>
              </a:rPr>
              <a:t>European Family Justice Center Alliance</a:t>
            </a:r>
            <a:endParaRPr lang="nl-NL" sz="3600" dirty="0">
              <a:solidFill>
                <a:schemeClr val="bg1"/>
              </a:solidFill>
            </a:endParaRPr>
          </a:p>
        </p:txBody>
      </p:sp>
      <p:sp>
        <p:nvSpPr>
          <p:cNvPr id="5" name="Tekstvak 4"/>
          <p:cNvSpPr txBox="1"/>
          <p:nvPr/>
        </p:nvSpPr>
        <p:spPr>
          <a:xfrm>
            <a:off x="1428750" y="6249458"/>
            <a:ext cx="9239250" cy="369332"/>
          </a:xfrm>
          <a:prstGeom prst="rect">
            <a:avLst/>
          </a:prstGeom>
          <a:solidFill>
            <a:srgbClr val="7030A0"/>
          </a:solidFill>
        </p:spPr>
        <p:txBody>
          <a:bodyPr wrap="square" rtlCol="0">
            <a:spAutoFit/>
          </a:bodyPr>
          <a:lstStyle/>
          <a:p>
            <a:pPr algn="ctr"/>
            <a:r>
              <a:rPr lang="nl-NL" dirty="0" err="1" smtClean="0">
                <a:solidFill>
                  <a:schemeClr val="bg1"/>
                </a:solidFill>
              </a:rPr>
              <a:t>www.efjca.eu</a:t>
            </a:r>
            <a:endParaRPr lang="nl-NL" dirty="0">
              <a:solidFill>
                <a:schemeClr val="bg1"/>
              </a:solidFill>
            </a:endParaRPr>
          </a:p>
        </p:txBody>
      </p:sp>
      <p:pic>
        <p:nvPicPr>
          <p:cNvPr id="6" name="Afbeelding 5" descr="Logo EFJC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04" y="119062"/>
            <a:ext cx="1049613" cy="961371"/>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826750" y="0"/>
            <a:ext cx="1217083" cy="1217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384180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3999" y="1080434"/>
            <a:ext cx="9387417" cy="686984"/>
          </a:xfrm>
        </p:spPr>
        <p:txBody>
          <a:bodyPr>
            <a:noAutofit/>
          </a:bodyPr>
          <a:lstStyle/>
          <a:p>
            <a:pPr algn="l"/>
            <a:r>
              <a:rPr lang="nl-NL" sz="4000" b="1" dirty="0" err="1" smtClean="0">
                <a:solidFill>
                  <a:srgbClr val="6B2769"/>
                </a:solidFill>
                <a:effectLst>
                  <a:outerShdw blurRad="50800" dist="38100" dir="2700000" algn="tl" rotWithShape="0">
                    <a:prstClr val="black">
                      <a:alpha val="40000"/>
                    </a:prstClr>
                  </a:outerShdw>
                </a:effectLst>
              </a:rPr>
              <a:t>FJC’s</a:t>
            </a:r>
            <a:r>
              <a:rPr lang="nl-NL" sz="4000" b="1" dirty="0" smtClean="0">
                <a:solidFill>
                  <a:srgbClr val="6B2769"/>
                </a:solidFill>
                <a:effectLst>
                  <a:outerShdw blurRad="50800" dist="38100" dir="2700000" algn="tl" rotWithShape="0">
                    <a:prstClr val="black">
                      <a:alpha val="40000"/>
                    </a:prstClr>
                  </a:outerShdw>
                </a:effectLst>
              </a:rPr>
              <a:t> in Europe: pilots &amp; </a:t>
            </a:r>
            <a:r>
              <a:rPr lang="nl-NL" sz="4000" b="1" dirty="0" err="1" smtClean="0">
                <a:solidFill>
                  <a:srgbClr val="6B2769"/>
                </a:solidFill>
                <a:effectLst>
                  <a:outerShdw blurRad="50800" dist="38100" dir="2700000" algn="tl" rotWithShape="0">
                    <a:prstClr val="black">
                      <a:alpha val="40000"/>
                    </a:prstClr>
                  </a:outerShdw>
                </a:effectLst>
              </a:rPr>
              <a:t>initiatives</a:t>
            </a:r>
            <a:endParaRPr lang="nl-NL" sz="4000" b="1" dirty="0">
              <a:solidFill>
                <a:srgbClr val="6B2769"/>
              </a:solidFill>
              <a:effectLst>
                <a:outerShdw blurRad="50800" dist="38100" dir="2700000" algn="tl" rotWithShape="0">
                  <a:prstClr val="black">
                    <a:alpha val="40000"/>
                  </a:prstClr>
                </a:outerShdw>
              </a:effectLst>
            </a:endParaRPr>
          </a:p>
        </p:txBody>
      </p:sp>
      <p:sp>
        <p:nvSpPr>
          <p:cNvPr id="3" name="Ondertitel 2"/>
          <p:cNvSpPr>
            <a:spLocks noGrp="1"/>
          </p:cNvSpPr>
          <p:nvPr>
            <p:ph type="subTitle" idx="1"/>
          </p:nvPr>
        </p:nvSpPr>
        <p:spPr>
          <a:xfrm>
            <a:off x="1523998" y="2159000"/>
            <a:ext cx="8136255" cy="3915833"/>
          </a:xfrm>
        </p:spPr>
        <p:txBody>
          <a:bodyPr>
            <a:normAutofit fontScale="85000" lnSpcReduction="20000"/>
          </a:bodyPr>
          <a:lstStyle/>
          <a:p>
            <a:pPr algn="l" fontAlgn="auto">
              <a:spcAft>
                <a:spcPts val="0"/>
              </a:spcAft>
              <a:buClr>
                <a:schemeClr val="tx1"/>
              </a:buClr>
              <a:buFont typeface="Wingdings" charset="2"/>
              <a:buChar char="Ø"/>
              <a:defRPr/>
            </a:pPr>
            <a:r>
              <a:rPr lang="en-US" sz="3200" dirty="0" smtClean="0">
                <a:solidFill>
                  <a:srgbClr val="660066"/>
                </a:solidFill>
              </a:rPr>
              <a:t>The </a:t>
            </a:r>
            <a:r>
              <a:rPr lang="en-US" sz="3200" dirty="0">
                <a:solidFill>
                  <a:srgbClr val="660066"/>
                </a:solidFill>
              </a:rPr>
              <a:t>Netherlands: Tilburg </a:t>
            </a:r>
          </a:p>
          <a:p>
            <a:pPr algn="l" fontAlgn="auto">
              <a:spcAft>
                <a:spcPts val="0"/>
              </a:spcAft>
              <a:buClr>
                <a:schemeClr val="tx1"/>
              </a:buClr>
              <a:buFont typeface="Wingdings" charset="2"/>
              <a:buChar char="Ø"/>
              <a:defRPr/>
            </a:pPr>
            <a:r>
              <a:rPr lang="en-US" sz="3200" dirty="0">
                <a:solidFill>
                  <a:srgbClr val="660066"/>
                </a:solidFill>
              </a:rPr>
              <a:t>Italy: Milan </a:t>
            </a:r>
          </a:p>
          <a:p>
            <a:pPr algn="l" fontAlgn="auto">
              <a:spcAft>
                <a:spcPts val="0"/>
              </a:spcAft>
              <a:buClr>
                <a:schemeClr val="tx1"/>
              </a:buClr>
              <a:buFont typeface="Wingdings" charset="2"/>
              <a:buChar char="Ø"/>
              <a:defRPr/>
            </a:pPr>
            <a:r>
              <a:rPr lang="en-US" sz="3200" dirty="0">
                <a:solidFill>
                  <a:srgbClr val="660066"/>
                </a:solidFill>
              </a:rPr>
              <a:t>Poland: Warsaw </a:t>
            </a:r>
          </a:p>
          <a:p>
            <a:pPr algn="l" fontAlgn="auto">
              <a:spcAft>
                <a:spcPts val="0"/>
              </a:spcAft>
              <a:buClr>
                <a:schemeClr val="tx1"/>
              </a:buClr>
              <a:buFont typeface="Wingdings" charset="2"/>
              <a:buChar char="Ø"/>
              <a:defRPr/>
            </a:pPr>
            <a:r>
              <a:rPr lang="en-US" sz="3200" dirty="0">
                <a:solidFill>
                  <a:srgbClr val="660066"/>
                </a:solidFill>
              </a:rPr>
              <a:t>Germany: Berlin </a:t>
            </a:r>
            <a:endParaRPr lang="en-US" sz="3200" dirty="0" smtClean="0">
              <a:solidFill>
                <a:srgbClr val="660066"/>
              </a:solidFill>
            </a:endParaRPr>
          </a:p>
          <a:p>
            <a:pPr algn="l" fontAlgn="auto">
              <a:spcAft>
                <a:spcPts val="0"/>
              </a:spcAft>
              <a:buClr>
                <a:schemeClr val="tx1"/>
              </a:buClr>
              <a:buFont typeface="Wingdings" charset="2"/>
              <a:buChar char="Ø"/>
              <a:defRPr/>
            </a:pPr>
            <a:r>
              <a:rPr lang="en-US" sz="3200" dirty="0">
                <a:solidFill>
                  <a:srgbClr val="660066"/>
                </a:solidFill>
              </a:rPr>
              <a:t>Belgium: </a:t>
            </a:r>
            <a:r>
              <a:rPr lang="en-US" sz="3200" dirty="0" err="1">
                <a:solidFill>
                  <a:srgbClr val="660066"/>
                </a:solidFill>
              </a:rPr>
              <a:t>Antwerpen</a:t>
            </a:r>
            <a:r>
              <a:rPr lang="en-US" sz="3200" dirty="0">
                <a:solidFill>
                  <a:srgbClr val="660066"/>
                </a:solidFill>
              </a:rPr>
              <a:t>/</a:t>
            </a:r>
            <a:r>
              <a:rPr lang="en-US" sz="3200" dirty="0" smtClean="0">
                <a:solidFill>
                  <a:srgbClr val="660066"/>
                </a:solidFill>
              </a:rPr>
              <a:t>Hasselt/</a:t>
            </a:r>
            <a:r>
              <a:rPr lang="en-US" sz="3200" dirty="0" err="1" smtClean="0">
                <a:solidFill>
                  <a:srgbClr val="660066"/>
                </a:solidFill>
              </a:rPr>
              <a:t>Mechelen</a:t>
            </a:r>
            <a:r>
              <a:rPr lang="en-US" sz="3200" dirty="0" smtClean="0">
                <a:solidFill>
                  <a:srgbClr val="660066"/>
                </a:solidFill>
              </a:rPr>
              <a:t>/</a:t>
            </a:r>
            <a:r>
              <a:rPr lang="en-US" sz="3200" dirty="0" err="1" smtClean="0">
                <a:solidFill>
                  <a:srgbClr val="660066"/>
                </a:solidFill>
              </a:rPr>
              <a:t>Turnhout</a:t>
            </a:r>
            <a:endParaRPr lang="en-US" sz="3200" dirty="0" smtClean="0">
              <a:solidFill>
                <a:srgbClr val="660066"/>
              </a:solidFill>
            </a:endParaRPr>
          </a:p>
          <a:p>
            <a:pPr algn="l" fontAlgn="auto">
              <a:spcAft>
                <a:spcPts val="0"/>
              </a:spcAft>
              <a:buClr>
                <a:schemeClr val="tx1"/>
              </a:buClr>
              <a:buFont typeface="Wingdings" charset="2"/>
              <a:buChar char="Ø"/>
              <a:defRPr/>
            </a:pPr>
            <a:r>
              <a:rPr lang="en-US" sz="3200" dirty="0" smtClean="0">
                <a:solidFill>
                  <a:srgbClr val="660066"/>
                </a:solidFill>
              </a:rPr>
              <a:t>N. Ireland: Derry</a:t>
            </a:r>
          </a:p>
          <a:p>
            <a:pPr algn="l" fontAlgn="auto">
              <a:spcAft>
                <a:spcPts val="0"/>
              </a:spcAft>
              <a:buClr>
                <a:schemeClr val="tx1"/>
              </a:buClr>
              <a:buFont typeface="Wingdings" charset="2"/>
              <a:buChar char="Ø"/>
              <a:defRPr/>
            </a:pPr>
            <a:r>
              <a:rPr lang="en-US" sz="3200" dirty="0" smtClean="0">
                <a:solidFill>
                  <a:srgbClr val="660066"/>
                </a:solidFill>
              </a:rPr>
              <a:t>Iceland</a:t>
            </a:r>
            <a:r>
              <a:rPr lang="en-US" sz="3200" dirty="0">
                <a:solidFill>
                  <a:srgbClr val="660066"/>
                </a:solidFill>
              </a:rPr>
              <a:t>: Reykjavik</a:t>
            </a:r>
          </a:p>
          <a:p>
            <a:pPr algn="l" fontAlgn="auto">
              <a:spcAft>
                <a:spcPts val="0"/>
              </a:spcAft>
              <a:buClr>
                <a:schemeClr val="tx1"/>
              </a:buClr>
              <a:buFont typeface="Wingdings" charset="2"/>
              <a:buChar char="Ø"/>
              <a:defRPr/>
            </a:pPr>
            <a:r>
              <a:rPr lang="en-US" sz="3200" dirty="0">
                <a:solidFill>
                  <a:srgbClr val="660066"/>
                </a:solidFill>
              </a:rPr>
              <a:t>Sweden: </a:t>
            </a:r>
            <a:r>
              <a:rPr lang="en-US" sz="3200" dirty="0" smtClean="0">
                <a:solidFill>
                  <a:srgbClr val="660066"/>
                </a:solidFill>
              </a:rPr>
              <a:t>Malmö</a:t>
            </a:r>
          </a:p>
          <a:p>
            <a:pPr algn="l" fontAlgn="auto">
              <a:spcAft>
                <a:spcPts val="0"/>
              </a:spcAft>
              <a:buClr>
                <a:schemeClr val="tx1"/>
              </a:buClr>
              <a:buFont typeface="Wingdings" charset="2"/>
              <a:buChar char="Ø"/>
              <a:defRPr/>
            </a:pPr>
            <a:r>
              <a:rPr lang="en-US" sz="3200" dirty="0" smtClean="0">
                <a:solidFill>
                  <a:srgbClr val="660066"/>
                </a:solidFill>
              </a:rPr>
              <a:t>France: Paris</a:t>
            </a:r>
            <a:endParaRPr lang="nl-NL" sz="3200" dirty="0">
              <a:solidFill>
                <a:srgbClr val="660066"/>
              </a:solidFill>
            </a:endParaRPr>
          </a:p>
          <a:p>
            <a:pPr algn="l"/>
            <a:endParaRPr lang="nl-NL" sz="2000" dirty="0"/>
          </a:p>
        </p:txBody>
      </p:sp>
      <p:sp>
        <p:nvSpPr>
          <p:cNvPr id="4" name="Tekstvak 3"/>
          <p:cNvSpPr txBox="1"/>
          <p:nvPr/>
        </p:nvSpPr>
        <p:spPr>
          <a:xfrm>
            <a:off x="1428750" y="263306"/>
            <a:ext cx="9239250" cy="646331"/>
          </a:xfrm>
          <a:prstGeom prst="rect">
            <a:avLst/>
          </a:prstGeom>
          <a:solidFill>
            <a:srgbClr val="7030A0"/>
          </a:solidFill>
          <a:ln>
            <a:solidFill>
              <a:schemeClr val="bg1"/>
            </a:solidFill>
          </a:ln>
        </p:spPr>
        <p:txBody>
          <a:bodyPr wrap="square" rtlCol="0">
            <a:spAutoFit/>
          </a:bodyPr>
          <a:lstStyle/>
          <a:p>
            <a:pPr algn="ctr"/>
            <a:r>
              <a:rPr lang="nl-NL" sz="3600" dirty="0" smtClean="0">
                <a:solidFill>
                  <a:schemeClr val="bg1"/>
                </a:solidFill>
              </a:rPr>
              <a:t>European Family Justice Center Alliance</a:t>
            </a:r>
            <a:endParaRPr lang="nl-NL" sz="3600" dirty="0">
              <a:solidFill>
                <a:schemeClr val="bg1"/>
              </a:solidFill>
            </a:endParaRPr>
          </a:p>
        </p:txBody>
      </p:sp>
      <p:sp>
        <p:nvSpPr>
          <p:cNvPr id="5" name="Tekstvak 4"/>
          <p:cNvSpPr txBox="1"/>
          <p:nvPr/>
        </p:nvSpPr>
        <p:spPr>
          <a:xfrm>
            <a:off x="1428750" y="6249458"/>
            <a:ext cx="9239250" cy="369332"/>
          </a:xfrm>
          <a:prstGeom prst="rect">
            <a:avLst/>
          </a:prstGeom>
          <a:solidFill>
            <a:srgbClr val="7030A0"/>
          </a:solidFill>
        </p:spPr>
        <p:txBody>
          <a:bodyPr wrap="square" rtlCol="0">
            <a:spAutoFit/>
          </a:bodyPr>
          <a:lstStyle/>
          <a:p>
            <a:pPr algn="ctr"/>
            <a:r>
              <a:rPr lang="nl-NL" dirty="0" err="1" smtClean="0">
                <a:solidFill>
                  <a:schemeClr val="bg1"/>
                </a:solidFill>
              </a:rPr>
              <a:t>www.efjca.eu</a:t>
            </a:r>
            <a:endParaRPr lang="nl-NL" dirty="0">
              <a:solidFill>
                <a:schemeClr val="bg1"/>
              </a:solidFill>
            </a:endParaRPr>
          </a:p>
        </p:txBody>
      </p:sp>
      <p:pic>
        <p:nvPicPr>
          <p:cNvPr id="6" name="Afbeelding 5" descr="Logo EFJC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04" y="119062"/>
            <a:ext cx="1049613" cy="961371"/>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826750" y="0"/>
            <a:ext cx="1217083" cy="1217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8397" y="2159000"/>
            <a:ext cx="2915436" cy="3669179"/>
          </a:xfrm>
          <a:prstGeom prst="rect">
            <a:avLst/>
          </a:prstGeom>
        </p:spPr>
      </p:pic>
    </p:spTree>
    <p:extLst>
      <p:ext uri="{BB962C8B-B14F-4D97-AF65-F5344CB8AC3E}">
        <p14:creationId xmlns:p14="http://schemas.microsoft.com/office/powerpoint/2010/main" val="1890254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217083"/>
            <a:ext cx="9144000" cy="719667"/>
          </a:xfrm>
        </p:spPr>
        <p:txBody>
          <a:bodyPr>
            <a:normAutofit/>
          </a:bodyPr>
          <a:lstStyle/>
          <a:p>
            <a:r>
              <a:rPr lang="nl-NL" sz="4000" b="1" dirty="0" smtClean="0">
                <a:solidFill>
                  <a:srgbClr val="6B2769"/>
                </a:solidFill>
                <a:effectLst>
                  <a:outerShdw blurRad="50800" dist="38100" dir="2700000" algn="tl" rotWithShape="0">
                    <a:prstClr val="black">
                      <a:alpha val="40000"/>
                    </a:prstClr>
                  </a:outerShdw>
                </a:effectLst>
              </a:rPr>
              <a:t>VISION of the EFJCA      </a:t>
            </a:r>
            <a:endParaRPr lang="nl-NL" sz="4000" b="1" dirty="0">
              <a:solidFill>
                <a:srgbClr val="6B2769"/>
              </a:solidFill>
              <a:effectLst>
                <a:outerShdw blurRad="50800" dist="38100" dir="2700000" algn="tl" rotWithShape="0">
                  <a:prstClr val="black">
                    <a:alpha val="40000"/>
                  </a:prstClr>
                </a:outerShdw>
              </a:effectLst>
            </a:endParaRPr>
          </a:p>
        </p:txBody>
      </p:sp>
      <p:sp>
        <p:nvSpPr>
          <p:cNvPr id="3" name="Ondertitel 2"/>
          <p:cNvSpPr>
            <a:spLocks noGrp="1"/>
          </p:cNvSpPr>
          <p:nvPr>
            <p:ph type="subTitle" idx="1"/>
          </p:nvPr>
        </p:nvSpPr>
        <p:spPr>
          <a:xfrm>
            <a:off x="1523999" y="2702108"/>
            <a:ext cx="9472083" cy="3372724"/>
          </a:xfrm>
        </p:spPr>
        <p:txBody>
          <a:bodyPr>
            <a:noAutofit/>
          </a:bodyPr>
          <a:lstStyle/>
          <a:p>
            <a:pPr algn="l"/>
            <a:r>
              <a:rPr lang="en-US" sz="4000" dirty="0" smtClean="0">
                <a:solidFill>
                  <a:srgbClr val="660066"/>
                </a:solidFill>
              </a:rPr>
              <a:t>A future </a:t>
            </a:r>
            <a:r>
              <a:rPr lang="en-US" sz="4000" dirty="0">
                <a:solidFill>
                  <a:srgbClr val="660066"/>
                </a:solidFill>
              </a:rPr>
              <a:t>where all professionals work together to ensure safety and a better life for survivors of domestic violence, child abuse and domestic </a:t>
            </a:r>
            <a:r>
              <a:rPr lang="en-US" sz="4000" dirty="0" smtClean="0">
                <a:solidFill>
                  <a:srgbClr val="660066"/>
                </a:solidFill>
              </a:rPr>
              <a:t>violence.</a:t>
            </a:r>
            <a:endParaRPr lang="nl-NL" sz="4000" dirty="0">
              <a:solidFill>
                <a:srgbClr val="660066"/>
              </a:solidFill>
            </a:endParaRPr>
          </a:p>
        </p:txBody>
      </p:sp>
      <p:sp>
        <p:nvSpPr>
          <p:cNvPr id="4" name="Tekstvak 3"/>
          <p:cNvSpPr txBox="1"/>
          <p:nvPr/>
        </p:nvSpPr>
        <p:spPr>
          <a:xfrm>
            <a:off x="1428750" y="263306"/>
            <a:ext cx="9239250" cy="646331"/>
          </a:xfrm>
          <a:prstGeom prst="rect">
            <a:avLst/>
          </a:prstGeom>
          <a:solidFill>
            <a:srgbClr val="7030A0"/>
          </a:solidFill>
          <a:ln>
            <a:solidFill>
              <a:schemeClr val="bg1"/>
            </a:solidFill>
          </a:ln>
        </p:spPr>
        <p:txBody>
          <a:bodyPr wrap="square" rtlCol="0">
            <a:spAutoFit/>
          </a:bodyPr>
          <a:lstStyle/>
          <a:p>
            <a:pPr algn="ctr"/>
            <a:r>
              <a:rPr lang="nl-NL" sz="3600" dirty="0" smtClean="0">
                <a:solidFill>
                  <a:schemeClr val="bg1"/>
                </a:solidFill>
              </a:rPr>
              <a:t>European Family Justice Center Alliance</a:t>
            </a:r>
            <a:endParaRPr lang="nl-NL" sz="3600" dirty="0">
              <a:solidFill>
                <a:schemeClr val="bg1"/>
              </a:solidFill>
            </a:endParaRPr>
          </a:p>
        </p:txBody>
      </p:sp>
      <p:sp>
        <p:nvSpPr>
          <p:cNvPr id="5" name="Tekstvak 4"/>
          <p:cNvSpPr txBox="1"/>
          <p:nvPr/>
        </p:nvSpPr>
        <p:spPr>
          <a:xfrm>
            <a:off x="1428750" y="6249458"/>
            <a:ext cx="9239250" cy="369332"/>
          </a:xfrm>
          <a:prstGeom prst="rect">
            <a:avLst/>
          </a:prstGeom>
          <a:solidFill>
            <a:srgbClr val="7030A0"/>
          </a:solidFill>
        </p:spPr>
        <p:txBody>
          <a:bodyPr wrap="square" rtlCol="0">
            <a:spAutoFit/>
          </a:bodyPr>
          <a:lstStyle/>
          <a:p>
            <a:pPr algn="ctr"/>
            <a:r>
              <a:rPr lang="nl-NL" dirty="0" err="1" smtClean="0">
                <a:solidFill>
                  <a:schemeClr val="bg1"/>
                </a:solidFill>
              </a:rPr>
              <a:t>www.efjca.eu</a:t>
            </a:r>
            <a:endParaRPr lang="nl-NL" dirty="0">
              <a:solidFill>
                <a:schemeClr val="bg1"/>
              </a:solidFill>
            </a:endParaRPr>
          </a:p>
        </p:txBody>
      </p:sp>
      <p:pic>
        <p:nvPicPr>
          <p:cNvPr id="6" name="Afbeelding 5" descr="Logo EFJC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04" y="119062"/>
            <a:ext cx="1049613" cy="961371"/>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826750" y="0"/>
            <a:ext cx="1217083" cy="1217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Afbeelding 7" descr="visi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80967" y="1325582"/>
            <a:ext cx="1885950" cy="1376526"/>
          </a:xfrm>
          <a:prstGeom prst="rect">
            <a:avLst/>
          </a:prstGeom>
        </p:spPr>
      </p:pic>
    </p:spTree>
    <p:extLst>
      <p:ext uri="{BB962C8B-B14F-4D97-AF65-F5344CB8AC3E}">
        <p14:creationId xmlns:p14="http://schemas.microsoft.com/office/powerpoint/2010/main" val="2697524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080434"/>
            <a:ext cx="9144000" cy="676400"/>
          </a:xfrm>
        </p:spPr>
        <p:txBody>
          <a:bodyPr>
            <a:normAutofit/>
          </a:bodyPr>
          <a:lstStyle/>
          <a:p>
            <a:pPr algn="l"/>
            <a:r>
              <a:rPr lang="nl-NL" sz="4000" b="1" dirty="0" smtClean="0">
                <a:solidFill>
                  <a:srgbClr val="6B2769"/>
                </a:solidFill>
                <a:effectLst>
                  <a:outerShdw blurRad="50800" dist="38100" dir="2700000" algn="tl" rotWithShape="0">
                    <a:prstClr val="black">
                      <a:alpha val="40000"/>
                    </a:prstClr>
                  </a:outerShdw>
                </a:effectLst>
              </a:rPr>
              <a:t> What do we offer</a:t>
            </a:r>
            <a:endParaRPr lang="nl-NL" sz="4000" b="1" dirty="0">
              <a:solidFill>
                <a:srgbClr val="6B2769"/>
              </a:solidFill>
              <a:effectLst>
                <a:outerShdw blurRad="50800" dist="38100" dir="2700000" algn="tl" rotWithShape="0">
                  <a:prstClr val="black">
                    <a:alpha val="40000"/>
                  </a:prstClr>
                </a:outerShdw>
              </a:effectLst>
            </a:endParaRPr>
          </a:p>
        </p:txBody>
      </p:sp>
      <p:sp>
        <p:nvSpPr>
          <p:cNvPr id="3" name="Ondertitel 2"/>
          <p:cNvSpPr>
            <a:spLocks noGrp="1"/>
          </p:cNvSpPr>
          <p:nvPr>
            <p:ph type="subTitle" idx="1"/>
          </p:nvPr>
        </p:nvSpPr>
        <p:spPr>
          <a:xfrm>
            <a:off x="1523999" y="1947333"/>
            <a:ext cx="9472083" cy="4118785"/>
          </a:xfrm>
        </p:spPr>
        <p:txBody>
          <a:bodyPr>
            <a:noAutofit/>
          </a:bodyPr>
          <a:lstStyle/>
          <a:p>
            <a:pPr marL="342900" indent="-342900" algn="l">
              <a:buFont typeface="Wingdings" charset="2"/>
              <a:buChar char="Ø"/>
            </a:pPr>
            <a:r>
              <a:rPr lang="en-US" sz="2800" dirty="0">
                <a:solidFill>
                  <a:srgbClr val="660066"/>
                </a:solidFill>
              </a:rPr>
              <a:t>The central platform for FJC’s and related multidisciplinary models in Europe</a:t>
            </a:r>
          </a:p>
          <a:p>
            <a:pPr marL="342900" indent="-342900" algn="l">
              <a:buFont typeface="Wingdings" charset="2"/>
              <a:buChar char="Ø"/>
            </a:pPr>
            <a:r>
              <a:rPr lang="en-US" sz="2800" dirty="0">
                <a:solidFill>
                  <a:srgbClr val="660066"/>
                </a:solidFill>
              </a:rPr>
              <a:t>Provide mutual support and cooperation among </a:t>
            </a:r>
            <a:r>
              <a:rPr lang="en-US" sz="2800" dirty="0" smtClean="0">
                <a:solidFill>
                  <a:srgbClr val="660066"/>
                </a:solidFill>
              </a:rPr>
              <a:t>members</a:t>
            </a:r>
          </a:p>
          <a:p>
            <a:pPr marL="342900" indent="-342900" algn="l">
              <a:buFont typeface="Wingdings" charset="2"/>
              <a:buChar char="Ø"/>
            </a:pPr>
            <a:r>
              <a:rPr lang="en-US" sz="2800" dirty="0" smtClean="0">
                <a:solidFill>
                  <a:srgbClr val="660066"/>
                </a:solidFill>
              </a:rPr>
              <a:t>Creating </a:t>
            </a:r>
            <a:r>
              <a:rPr lang="en-US" sz="2800" dirty="0">
                <a:solidFill>
                  <a:srgbClr val="660066"/>
                </a:solidFill>
              </a:rPr>
              <a:t>and organizing a platform for conversation, consultation and exchange of ideas, expertise and good practices in the approach to domestic </a:t>
            </a:r>
            <a:r>
              <a:rPr lang="en-US" sz="2800" dirty="0" smtClean="0">
                <a:solidFill>
                  <a:srgbClr val="660066"/>
                </a:solidFill>
              </a:rPr>
              <a:t>violence</a:t>
            </a:r>
            <a:endParaRPr lang="nl-NL" sz="2800" dirty="0">
              <a:solidFill>
                <a:srgbClr val="660066"/>
              </a:solidFill>
            </a:endParaRPr>
          </a:p>
          <a:p>
            <a:pPr marL="342900" indent="-342900" algn="l">
              <a:buFont typeface="Wingdings" charset="2"/>
              <a:buChar char="Ø"/>
            </a:pPr>
            <a:r>
              <a:rPr lang="en-US" sz="2800" dirty="0" smtClean="0">
                <a:solidFill>
                  <a:srgbClr val="660066"/>
                </a:solidFill>
              </a:rPr>
              <a:t>Organizing </a:t>
            </a:r>
            <a:r>
              <a:rPr lang="en-US" sz="2800" dirty="0">
                <a:solidFill>
                  <a:srgbClr val="660066"/>
                </a:solidFill>
              </a:rPr>
              <a:t>a yearly </a:t>
            </a:r>
            <a:r>
              <a:rPr lang="en-US" sz="2800" dirty="0" smtClean="0">
                <a:solidFill>
                  <a:srgbClr val="660066"/>
                </a:solidFill>
              </a:rPr>
              <a:t>conference</a:t>
            </a:r>
            <a:endParaRPr lang="nl-NL" sz="2800" dirty="0">
              <a:solidFill>
                <a:srgbClr val="660066"/>
              </a:solidFill>
            </a:endParaRPr>
          </a:p>
          <a:p>
            <a:pPr marL="342900" indent="-342900" algn="l">
              <a:buFont typeface="Wingdings" charset="2"/>
              <a:buChar char="Ø"/>
            </a:pPr>
            <a:r>
              <a:rPr lang="en-US" sz="2800" dirty="0" smtClean="0">
                <a:solidFill>
                  <a:srgbClr val="660066"/>
                </a:solidFill>
              </a:rPr>
              <a:t>Supporting </a:t>
            </a:r>
            <a:r>
              <a:rPr lang="en-US" sz="2800" dirty="0">
                <a:solidFill>
                  <a:srgbClr val="660066"/>
                </a:solidFill>
              </a:rPr>
              <a:t>and following up new Family Justice Centers in </a:t>
            </a:r>
            <a:r>
              <a:rPr lang="en-US" sz="2800" dirty="0" smtClean="0">
                <a:solidFill>
                  <a:srgbClr val="660066"/>
                </a:solidFill>
              </a:rPr>
              <a:t>Europe</a:t>
            </a:r>
            <a:endParaRPr lang="nl-NL" sz="2800" dirty="0">
              <a:solidFill>
                <a:srgbClr val="660066"/>
              </a:solidFill>
            </a:endParaRPr>
          </a:p>
          <a:p>
            <a:pPr algn="l"/>
            <a:endParaRPr lang="en-US" sz="3200" dirty="0">
              <a:solidFill>
                <a:srgbClr val="660066"/>
              </a:solidFill>
            </a:endParaRPr>
          </a:p>
          <a:p>
            <a:pPr algn="l"/>
            <a:endParaRPr lang="nl-NL" sz="3200" dirty="0"/>
          </a:p>
        </p:txBody>
      </p:sp>
      <p:sp>
        <p:nvSpPr>
          <p:cNvPr id="4" name="Tekstvak 3"/>
          <p:cNvSpPr txBox="1"/>
          <p:nvPr/>
        </p:nvSpPr>
        <p:spPr>
          <a:xfrm>
            <a:off x="1428750" y="263306"/>
            <a:ext cx="9239250" cy="646331"/>
          </a:xfrm>
          <a:prstGeom prst="rect">
            <a:avLst/>
          </a:prstGeom>
          <a:solidFill>
            <a:srgbClr val="7030A0"/>
          </a:solidFill>
          <a:ln>
            <a:solidFill>
              <a:schemeClr val="bg1"/>
            </a:solidFill>
          </a:ln>
        </p:spPr>
        <p:txBody>
          <a:bodyPr wrap="square" rtlCol="0">
            <a:spAutoFit/>
          </a:bodyPr>
          <a:lstStyle/>
          <a:p>
            <a:pPr algn="ctr"/>
            <a:r>
              <a:rPr lang="nl-NL" sz="3600" dirty="0" smtClean="0">
                <a:solidFill>
                  <a:schemeClr val="bg1"/>
                </a:solidFill>
              </a:rPr>
              <a:t>European Family Justice Center Alliance</a:t>
            </a:r>
            <a:endParaRPr lang="nl-NL" sz="3600" dirty="0">
              <a:solidFill>
                <a:schemeClr val="bg1"/>
              </a:solidFill>
            </a:endParaRPr>
          </a:p>
        </p:txBody>
      </p:sp>
      <p:sp>
        <p:nvSpPr>
          <p:cNvPr id="5" name="Tekstvak 4"/>
          <p:cNvSpPr txBox="1"/>
          <p:nvPr/>
        </p:nvSpPr>
        <p:spPr>
          <a:xfrm>
            <a:off x="1428750" y="6249458"/>
            <a:ext cx="9239250" cy="369332"/>
          </a:xfrm>
          <a:prstGeom prst="rect">
            <a:avLst/>
          </a:prstGeom>
          <a:solidFill>
            <a:srgbClr val="7030A0"/>
          </a:solidFill>
        </p:spPr>
        <p:txBody>
          <a:bodyPr wrap="square" rtlCol="0">
            <a:spAutoFit/>
          </a:bodyPr>
          <a:lstStyle/>
          <a:p>
            <a:pPr algn="ctr"/>
            <a:r>
              <a:rPr lang="nl-NL" dirty="0" err="1" smtClean="0">
                <a:solidFill>
                  <a:schemeClr val="bg1"/>
                </a:solidFill>
              </a:rPr>
              <a:t>www.efjca.eu</a:t>
            </a:r>
            <a:endParaRPr lang="nl-NL" dirty="0">
              <a:solidFill>
                <a:schemeClr val="bg1"/>
              </a:solidFill>
            </a:endParaRPr>
          </a:p>
        </p:txBody>
      </p:sp>
      <p:pic>
        <p:nvPicPr>
          <p:cNvPr id="6" name="Afbeelding 5" descr="Logo EFJC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04" y="119062"/>
            <a:ext cx="1049613" cy="961371"/>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826750" y="0"/>
            <a:ext cx="1217083" cy="1217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633570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217083"/>
            <a:ext cx="9144000" cy="719667"/>
          </a:xfrm>
        </p:spPr>
        <p:txBody>
          <a:bodyPr>
            <a:normAutofit/>
          </a:bodyPr>
          <a:lstStyle/>
          <a:p>
            <a:pPr algn="l"/>
            <a:r>
              <a:rPr lang="nl-NL" sz="4000" b="1" dirty="0" smtClean="0">
                <a:solidFill>
                  <a:srgbClr val="6B2769"/>
                </a:solidFill>
                <a:effectLst>
                  <a:outerShdw blurRad="50800" dist="38100" dir="2700000" algn="tl" rotWithShape="0">
                    <a:prstClr val="black">
                      <a:alpha val="40000"/>
                    </a:prstClr>
                  </a:outerShdw>
                </a:effectLst>
              </a:rPr>
              <a:t>PRODUCTS</a:t>
            </a:r>
            <a:endParaRPr lang="nl-NL" sz="4000" b="1" dirty="0">
              <a:solidFill>
                <a:srgbClr val="6B2769"/>
              </a:solidFill>
              <a:effectLst>
                <a:outerShdw blurRad="50800" dist="38100" dir="2700000" algn="tl" rotWithShape="0">
                  <a:prstClr val="black">
                    <a:alpha val="40000"/>
                  </a:prstClr>
                </a:outerShdw>
              </a:effectLst>
            </a:endParaRPr>
          </a:p>
        </p:txBody>
      </p:sp>
      <p:sp>
        <p:nvSpPr>
          <p:cNvPr id="3" name="Ondertitel 2"/>
          <p:cNvSpPr>
            <a:spLocks noGrp="1"/>
          </p:cNvSpPr>
          <p:nvPr>
            <p:ph type="subTitle" idx="1"/>
          </p:nvPr>
        </p:nvSpPr>
        <p:spPr>
          <a:xfrm>
            <a:off x="1524000" y="2312233"/>
            <a:ext cx="9144000" cy="3762599"/>
          </a:xfrm>
        </p:spPr>
        <p:txBody>
          <a:bodyPr>
            <a:normAutofit/>
          </a:bodyPr>
          <a:lstStyle/>
          <a:p>
            <a:pPr marL="342900" lvl="0" indent="-342900" algn="l">
              <a:buFont typeface="Wingdings" charset="2"/>
              <a:buChar char="Ø"/>
            </a:pPr>
            <a:r>
              <a:rPr lang="en-US" sz="2800" dirty="0" smtClean="0">
                <a:solidFill>
                  <a:srgbClr val="660066"/>
                </a:solidFill>
              </a:rPr>
              <a:t>Offering </a:t>
            </a:r>
            <a:r>
              <a:rPr lang="en-US" sz="2800" dirty="0">
                <a:solidFill>
                  <a:srgbClr val="660066"/>
                </a:solidFill>
              </a:rPr>
              <a:t>a ‘how to start a FJC’ </a:t>
            </a:r>
            <a:r>
              <a:rPr lang="en-US" sz="2800" dirty="0" smtClean="0">
                <a:solidFill>
                  <a:srgbClr val="660066"/>
                </a:solidFill>
              </a:rPr>
              <a:t>package.</a:t>
            </a:r>
          </a:p>
          <a:p>
            <a:pPr marL="342900" lvl="0" indent="-342900" algn="l">
              <a:buFont typeface="Wingdings" charset="2"/>
              <a:buChar char="Ø"/>
            </a:pPr>
            <a:r>
              <a:rPr lang="en-US" sz="2800" dirty="0" smtClean="0">
                <a:solidFill>
                  <a:srgbClr val="660066"/>
                </a:solidFill>
              </a:rPr>
              <a:t>Book on how to start a FJC (One Safe Place)</a:t>
            </a:r>
            <a:endParaRPr lang="nl-NL" sz="2800" dirty="0">
              <a:solidFill>
                <a:srgbClr val="660066"/>
              </a:solidFill>
            </a:endParaRPr>
          </a:p>
          <a:p>
            <a:pPr marL="342900" lvl="0" indent="-342900" algn="l">
              <a:buFont typeface="Wingdings" charset="2"/>
              <a:buChar char="Ø"/>
            </a:pPr>
            <a:r>
              <a:rPr lang="en-US" sz="2800" dirty="0">
                <a:solidFill>
                  <a:srgbClr val="660066"/>
                </a:solidFill>
              </a:rPr>
              <a:t>Developing and providing trainings and instruments on a range of methodologies and products focusing on </a:t>
            </a:r>
            <a:r>
              <a:rPr lang="en-US" sz="2800" dirty="0" smtClean="0">
                <a:solidFill>
                  <a:srgbClr val="660066"/>
                </a:solidFill>
              </a:rPr>
              <a:t>ACE, Trauma-informed care, Polyvictimization </a:t>
            </a:r>
            <a:r>
              <a:rPr lang="en-US" sz="2800" dirty="0">
                <a:solidFill>
                  <a:srgbClr val="660066"/>
                </a:solidFill>
              </a:rPr>
              <a:t>and </a:t>
            </a:r>
            <a:r>
              <a:rPr lang="en-US" sz="2800" dirty="0" smtClean="0">
                <a:solidFill>
                  <a:srgbClr val="660066"/>
                </a:solidFill>
              </a:rPr>
              <a:t>Hope.</a:t>
            </a:r>
            <a:endParaRPr lang="nl-NL" sz="2800" dirty="0">
              <a:solidFill>
                <a:srgbClr val="660066"/>
              </a:solidFill>
            </a:endParaRPr>
          </a:p>
          <a:p>
            <a:pPr marL="342900" lvl="0" indent="-342900" algn="l">
              <a:buFont typeface="Wingdings" charset="2"/>
              <a:buChar char="Ø"/>
            </a:pPr>
            <a:r>
              <a:rPr lang="en-US" sz="2800" dirty="0" smtClean="0">
                <a:solidFill>
                  <a:srgbClr val="660066"/>
                </a:solidFill>
              </a:rPr>
              <a:t>Offering </a:t>
            </a:r>
            <a:r>
              <a:rPr lang="en-US" sz="2800" dirty="0">
                <a:solidFill>
                  <a:srgbClr val="660066"/>
                </a:solidFill>
              </a:rPr>
              <a:t>regular webinars on topics of interest for the FJC’s and Multi Agency </a:t>
            </a:r>
            <a:r>
              <a:rPr lang="en-US" sz="2800" dirty="0" smtClean="0">
                <a:solidFill>
                  <a:srgbClr val="660066"/>
                </a:solidFill>
              </a:rPr>
              <a:t>models.</a:t>
            </a:r>
            <a:endParaRPr lang="nl-NL" sz="2800" dirty="0">
              <a:solidFill>
                <a:srgbClr val="660066"/>
              </a:solidFill>
            </a:endParaRPr>
          </a:p>
          <a:p>
            <a:pPr marL="342900" lvl="0" indent="-342900" algn="l">
              <a:buFont typeface="Wingdings" charset="2"/>
              <a:buChar char="Ø"/>
            </a:pPr>
            <a:endParaRPr lang="nl-NL" sz="2000" dirty="0">
              <a:solidFill>
                <a:srgbClr val="660066"/>
              </a:solidFill>
            </a:endParaRPr>
          </a:p>
          <a:p>
            <a:pPr algn="l"/>
            <a:endParaRPr lang="nl-NL" sz="2000" dirty="0">
              <a:solidFill>
                <a:srgbClr val="660066"/>
              </a:solidFill>
            </a:endParaRPr>
          </a:p>
        </p:txBody>
      </p:sp>
      <p:sp>
        <p:nvSpPr>
          <p:cNvPr id="4" name="Tekstvak 3"/>
          <p:cNvSpPr txBox="1"/>
          <p:nvPr/>
        </p:nvSpPr>
        <p:spPr>
          <a:xfrm>
            <a:off x="1428750" y="263306"/>
            <a:ext cx="9239250" cy="646331"/>
          </a:xfrm>
          <a:prstGeom prst="rect">
            <a:avLst/>
          </a:prstGeom>
          <a:solidFill>
            <a:srgbClr val="7030A0"/>
          </a:solidFill>
          <a:ln>
            <a:solidFill>
              <a:schemeClr val="bg1"/>
            </a:solidFill>
          </a:ln>
        </p:spPr>
        <p:txBody>
          <a:bodyPr wrap="square" rtlCol="0">
            <a:spAutoFit/>
          </a:bodyPr>
          <a:lstStyle/>
          <a:p>
            <a:pPr algn="ctr"/>
            <a:r>
              <a:rPr lang="nl-NL" sz="3600" dirty="0" smtClean="0">
                <a:solidFill>
                  <a:schemeClr val="bg1"/>
                </a:solidFill>
              </a:rPr>
              <a:t>European Family Justice Center Alliance</a:t>
            </a:r>
            <a:endParaRPr lang="nl-NL" sz="3600" dirty="0">
              <a:solidFill>
                <a:schemeClr val="bg1"/>
              </a:solidFill>
            </a:endParaRPr>
          </a:p>
        </p:txBody>
      </p:sp>
      <p:sp>
        <p:nvSpPr>
          <p:cNvPr id="5" name="Tekstvak 4"/>
          <p:cNvSpPr txBox="1"/>
          <p:nvPr/>
        </p:nvSpPr>
        <p:spPr>
          <a:xfrm>
            <a:off x="1428750" y="6249458"/>
            <a:ext cx="9239250" cy="369332"/>
          </a:xfrm>
          <a:prstGeom prst="rect">
            <a:avLst/>
          </a:prstGeom>
          <a:solidFill>
            <a:srgbClr val="7030A0"/>
          </a:solidFill>
        </p:spPr>
        <p:txBody>
          <a:bodyPr wrap="square" rtlCol="0">
            <a:spAutoFit/>
          </a:bodyPr>
          <a:lstStyle/>
          <a:p>
            <a:pPr algn="ctr"/>
            <a:r>
              <a:rPr lang="nl-NL" dirty="0" err="1" smtClean="0">
                <a:solidFill>
                  <a:schemeClr val="bg1"/>
                </a:solidFill>
              </a:rPr>
              <a:t>www.efjca.eu</a:t>
            </a:r>
            <a:endParaRPr lang="nl-NL" dirty="0">
              <a:solidFill>
                <a:schemeClr val="bg1"/>
              </a:solidFill>
            </a:endParaRPr>
          </a:p>
        </p:txBody>
      </p:sp>
      <p:pic>
        <p:nvPicPr>
          <p:cNvPr id="6" name="Afbeelding 5" descr="Logo EFJC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04" y="119062"/>
            <a:ext cx="1049613" cy="961371"/>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826750" y="0"/>
            <a:ext cx="1217083" cy="1217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72375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06500" y="909636"/>
            <a:ext cx="9747250" cy="1418697"/>
          </a:xfrm>
        </p:spPr>
        <p:txBody>
          <a:bodyPr>
            <a:normAutofit/>
          </a:bodyPr>
          <a:lstStyle/>
          <a:p>
            <a:pPr algn="l"/>
            <a:r>
              <a:rPr lang="nl-NL" sz="4400" b="1" dirty="0" smtClean="0">
                <a:solidFill>
                  <a:srgbClr val="6B2769"/>
                </a:solidFill>
                <a:effectLst>
                  <a:outerShdw blurRad="50800" dist="38100" dir="2700000" algn="tl" rotWithShape="0">
                    <a:prstClr val="black">
                      <a:alpha val="40000"/>
                    </a:prstClr>
                  </a:outerShdw>
                </a:effectLst>
              </a:rPr>
              <a:t>Benefits of an integrated Multidisciplinary approach of Domestic Violence in Europe</a:t>
            </a:r>
            <a:endParaRPr lang="nl-NL" sz="4400" b="1" dirty="0">
              <a:solidFill>
                <a:srgbClr val="6B2769"/>
              </a:solidFill>
              <a:effectLst>
                <a:outerShdw blurRad="50800" dist="38100" dir="2700000" algn="tl" rotWithShape="0">
                  <a:prstClr val="black">
                    <a:alpha val="40000"/>
                  </a:prstClr>
                </a:outerShdw>
              </a:effectLst>
            </a:endParaRPr>
          </a:p>
        </p:txBody>
      </p:sp>
      <p:sp>
        <p:nvSpPr>
          <p:cNvPr id="3" name="Ondertitel 2"/>
          <p:cNvSpPr>
            <a:spLocks noGrp="1"/>
          </p:cNvSpPr>
          <p:nvPr>
            <p:ph type="subTitle" idx="1"/>
          </p:nvPr>
        </p:nvSpPr>
        <p:spPr>
          <a:xfrm>
            <a:off x="1524000" y="4847167"/>
            <a:ext cx="9144000" cy="1064831"/>
          </a:xfrm>
        </p:spPr>
        <p:txBody>
          <a:bodyPr>
            <a:normAutofit lnSpcReduction="10000"/>
          </a:bodyPr>
          <a:lstStyle/>
          <a:p>
            <a:pPr algn="l">
              <a:defRPr/>
            </a:pPr>
            <a:r>
              <a:rPr lang="nl-NL" sz="3800" dirty="0" smtClean="0">
                <a:solidFill>
                  <a:srgbClr val="660066"/>
                </a:solidFill>
              </a:rPr>
              <a:t>Bert Groen, President of the European Family Justice Center Alliance</a:t>
            </a:r>
          </a:p>
          <a:p>
            <a:pPr algn="l">
              <a:defRPr/>
            </a:pPr>
            <a:endParaRPr lang="nl-NL" sz="8000" dirty="0">
              <a:solidFill>
                <a:srgbClr val="660066"/>
              </a:solidFill>
            </a:endParaRPr>
          </a:p>
          <a:p>
            <a:pPr algn="l"/>
            <a:endParaRPr lang="nl-NL" sz="2000" dirty="0"/>
          </a:p>
        </p:txBody>
      </p:sp>
      <p:sp>
        <p:nvSpPr>
          <p:cNvPr id="4" name="Tekstvak 3"/>
          <p:cNvSpPr txBox="1"/>
          <p:nvPr/>
        </p:nvSpPr>
        <p:spPr>
          <a:xfrm>
            <a:off x="1428750" y="263306"/>
            <a:ext cx="9239250" cy="646331"/>
          </a:xfrm>
          <a:prstGeom prst="rect">
            <a:avLst/>
          </a:prstGeom>
          <a:solidFill>
            <a:srgbClr val="7030A0"/>
          </a:solidFill>
          <a:ln>
            <a:solidFill>
              <a:schemeClr val="bg1"/>
            </a:solidFill>
          </a:ln>
        </p:spPr>
        <p:txBody>
          <a:bodyPr wrap="square" rtlCol="0">
            <a:spAutoFit/>
          </a:bodyPr>
          <a:lstStyle/>
          <a:p>
            <a:pPr algn="ctr"/>
            <a:r>
              <a:rPr lang="nl-NL" sz="3600" dirty="0" smtClean="0">
                <a:solidFill>
                  <a:schemeClr val="bg1"/>
                </a:solidFill>
              </a:rPr>
              <a:t>European Family Justice Center Alliance</a:t>
            </a:r>
            <a:endParaRPr lang="nl-NL" sz="3600" dirty="0">
              <a:solidFill>
                <a:schemeClr val="bg1"/>
              </a:solidFill>
            </a:endParaRPr>
          </a:p>
        </p:txBody>
      </p:sp>
      <p:sp>
        <p:nvSpPr>
          <p:cNvPr id="5" name="Tekstvak 4"/>
          <p:cNvSpPr txBox="1"/>
          <p:nvPr/>
        </p:nvSpPr>
        <p:spPr>
          <a:xfrm>
            <a:off x="1428750" y="6249458"/>
            <a:ext cx="9239250" cy="369332"/>
          </a:xfrm>
          <a:prstGeom prst="rect">
            <a:avLst/>
          </a:prstGeom>
          <a:solidFill>
            <a:srgbClr val="7030A0"/>
          </a:solidFill>
        </p:spPr>
        <p:txBody>
          <a:bodyPr wrap="square" rtlCol="0">
            <a:spAutoFit/>
          </a:bodyPr>
          <a:lstStyle/>
          <a:p>
            <a:pPr algn="ctr"/>
            <a:r>
              <a:rPr lang="nl-NL" dirty="0" err="1" smtClean="0">
                <a:solidFill>
                  <a:schemeClr val="bg1"/>
                </a:solidFill>
              </a:rPr>
              <a:t>www.efjca.eu</a:t>
            </a:r>
            <a:endParaRPr lang="nl-NL" dirty="0">
              <a:solidFill>
                <a:schemeClr val="bg1"/>
              </a:solidFill>
            </a:endParaRPr>
          </a:p>
        </p:txBody>
      </p:sp>
      <p:pic>
        <p:nvPicPr>
          <p:cNvPr id="6" name="Afbeelding 5" descr="Logo EFJC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5639" y="2730469"/>
            <a:ext cx="1764039" cy="1693364"/>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826750" y="0"/>
            <a:ext cx="1217083" cy="1217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4105" y="2328333"/>
            <a:ext cx="2474209" cy="2518834"/>
          </a:xfrm>
          <a:prstGeom prst="rect">
            <a:avLst/>
          </a:prstGeom>
        </p:spPr>
      </p:pic>
    </p:spTree>
    <p:extLst>
      <p:ext uri="{BB962C8B-B14F-4D97-AF65-F5344CB8AC3E}">
        <p14:creationId xmlns:p14="http://schemas.microsoft.com/office/powerpoint/2010/main" val="39486109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217083"/>
            <a:ext cx="9144000" cy="719667"/>
          </a:xfrm>
        </p:spPr>
        <p:txBody>
          <a:bodyPr>
            <a:normAutofit/>
          </a:bodyPr>
          <a:lstStyle/>
          <a:p>
            <a:pPr algn="l"/>
            <a:r>
              <a:rPr lang="nl-NL" sz="4000" b="1" dirty="0" smtClean="0">
                <a:solidFill>
                  <a:srgbClr val="6B2769"/>
                </a:solidFill>
                <a:effectLst>
                  <a:outerShdw blurRad="50800" dist="38100" dir="2700000" algn="tl" rotWithShape="0">
                    <a:prstClr val="black">
                      <a:alpha val="40000"/>
                    </a:prstClr>
                  </a:outerShdw>
                </a:effectLst>
              </a:rPr>
              <a:t>THE FJC AFFILIATION PROCES</a:t>
            </a:r>
            <a:endParaRPr lang="nl-NL" sz="4000" b="1" dirty="0">
              <a:solidFill>
                <a:srgbClr val="6B2769"/>
              </a:solidFill>
              <a:effectLst>
                <a:outerShdw blurRad="50800" dist="38100" dir="2700000" algn="tl" rotWithShape="0">
                  <a:prstClr val="black">
                    <a:alpha val="40000"/>
                  </a:prstClr>
                </a:outerShdw>
              </a:effectLst>
            </a:endParaRPr>
          </a:p>
        </p:txBody>
      </p:sp>
      <p:sp>
        <p:nvSpPr>
          <p:cNvPr id="3" name="Ondertitel 2"/>
          <p:cNvSpPr>
            <a:spLocks noGrp="1"/>
          </p:cNvSpPr>
          <p:nvPr>
            <p:ph type="subTitle" idx="1"/>
          </p:nvPr>
        </p:nvSpPr>
        <p:spPr>
          <a:xfrm>
            <a:off x="1524000" y="2465917"/>
            <a:ext cx="9144000" cy="3608916"/>
          </a:xfrm>
        </p:spPr>
        <p:txBody>
          <a:bodyPr>
            <a:normAutofit fontScale="92500" lnSpcReduction="20000"/>
          </a:bodyPr>
          <a:lstStyle/>
          <a:p>
            <a:pPr algn="l"/>
            <a:r>
              <a:rPr lang="en-US" sz="2800" dirty="0">
                <a:solidFill>
                  <a:srgbClr val="660066"/>
                </a:solidFill>
              </a:rPr>
              <a:t>The EFJCA offers two levels of affiliation, each designed to reflect the individual needs of local communities, while ensuring adherence to best practices and trauma-informed approaches in service provision. </a:t>
            </a:r>
            <a:endParaRPr lang="en-US" sz="2800" dirty="0" smtClean="0">
              <a:solidFill>
                <a:srgbClr val="660066"/>
              </a:solidFill>
            </a:endParaRPr>
          </a:p>
          <a:p>
            <a:pPr algn="l"/>
            <a:endParaRPr lang="en-US" sz="2800" dirty="0" smtClean="0">
              <a:solidFill>
                <a:srgbClr val="660066"/>
              </a:solidFill>
            </a:endParaRPr>
          </a:p>
          <a:p>
            <a:pPr algn="l"/>
            <a:r>
              <a:rPr lang="en-US" sz="2800" dirty="0">
                <a:solidFill>
                  <a:srgbClr val="660066"/>
                </a:solidFill>
              </a:rPr>
              <a:t>The levels of affiliation include</a:t>
            </a:r>
            <a:r>
              <a:rPr lang="en-US" sz="2800" dirty="0" smtClean="0">
                <a:solidFill>
                  <a:srgbClr val="660066"/>
                </a:solidFill>
              </a:rPr>
              <a:t>:</a:t>
            </a:r>
          </a:p>
          <a:p>
            <a:pPr algn="l"/>
            <a:endParaRPr lang="nl-NL" sz="2800" dirty="0">
              <a:solidFill>
                <a:srgbClr val="660066"/>
              </a:solidFill>
            </a:endParaRPr>
          </a:p>
          <a:p>
            <a:pPr marL="342900" lvl="0" indent="-342900" algn="l">
              <a:buFont typeface="Wingdings" charset="2"/>
              <a:buChar char="Ø"/>
            </a:pPr>
            <a:r>
              <a:rPr lang="en-US" sz="2800" dirty="0">
                <a:solidFill>
                  <a:srgbClr val="660066"/>
                </a:solidFill>
              </a:rPr>
              <a:t>Affiliated Multi-Agency Models </a:t>
            </a:r>
            <a:endParaRPr lang="en-US" sz="2800" dirty="0" smtClean="0">
              <a:solidFill>
                <a:srgbClr val="660066"/>
              </a:solidFill>
            </a:endParaRPr>
          </a:p>
          <a:p>
            <a:pPr marL="342900" lvl="0" indent="-342900" algn="l">
              <a:buFont typeface="Wingdings" charset="2"/>
              <a:buChar char="Ø"/>
            </a:pPr>
            <a:r>
              <a:rPr lang="en-US" sz="2800" dirty="0" smtClean="0">
                <a:solidFill>
                  <a:srgbClr val="660066"/>
                </a:solidFill>
              </a:rPr>
              <a:t>Affiliated </a:t>
            </a:r>
            <a:r>
              <a:rPr lang="en-US" sz="2800" dirty="0">
                <a:solidFill>
                  <a:srgbClr val="660066"/>
                </a:solidFill>
              </a:rPr>
              <a:t>Family Justice Centers.</a:t>
            </a:r>
            <a:endParaRPr lang="nl-NL" sz="2800" dirty="0">
              <a:solidFill>
                <a:srgbClr val="660066"/>
              </a:solidFill>
            </a:endParaRPr>
          </a:p>
          <a:p>
            <a:r>
              <a:rPr lang="en-US" sz="2000" dirty="0"/>
              <a:t> </a:t>
            </a:r>
            <a:endParaRPr lang="nl-NL" sz="2000" dirty="0"/>
          </a:p>
          <a:p>
            <a:pPr algn="l"/>
            <a:endParaRPr lang="en-US" sz="2000" dirty="0"/>
          </a:p>
        </p:txBody>
      </p:sp>
      <p:sp>
        <p:nvSpPr>
          <p:cNvPr id="4" name="Tekstvak 3"/>
          <p:cNvSpPr txBox="1"/>
          <p:nvPr/>
        </p:nvSpPr>
        <p:spPr>
          <a:xfrm>
            <a:off x="1428750" y="263306"/>
            <a:ext cx="9239250" cy="646331"/>
          </a:xfrm>
          <a:prstGeom prst="rect">
            <a:avLst/>
          </a:prstGeom>
          <a:solidFill>
            <a:srgbClr val="7030A0"/>
          </a:solidFill>
          <a:ln>
            <a:solidFill>
              <a:schemeClr val="bg1"/>
            </a:solidFill>
          </a:ln>
        </p:spPr>
        <p:txBody>
          <a:bodyPr wrap="square" rtlCol="0">
            <a:spAutoFit/>
          </a:bodyPr>
          <a:lstStyle/>
          <a:p>
            <a:pPr algn="ctr"/>
            <a:r>
              <a:rPr lang="nl-NL" sz="3600" dirty="0" smtClean="0">
                <a:solidFill>
                  <a:schemeClr val="bg1"/>
                </a:solidFill>
              </a:rPr>
              <a:t>European Family Justice Center Alliance</a:t>
            </a:r>
            <a:endParaRPr lang="nl-NL" sz="3600" dirty="0">
              <a:solidFill>
                <a:schemeClr val="bg1"/>
              </a:solidFill>
            </a:endParaRPr>
          </a:p>
        </p:txBody>
      </p:sp>
      <p:sp>
        <p:nvSpPr>
          <p:cNvPr id="5" name="Tekstvak 4"/>
          <p:cNvSpPr txBox="1"/>
          <p:nvPr/>
        </p:nvSpPr>
        <p:spPr>
          <a:xfrm>
            <a:off x="1428750" y="6249458"/>
            <a:ext cx="9239250" cy="369332"/>
          </a:xfrm>
          <a:prstGeom prst="rect">
            <a:avLst/>
          </a:prstGeom>
          <a:solidFill>
            <a:srgbClr val="7030A0"/>
          </a:solidFill>
        </p:spPr>
        <p:txBody>
          <a:bodyPr wrap="square" rtlCol="0">
            <a:spAutoFit/>
          </a:bodyPr>
          <a:lstStyle/>
          <a:p>
            <a:pPr algn="ctr"/>
            <a:r>
              <a:rPr lang="nl-NL" dirty="0" err="1" smtClean="0">
                <a:solidFill>
                  <a:schemeClr val="bg1"/>
                </a:solidFill>
              </a:rPr>
              <a:t>www.efjca.eu</a:t>
            </a:r>
            <a:endParaRPr lang="nl-NL" dirty="0">
              <a:solidFill>
                <a:schemeClr val="bg1"/>
              </a:solidFill>
            </a:endParaRPr>
          </a:p>
        </p:txBody>
      </p:sp>
      <p:pic>
        <p:nvPicPr>
          <p:cNvPr id="6" name="Afbeelding 5" descr="Logo EFJC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04" y="119062"/>
            <a:ext cx="1049613" cy="961371"/>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826750" y="0"/>
            <a:ext cx="1217083" cy="1217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427366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28750" y="909638"/>
            <a:ext cx="9239250" cy="854252"/>
          </a:xfrm>
        </p:spPr>
        <p:txBody>
          <a:bodyPr>
            <a:normAutofit/>
          </a:bodyPr>
          <a:lstStyle/>
          <a:p>
            <a:pPr algn="l"/>
            <a:r>
              <a:rPr lang="nl-NL" sz="4000" b="1" dirty="0" smtClean="0">
                <a:solidFill>
                  <a:srgbClr val="6B2769"/>
                </a:solidFill>
                <a:effectLst>
                  <a:outerShdw blurRad="50800" dist="38100" dir="2700000" algn="tl" rotWithShape="0">
                    <a:prstClr val="black">
                      <a:alpha val="40000"/>
                    </a:prstClr>
                  </a:outerShdw>
                </a:effectLst>
              </a:rPr>
              <a:t>2018 and Beyond: most important topics</a:t>
            </a:r>
            <a:endParaRPr lang="nl-NL" sz="4000" b="1" dirty="0">
              <a:solidFill>
                <a:srgbClr val="6B2769"/>
              </a:solidFill>
              <a:effectLst>
                <a:outerShdw blurRad="50800" dist="38100" dir="2700000" algn="tl" rotWithShape="0">
                  <a:prstClr val="black">
                    <a:alpha val="40000"/>
                  </a:prstClr>
                </a:outerShdw>
              </a:effectLst>
            </a:endParaRPr>
          </a:p>
        </p:txBody>
      </p:sp>
      <p:sp>
        <p:nvSpPr>
          <p:cNvPr id="3" name="Ondertitel 2"/>
          <p:cNvSpPr>
            <a:spLocks noGrp="1"/>
          </p:cNvSpPr>
          <p:nvPr>
            <p:ph type="subTitle" idx="1"/>
          </p:nvPr>
        </p:nvSpPr>
        <p:spPr>
          <a:xfrm>
            <a:off x="1428750" y="2074333"/>
            <a:ext cx="9472083" cy="4000500"/>
          </a:xfrm>
        </p:spPr>
        <p:txBody>
          <a:bodyPr>
            <a:normAutofit/>
          </a:bodyPr>
          <a:lstStyle/>
          <a:p>
            <a:pPr marL="571500" lvl="0" indent="-571500" algn="l">
              <a:buFont typeface="Wingdings" charset="2"/>
              <a:buChar char="Ø"/>
            </a:pPr>
            <a:r>
              <a:rPr lang="nl-NL" sz="2800" dirty="0" smtClean="0">
                <a:solidFill>
                  <a:srgbClr val="660066"/>
                </a:solidFill>
              </a:rPr>
              <a:t>Support existing and new members</a:t>
            </a:r>
          </a:p>
          <a:p>
            <a:pPr marL="571500" lvl="0" indent="-571500" algn="l">
              <a:buFont typeface="Wingdings" charset="2"/>
              <a:buChar char="Ø"/>
            </a:pPr>
            <a:r>
              <a:rPr lang="nl-NL" sz="2800" dirty="0" smtClean="0">
                <a:solidFill>
                  <a:srgbClr val="660066"/>
                </a:solidFill>
              </a:rPr>
              <a:t>Support and </a:t>
            </a:r>
            <a:r>
              <a:rPr lang="nl-NL" sz="2800" dirty="0" err="1" smtClean="0">
                <a:solidFill>
                  <a:srgbClr val="660066"/>
                </a:solidFill>
              </a:rPr>
              <a:t>outreach</a:t>
            </a:r>
            <a:r>
              <a:rPr lang="nl-NL" sz="2800" dirty="0" smtClean="0">
                <a:solidFill>
                  <a:srgbClr val="660066"/>
                </a:solidFill>
              </a:rPr>
              <a:t> to </a:t>
            </a:r>
            <a:r>
              <a:rPr lang="nl-NL" sz="2800" dirty="0" err="1" smtClean="0">
                <a:solidFill>
                  <a:srgbClr val="660066"/>
                </a:solidFill>
              </a:rPr>
              <a:t>candidate</a:t>
            </a:r>
            <a:r>
              <a:rPr lang="nl-NL" sz="2800" dirty="0" smtClean="0">
                <a:solidFill>
                  <a:srgbClr val="660066"/>
                </a:solidFill>
              </a:rPr>
              <a:t>-members</a:t>
            </a:r>
          </a:p>
          <a:p>
            <a:pPr marL="571500" lvl="0" indent="-571500" algn="l">
              <a:buFont typeface="Wingdings" charset="2"/>
              <a:buChar char="Ø"/>
            </a:pPr>
            <a:r>
              <a:rPr lang="nl-NL" sz="2800" dirty="0" smtClean="0">
                <a:solidFill>
                  <a:srgbClr val="660066"/>
                </a:solidFill>
              </a:rPr>
              <a:t>Work </a:t>
            </a:r>
            <a:r>
              <a:rPr lang="nl-NL" sz="2800" dirty="0" err="1" smtClean="0">
                <a:solidFill>
                  <a:srgbClr val="660066"/>
                </a:solidFill>
              </a:rPr>
              <a:t>with</a:t>
            </a:r>
            <a:r>
              <a:rPr lang="nl-NL" sz="2800" dirty="0" smtClean="0">
                <a:solidFill>
                  <a:srgbClr val="660066"/>
                </a:solidFill>
              </a:rPr>
              <a:t> health sector</a:t>
            </a:r>
          </a:p>
          <a:p>
            <a:pPr marL="571500" lvl="0" indent="-571500" algn="l">
              <a:buFont typeface="Wingdings" charset="2"/>
              <a:buChar char="Ø"/>
            </a:pPr>
            <a:r>
              <a:rPr lang="nl-NL" sz="2800" dirty="0" err="1" smtClean="0">
                <a:solidFill>
                  <a:srgbClr val="660066"/>
                </a:solidFill>
              </a:rPr>
              <a:t>Strangulation</a:t>
            </a:r>
            <a:r>
              <a:rPr lang="nl-NL" sz="2800" dirty="0">
                <a:solidFill>
                  <a:srgbClr val="660066"/>
                </a:solidFill>
              </a:rPr>
              <a:t> </a:t>
            </a:r>
            <a:r>
              <a:rPr lang="nl-NL" sz="2800" dirty="0" smtClean="0">
                <a:solidFill>
                  <a:srgbClr val="660066"/>
                </a:solidFill>
              </a:rPr>
              <a:t>+ Conference 2018</a:t>
            </a:r>
          </a:p>
          <a:p>
            <a:pPr marL="571500" lvl="0" indent="-571500" algn="l">
              <a:buFont typeface="Wingdings" charset="2"/>
              <a:buChar char="Ø"/>
            </a:pPr>
            <a:r>
              <a:rPr lang="nl-NL" sz="2800" dirty="0" err="1" smtClean="0">
                <a:solidFill>
                  <a:srgbClr val="660066"/>
                </a:solidFill>
              </a:rPr>
              <a:t>Polyvictimisation</a:t>
            </a:r>
            <a:r>
              <a:rPr lang="nl-NL" sz="2800" dirty="0">
                <a:solidFill>
                  <a:srgbClr val="660066"/>
                </a:solidFill>
              </a:rPr>
              <a:t> </a:t>
            </a:r>
            <a:r>
              <a:rPr lang="nl-NL" sz="2800" dirty="0" err="1" smtClean="0">
                <a:solidFill>
                  <a:srgbClr val="660066"/>
                </a:solidFill>
              </a:rPr>
              <a:t>and</a:t>
            </a:r>
            <a:r>
              <a:rPr lang="nl-NL" sz="2800" dirty="0" smtClean="0">
                <a:solidFill>
                  <a:srgbClr val="660066"/>
                </a:solidFill>
              </a:rPr>
              <a:t> trauma-</a:t>
            </a:r>
            <a:r>
              <a:rPr lang="nl-NL" sz="2800" dirty="0" err="1" smtClean="0">
                <a:solidFill>
                  <a:srgbClr val="660066"/>
                </a:solidFill>
              </a:rPr>
              <a:t>informed</a:t>
            </a:r>
            <a:r>
              <a:rPr lang="nl-NL" sz="2800" dirty="0" smtClean="0">
                <a:solidFill>
                  <a:srgbClr val="660066"/>
                </a:solidFill>
              </a:rPr>
              <a:t> care</a:t>
            </a:r>
          </a:p>
          <a:p>
            <a:pPr marL="571500" lvl="0" indent="-571500" algn="l">
              <a:buFont typeface="Wingdings" charset="2"/>
              <a:buChar char="Ø"/>
            </a:pPr>
            <a:r>
              <a:rPr lang="nl-NL" sz="2800" dirty="0" err="1" smtClean="0">
                <a:solidFill>
                  <a:srgbClr val="660066"/>
                </a:solidFill>
              </a:rPr>
              <a:t>Applying</a:t>
            </a:r>
            <a:r>
              <a:rPr lang="nl-NL" sz="2800" dirty="0" smtClean="0">
                <a:solidFill>
                  <a:srgbClr val="660066"/>
                </a:solidFill>
              </a:rPr>
              <a:t> for </a:t>
            </a:r>
            <a:r>
              <a:rPr lang="nl-NL" sz="2800" dirty="0" err="1" smtClean="0">
                <a:solidFill>
                  <a:srgbClr val="660066"/>
                </a:solidFill>
              </a:rPr>
              <a:t>grants</a:t>
            </a:r>
            <a:endParaRPr lang="nl-NL" sz="2800" dirty="0" smtClean="0">
              <a:solidFill>
                <a:srgbClr val="660066"/>
              </a:solidFill>
            </a:endParaRPr>
          </a:p>
          <a:p>
            <a:pPr marL="571500" lvl="0" indent="-571500" algn="l">
              <a:buFont typeface="Wingdings" charset="2"/>
              <a:buChar char="Ø"/>
            </a:pPr>
            <a:r>
              <a:rPr lang="nl-NL" sz="2800" dirty="0" smtClean="0">
                <a:solidFill>
                  <a:srgbClr val="660066"/>
                </a:solidFill>
              </a:rPr>
              <a:t>Work with </a:t>
            </a:r>
            <a:r>
              <a:rPr lang="nl-NL" sz="2800" dirty="0" err="1" smtClean="0">
                <a:solidFill>
                  <a:srgbClr val="660066"/>
                </a:solidFill>
              </a:rPr>
              <a:t>other</a:t>
            </a:r>
            <a:r>
              <a:rPr lang="nl-NL" sz="2800" dirty="0" smtClean="0">
                <a:solidFill>
                  <a:srgbClr val="660066"/>
                </a:solidFill>
              </a:rPr>
              <a:t> EU </a:t>
            </a:r>
            <a:r>
              <a:rPr lang="nl-NL" sz="2800" dirty="0" err="1" smtClean="0">
                <a:solidFill>
                  <a:srgbClr val="660066"/>
                </a:solidFill>
              </a:rPr>
              <a:t>networks</a:t>
            </a:r>
            <a:endParaRPr lang="nl-NL" sz="2800" dirty="0" smtClean="0">
              <a:solidFill>
                <a:srgbClr val="660066"/>
              </a:solidFill>
            </a:endParaRPr>
          </a:p>
          <a:p>
            <a:pPr marL="571500" lvl="0" indent="-571500" algn="l">
              <a:buFont typeface="Arial" charset="0"/>
              <a:buChar char="•"/>
            </a:pPr>
            <a:endParaRPr lang="nl-NL" sz="4400" dirty="0">
              <a:solidFill>
                <a:schemeClr val="accent2">
                  <a:lumMod val="50000"/>
                </a:schemeClr>
              </a:solidFill>
            </a:endParaRPr>
          </a:p>
        </p:txBody>
      </p:sp>
      <p:sp>
        <p:nvSpPr>
          <p:cNvPr id="4" name="Tekstvak 3"/>
          <p:cNvSpPr txBox="1"/>
          <p:nvPr/>
        </p:nvSpPr>
        <p:spPr>
          <a:xfrm>
            <a:off x="1428750" y="263306"/>
            <a:ext cx="9239250" cy="646331"/>
          </a:xfrm>
          <a:prstGeom prst="rect">
            <a:avLst/>
          </a:prstGeom>
          <a:solidFill>
            <a:srgbClr val="7030A0"/>
          </a:solidFill>
          <a:ln>
            <a:solidFill>
              <a:schemeClr val="bg1"/>
            </a:solidFill>
          </a:ln>
        </p:spPr>
        <p:txBody>
          <a:bodyPr wrap="square" rtlCol="0">
            <a:spAutoFit/>
          </a:bodyPr>
          <a:lstStyle/>
          <a:p>
            <a:pPr algn="ctr"/>
            <a:r>
              <a:rPr lang="nl-NL" sz="3600" smtClean="0">
                <a:solidFill>
                  <a:schemeClr val="bg1"/>
                </a:solidFill>
              </a:rPr>
              <a:t>European Family Justice Center Alliance</a:t>
            </a:r>
            <a:endParaRPr lang="nl-NL" sz="3600">
              <a:solidFill>
                <a:schemeClr val="bg1"/>
              </a:solidFill>
            </a:endParaRPr>
          </a:p>
        </p:txBody>
      </p:sp>
      <p:sp>
        <p:nvSpPr>
          <p:cNvPr id="5" name="Tekstvak 4"/>
          <p:cNvSpPr txBox="1"/>
          <p:nvPr/>
        </p:nvSpPr>
        <p:spPr>
          <a:xfrm>
            <a:off x="1428750" y="6249458"/>
            <a:ext cx="9239250" cy="369332"/>
          </a:xfrm>
          <a:prstGeom prst="rect">
            <a:avLst/>
          </a:prstGeom>
          <a:solidFill>
            <a:srgbClr val="7030A0"/>
          </a:solidFill>
        </p:spPr>
        <p:txBody>
          <a:bodyPr wrap="square" rtlCol="0">
            <a:spAutoFit/>
          </a:bodyPr>
          <a:lstStyle/>
          <a:p>
            <a:pPr algn="ctr"/>
            <a:r>
              <a:rPr lang="nl-NL" err="1" smtClean="0">
                <a:solidFill>
                  <a:schemeClr val="bg1"/>
                </a:solidFill>
              </a:rPr>
              <a:t>www.efjca.eu</a:t>
            </a:r>
            <a:endParaRPr lang="nl-NL">
              <a:solidFill>
                <a:schemeClr val="bg1"/>
              </a:solidFill>
            </a:endParaRPr>
          </a:p>
        </p:txBody>
      </p:sp>
      <p:pic>
        <p:nvPicPr>
          <p:cNvPr id="6" name="Afbeelding 5" descr="Logo EFJC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04" y="119062"/>
            <a:ext cx="1049613" cy="961371"/>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826750" y="0"/>
            <a:ext cx="1217083" cy="1217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Afbeelding 8" descr="the futur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68833" y="2360082"/>
            <a:ext cx="3181711" cy="2656417"/>
          </a:xfrm>
          <a:prstGeom prst="rect">
            <a:avLst/>
          </a:prstGeom>
        </p:spPr>
      </p:pic>
    </p:spTree>
    <p:extLst>
      <p:ext uri="{BB962C8B-B14F-4D97-AF65-F5344CB8AC3E}">
        <p14:creationId xmlns:p14="http://schemas.microsoft.com/office/powerpoint/2010/main" val="3845119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217083"/>
            <a:ext cx="9144000" cy="719667"/>
          </a:xfrm>
        </p:spPr>
        <p:txBody>
          <a:bodyPr>
            <a:noAutofit/>
          </a:bodyPr>
          <a:lstStyle/>
          <a:p>
            <a:pPr algn="l"/>
            <a:r>
              <a:rPr lang="nl-NL" sz="4000" b="1" dirty="0" smtClean="0">
                <a:solidFill>
                  <a:srgbClr val="6B2769"/>
                </a:solidFill>
                <a:effectLst>
                  <a:outerShdw blurRad="50800" dist="38100" dir="2700000" algn="tl" rotWithShape="0">
                    <a:prstClr val="black">
                      <a:alpha val="40000"/>
                    </a:prstClr>
                  </a:outerShdw>
                </a:effectLst>
              </a:rPr>
              <a:t>AFFILIATED MULTI-AGENCY MODELS</a:t>
            </a:r>
            <a:endParaRPr lang="nl-NL" sz="4000" b="1" dirty="0">
              <a:solidFill>
                <a:srgbClr val="6B2769"/>
              </a:solidFill>
              <a:effectLst>
                <a:outerShdw blurRad="50800" dist="38100" dir="2700000" algn="tl" rotWithShape="0">
                  <a:prstClr val="black">
                    <a:alpha val="40000"/>
                  </a:prstClr>
                </a:outerShdw>
              </a:effectLst>
            </a:endParaRPr>
          </a:p>
        </p:txBody>
      </p:sp>
      <p:sp>
        <p:nvSpPr>
          <p:cNvPr id="3" name="Ondertitel 2"/>
          <p:cNvSpPr>
            <a:spLocks noGrp="1"/>
          </p:cNvSpPr>
          <p:nvPr>
            <p:ph type="subTitle" idx="1"/>
          </p:nvPr>
        </p:nvSpPr>
        <p:spPr>
          <a:xfrm>
            <a:off x="1524000" y="2465917"/>
            <a:ext cx="9144000" cy="3608916"/>
          </a:xfrm>
        </p:spPr>
        <p:txBody>
          <a:bodyPr>
            <a:normAutofit/>
          </a:bodyPr>
          <a:lstStyle/>
          <a:p>
            <a:pPr marL="457200" lvl="0" indent="-457200" algn="l">
              <a:buFont typeface="Wingdings" charset="2"/>
              <a:buChar char="Ø"/>
            </a:pPr>
            <a:r>
              <a:rPr lang="en-US" sz="2800" dirty="0" smtClean="0">
                <a:solidFill>
                  <a:srgbClr val="660066"/>
                </a:solidFill>
              </a:rPr>
              <a:t>Have </a:t>
            </a:r>
            <a:r>
              <a:rPr lang="en-US" sz="2800" dirty="0">
                <a:solidFill>
                  <a:srgbClr val="660066"/>
                </a:solidFill>
              </a:rPr>
              <a:t>at least three different co-located service providers</a:t>
            </a:r>
            <a:endParaRPr lang="nl-NL" sz="2800" dirty="0">
              <a:solidFill>
                <a:srgbClr val="660066"/>
              </a:solidFill>
            </a:endParaRPr>
          </a:p>
          <a:p>
            <a:pPr marL="457200" lvl="0" indent="-457200" algn="l">
              <a:buFont typeface="Wingdings" charset="2"/>
              <a:buChar char="Ø"/>
            </a:pPr>
            <a:r>
              <a:rPr lang="en-US" sz="2800" dirty="0">
                <a:solidFill>
                  <a:srgbClr val="660066"/>
                </a:solidFill>
              </a:rPr>
              <a:t>Adhere to and demonstrate the implementation of Family Justice Center Guiding Principles in service delivery</a:t>
            </a:r>
            <a:endParaRPr lang="nl-NL" sz="2800" dirty="0">
              <a:solidFill>
                <a:srgbClr val="660066"/>
              </a:solidFill>
            </a:endParaRPr>
          </a:p>
          <a:p>
            <a:pPr marL="457200" lvl="0" indent="-457200" algn="l">
              <a:buFont typeface="Wingdings" charset="2"/>
              <a:buChar char="Ø"/>
            </a:pPr>
            <a:r>
              <a:rPr lang="en-US" sz="2800" dirty="0">
                <a:solidFill>
                  <a:srgbClr val="660066"/>
                </a:solidFill>
              </a:rPr>
              <a:t>Engage meaningfully with the European Family Justice Center Alliance’s team</a:t>
            </a:r>
            <a:endParaRPr lang="nl-NL" sz="2800" dirty="0">
              <a:solidFill>
                <a:srgbClr val="660066"/>
              </a:solidFill>
            </a:endParaRPr>
          </a:p>
          <a:p>
            <a:pPr marL="457200" lvl="0" indent="-457200" algn="l">
              <a:buFont typeface="Wingdings" charset="2"/>
              <a:buChar char="Ø"/>
            </a:pPr>
            <a:r>
              <a:rPr lang="en-US" sz="2800" dirty="0">
                <a:solidFill>
                  <a:srgbClr val="660066"/>
                </a:solidFill>
              </a:rPr>
              <a:t>Provide requested statistics and data to the EFJCA.</a:t>
            </a:r>
            <a:endParaRPr lang="nl-NL" sz="2800" dirty="0">
              <a:solidFill>
                <a:srgbClr val="660066"/>
              </a:solidFill>
            </a:endParaRPr>
          </a:p>
          <a:p>
            <a:pPr marL="457200" indent="-457200" algn="l">
              <a:buFont typeface="Wingdings" charset="2"/>
              <a:buChar char="Ø"/>
            </a:pPr>
            <a:endParaRPr lang="nl-NL" sz="2800" dirty="0">
              <a:solidFill>
                <a:srgbClr val="660066"/>
              </a:solidFill>
            </a:endParaRPr>
          </a:p>
        </p:txBody>
      </p:sp>
      <p:sp>
        <p:nvSpPr>
          <p:cNvPr id="4" name="Tekstvak 3"/>
          <p:cNvSpPr txBox="1"/>
          <p:nvPr/>
        </p:nvSpPr>
        <p:spPr>
          <a:xfrm>
            <a:off x="1428750" y="263306"/>
            <a:ext cx="9239250" cy="646331"/>
          </a:xfrm>
          <a:prstGeom prst="rect">
            <a:avLst/>
          </a:prstGeom>
          <a:solidFill>
            <a:srgbClr val="7030A0"/>
          </a:solidFill>
          <a:ln>
            <a:solidFill>
              <a:schemeClr val="bg1"/>
            </a:solidFill>
          </a:ln>
        </p:spPr>
        <p:txBody>
          <a:bodyPr wrap="square" rtlCol="0">
            <a:spAutoFit/>
          </a:bodyPr>
          <a:lstStyle/>
          <a:p>
            <a:pPr algn="ctr"/>
            <a:r>
              <a:rPr lang="nl-NL" sz="3600" dirty="0" smtClean="0">
                <a:solidFill>
                  <a:schemeClr val="bg1"/>
                </a:solidFill>
              </a:rPr>
              <a:t>European Family Justice Center Alliance</a:t>
            </a:r>
            <a:endParaRPr lang="nl-NL" sz="3600" dirty="0">
              <a:solidFill>
                <a:schemeClr val="bg1"/>
              </a:solidFill>
            </a:endParaRPr>
          </a:p>
        </p:txBody>
      </p:sp>
      <p:sp>
        <p:nvSpPr>
          <p:cNvPr id="5" name="Tekstvak 4"/>
          <p:cNvSpPr txBox="1"/>
          <p:nvPr/>
        </p:nvSpPr>
        <p:spPr>
          <a:xfrm>
            <a:off x="1428750" y="6249458"/>
            <a:ext cx="9239250" cy="369332"/>
          </a:xfrm>
          <a:prstGeom prst="rect">
            <a:avLst/>
          </a:prstGeom>
          <a:solidFill>
            <a:srgbClr val="7030A0"/>
          </a:solidFill>
        </p:spPr>
        <p:txBody>
          <a:bodyPr wrap="square" rtlCol="0">
            <a:spAutoFit/>
          </a:bodyPr>
          <a:lstStyle/>
          <a:p>
            <a:pPr algn="ctr"/>
            <a:r>
              <a:rPr lang="nl-NL" dirty="0" err="1" smtClean="0">
                <a:solidFill>
                  <a:schemeClr val="bg1"/>
                </a:solidFill>
              </a:rPr>
              <a:t>www.efjca.eu</a:t>
            </a:r>
            <a:endParaRPr lang="nl-NL" dirty="0">
              <a:solidFill>
                <a:schemeClr val="bg1"/>
              </a:solidFill>
            </a:endParaRPr>
          </a:p>
        </p:txBody>
      </p:sp>
      <p:pic>
        <p:nvPicPr>
          <p:cNvPr id="6" name="Afbeelding 5" descr="Logo EFJC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04" y="119062"/>
            <a:ext cx="1049613" cy="961371"/>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826750" y="0"/>
            <a:ext cx="1217083" cy="1217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116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3999" y="1217083"/>
            <a:ext cx="9567333" cy="719667"/>
          </a:xfrm>
        </p:spPr>
        <p:txBody>
          <a:bodyPr>
            <a:noAutofit/>
          </a:bodyPr>
          <a:lstStyle/>
          <a:p>
            <a:pPr algn="l"/>
            <a:r>
              <a:rPr lang="nl-NL" sz="4000" b="1" dirty="0">
                <a:solidFill>
                  <a:srgbClr val="6B2769"/>
                </a:solidFill>
                <a:effectLst>
                  <a:outerShdw blurRad="50800" dist="38100" dir="2700000" algn="tl" rotWithShape="0">
                    <a:prstClr val="black">
                      <a:alpha val="40000"/>
                    </a:prstClr>
                  </a:outerShdw>
                </a:effectLst>
              </a:rPr>
              <a:t>AFFILIATED </a:t>
            </a:r>
            <a:r>
              <a:rPr lang="nl-NL" sz="4000" b="1" dirty="0" smtClean="0">
                <a:solidFill>
                  <a:srgbClr val="6B2769"/>
                </a:solidFill>
                <a:effectLst>
                  <a:outerShdw blurRad="50800" dist="38100" dir="2700000" algn="tl" rotWithShape="0">
                    <a:prstClr val="black">
                      <a:alpha val="40000"/>
                    </a:prstClr>
                  </a:outerShdw>
                </a:effectLst>
              </a:rPr>
              <a:t>FAMILY JUSTICE CENTER MODELS</a:t>
            </a:r>
            <a:endParaRPr lang="nl-NL" sz="4000" b="1" dirty="0">
              <a:solidFill>
                <a:srgbClr val="6B2769"/>
              </a:solidFill>
              <a:effectLst>
                <a:outerShdw blurRad="50800" dist="38100" dir="2700000" algn="tl" rotWithShape="0">
                  <a:prstClr val="black">
                    <a:alpha val="40000"/>
                  </a:prstClr>
                </a:outerShdw>
              </a:effectLst>
            </a:endParaRPr>
          </a:p>
        </p:txBody>
      </p:sp>
      <p:sp>
        <p:nvSpPr>
          <p:cNvPr id="3" name="Ondertitel 2"/>
          <p:cNvSpPr>
            <a:spLocks noGrp="1"/>
          </p:cNvSpPr>
          <p:nvPr>
            <p:ph type="subTitle" idx="1"/>
          </p:nvPr>
        </p:nvSpPr>
        <p:spPr>
          <a:xfrm>
            <a:off x="1524000" y="2465917"/>
            <a:ext cx="9144000" cy="3608916"/>
          </a:xfrm>
        </p:spPr>
        <p:txBody>
          <a:bodyPr>
            <a:normAutofit fontScale="70000" lnSpcReduction="20000"/>
          </a:bodyPr>
          <a:lstStyle/>
          <a:p>
            <a:pPr marL="457200" lvl="0" indent="-457200" algn="l">
              <a:buFont typeface="Wingdings" charset="2"/>
              <a:buChar char="Ø"/>
            </a:pPr>
            <a:r>
              <a:rPr lang="en-US" sz="3300" dirty="0">
                <a:solidFill>
                  <a:srgbClr val="660066"/>
                </a:solidFill>
              </a:rPr>
              <a:t>Have a centralized intake process and an information sharing process with a minimum of the following, full time, co-located agencies:</a:t>
            </a:r>
            <a:endParaRPr lang="nl-NL" sz="3300" dirty="0">
              <a:solidFill>
                <a:srgbClr val="660066"/>
              </a:solidFill>
            </a:endParaRPr>
          </a:p>
          <a:p>
            <a:pPr marL="1371600" lvl="2" indent="-457200" algn="l">
              <a:buFont typeface="Wingdings" charset="2"/>
              <a:buChar char="Ø"/>
            </a:pPr>
            <a:r>
              <a:rPr lang="en-US" sz="3300" dirty="0">
                <a:solidFill>
                  <a:srgbClr val="660066"/>
                </a:solidFill>
              </a:rPr>
              <a:t>A community based organisation</a:t>
            </a:r>
            <a:endParaRPr lang="nl-NL" sz="3300" dirty="0">
              <a:solidFill>
                <a:srgbClr val="660066"/>
              </a:solidFill>
            </a:endParaRPr>
          </a:p>
          <a:p>
            <a:pPr marL="1371600" lvl="2" indent="-457200" algn="l">
              <a:buFont typeface="Wingdings" charset="2"/>
              <a:buChar char="Ø"/>
            </a:pPr>
            <a:r>
              <a:rPr lang="en-US" sz="3300" dirty="0">
                <a:solidFill>
                  <a:srgbClr val="660066"/>
                </a:solidFill>
              </a:rPr>
              <a:t>Law enforcement</a:t>
            </a:r>
            <a:endParaRPr lang="nl-NL" sz="3300" dirty="0">
              <a:solidFill>
                <a:srgbClr val="660066"/>
              </a:solidFill>
            </a:endParaRPr>
          </a:p>
          <a:p>
            <a:pPr marL="1371600" lvl="2" indent="-457200" algn="l">
              <a:buFont typeface="Wingdings" charset="2"/>
              <a:buChar char="Ø"/>
            </a:pPr>
            <a:r>
              <a:rPr lang="en-US" sz="3300" dirty="0">
                <a:solidFill>
                  <a:srgbClr val="660066"/>
                </a:solidFill>
              </a:rPr>
              <a:t>Prosecutors unit</a:t>
            </a:r>
            <a:endParaRPr lang="nl-NL" sz="3300" dirty="0">
              <a:solidFill>
                <a:srgbClr val="660066"/>
              </a:solidFill>
            </a:endParaRPr>
          </a:p>
          <a:p>
            <a:pPr marL="1371600" lvl="2" indent="-457200" algn="l">
              <a:buFont typeface="Wingdings" charset="2"/>
              <a:buChar char="Ø"/>
            </a:pPr>
            <a:r>
              <a:rPr lang="en-US" sz="3300" dirty="0">
                <a:solidFill>
                  <a:srgbClr val="660066"/>
                </a:solidFill>
              </a:rPr>
              <a:t>Civil legal services.</a:t>
            </a:r>
            <a:endParaRPr lang="nl-NL" sz="3300" dirty="0">
              <a:solidFill>
                <a:srgbClr val="660066"/>
              </a:solidFill>
            </a:endParaRPr>
          </a:p>
          <a:p>
            <a:pPr marL="457200" lvl="0" indent="-457200" algn="l">
              <a:buFont typeface="Wingdings" charset="2"/>
              <a:buChar char="Ø"/>
            </a:pPr>
            <a:r>
              <a:rPr lang="en-US" sz="3300" dirty="0">
                <a:solidFill>
                  <a:srgbClr val="660066"/>
                </a:solidFill>
              </a:rPr>
              <a:t>Adhere to and demonstrate the implementation of Family Justice Center Guiding Principles in service delivery</a:t>
            </a:r>
            <a:endParaRPr lang="nl-NL" sz="3300" dirty="0">
              <a:solidFill>
                <a:srgbClr val="660066"/>
              </a:solidFill>
            </a:endParaRPr>
          </a:p>
          <a:p>
            <a:pPr marL="457200" lvl="0" indent="-457200" algn="l">
              <a:buFont typeface="Wingdings" charset="2"/>
              <a:buChar char="Ø"/>
            </a:pPr>
            <a:r>
              <a:rPr lang="en-US" sz="3300" dirty="0">
                <a:solidFill>
                  <a:srgbClr val="660066"/>
                </a:solidFill>
              </a:rPr>
              <a:t>Engage meaningfully with the European Family Justice Center Alliance’s team</a:t>
            </a:r>
            <a:endParaRPr lang="nl-NL" sz="3300" dirty="0">
              <a:solidFill>
                <a:srgbClr val="660066"/>
              </a:solidFill>
            </a:endParaRPr>
          </a:p>
          <a:p>
            <a:pPr marL="457200" lvl="0" indent="-457200" algn="l">
              <a:buFont typeface="Wingdings" charset="2"/>
              <a:buChar char="Ø"/>
            </a:pPr>
            <a:r>
              <a:rPr lang="en-US" sz="3300" dirty="0">
                <a:solidFill>
                  <a:srgbClr val="660066"/>
                </a:solidFill>
              </a:rPr>
              <a:t>Provide requested statistics and data to the EFJCA.</a:t>
            </a:r>
            <a:endParaRPr lang="nl-NL" sz="3300" dirty="0">
              <a:solidFill>
                <a:srgbClr val="660066"/>
              </a:solidFill>
            </a:endParaRPr>
          </a:p>
          <a:p>
            <a:pPr algn="l"/>
            <a:endParaRPr lang="nl-NL" sz="2000" dirty="0"/>
          </a:p>
        </p:txBody>
      </p:sp>
      <p:sp>
        <p:nvSpPr>
          <p:cNvPr id="4" name="Tekstvak 3"/>
          <p:cNvSpPr txBox="1"/>
          <p:nvPr/>
        </p:nvSpPr>
        <p:spPr>
          <a:xfrm>
            <a:off x="1428750" y="263306"/>
            <a:ext cx="9239250" cy="646331"/>
          </a:xfrm>
          <a:prstGeom prst="rect">
            <a:avLst/>
          </a:prstGeom>
          <a:solidFill>
            <a:srgbClr val="7030A0"/>
          </a:solidFill>
          <a:ln>
            <a:solidFill>
              <a:schemeClr val="bg1"/>
            </a:solidFill>
          </a:ln>
        </p:spPr>
        <p:txBody>
          <a:bodyPr wrap="square" rtlCol="0">
            <a:spAutoFit/>
          </a:bodyPr>
          <a:lstStyle/>
          <a:p>
            <a:pPr algn="ctr"/>
            <a:r>
              <a:rPr lang="nl-NL" sz="3600" dirty="0" smtClean="0">
                <a:solidFill>
                  <a:schemeClr val="bg1"/>
                </a:solidFill>
              </a:rPr>
              <a:t>European Family Justice Center Alliance</a:t>
            </a:r>
            <a:endParaRPr lang="nl-NL" sz="3600" dirty="0">
              <a:solidFill>
                <a:schemeClr val="bg1"/>
              </a:solidFill>
            </a:endParaRPr>
          </a:p>
        </p:txBody>
      </p:sp>
      <p:sp>
        <p:nvSpPr>
          <p:cNvPr id="5" name="Tekstvak 4"/>
          <p:cNvSpPr txBox="1"/>
          <p:nvPr/>
        </p:nvSpPr>
        <p:spPr>
          <a:xfrm>
            <a:off x="1428750" y="6249458"/>
            <a:ext cx="9239250" cy="369332"/>
          </a:xfrm>
          <a:prstGeom prst="rect">
            <a:avLst/>
          </a:prstGeom>
          <a:solidFill>
            <a:srgbClr val="7030A0"/>
          </a:solidFill>
        </p:spPr>
        <p:txBody>
          <a:bodyPr wrap="square" rtlCol="0">
            <a:spAutoFit/>
          </a:bodyPr>
          <a:lstStyle/>
          <a:p>
            <a:pPr algn="ctr"/>
            <a:r>
              <a:rPr lang="nl-NL" dirty="0" err="1" smtClean="0">
                <a:solidFill>
                  <a:schemeClr val="bg1"/>
                </a:solidFill>
              </a:rPr>
              <a:t>www.efjca.eu</a:t>
            </a:r>
            <a:endParaRPr lang="nl-NL" dirty="0">
              <a:solidFill>
                <a:schemeClr val="bg1"/>
              </a:solidFill>
            </a:endParaRPr>
          </a:p>
        </p:txBody>
      </p:sp>
      <p:pic>
        <p:nvPicPr>
          <p:cNvPr id="6" name="Afbeelding 5" descr="Logo EFJC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04" y="119062"/>
            <a:ext cx="1049613" cy="961371"/>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826750" y="0"/>
            <a:ext cx="1217083" cy="1217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381706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217083"/>
            <a:ext cx="9144000" cy="719667"/>
          </a:xfrm>
        </p:spPr>
        <p:txBody>
          <a:bodyPr>
            <a:normAutofit/>
          </a:bodyPr>
          <a:lstStyle/>
          <a:p>
            <a:pPr>
              <a:spcBef>
                <a:spcPts val="1000"/>
              </a:spcBef>
              <a:defRPr/>
            </a:pPr>
            <a:r>
              <a:rPr lang="nl-NL" sz="4400" kern="0" dirty="0" err="1">
                <a:solidFill>
                  <a:srgbClr val="7030A0"/>
                </a:solidFill>
                <a:effectLst>
                  <a:outerShdw blurRad="38100" dist="38100" dir="2700000" algn="tl">
                    <a:srgbClr val="000000"/>
                  </a:outerShdw>
                </a:effectLst>
              </a:rPr>
              <a:t>Thank</a:t>
            </a:r>
            <a:r>
              <a:rPr lang="nl-NL" sz="4400" kern="0" dirty="0">
                <a:solidFill>
                  <a:srgbClr val="7030A0"/>
                </a:solidFill>
                <a:effectLst>
                  <a:outerShdw blurRad="38100" dist="38100" dir="2700000" algn="tl">
                    <a:srgbClr val="000000"/>
                  </a:outerShdw>
                </a:effectLst>
              </a:rPr>
              <a:t> </a:t>
            </a:r>
            <a:r>
              <a:rPr lang="nl-NL" sz="4400" kern="0" dirty="0" err="1">
                <a:solidFill>
                  <a:srgbClr val="7030A0"/>
                </a:solidFill>
                <a:effectLst>
                  <a:outerShdw blurRad="38100" dist="38100" dir="2700000" algn="tl">
                    <a:srgbClr val="000000"/>
                  </a:outerShdw>
                </a:effectLst>
              </a:rPr>
              <a:t>you</a:t>
            </a:r>
            <a:r>
              <a:rPr lang="nl-NL" sz="4400" kern="0" dirty="0">
                <a:solidFill>
                  <a:srgbClr val="7030A0"/>
                </a:solidFill>
                <a:effectLst>
                  <a:outerShdw blurRad="38100" dist="38100" dir="2700000" algn="tl">
                    <a:srgbClr val="000000"/>
                  </a:outerShdw>
                </a:effectLst>
              </a:rPr>
              <a:t> </a:t>
            </a:r>
            <a:r>
              <a:rPr lang="nl-NL" sz="4400" kern="0" dirty="0" err="1">
                <a:solidFill>
                  <a:srgbClr val="7030A0"/>
                </a:solidFill>
                <a:effectLst>
                  <a:outerShdw blurRad="38100" dist="38100" dir="2700000" algn="tl">
                    <a:srgbClr val="000000"/>
                  </a:outerShdw>
                </a:effectLst>
              </a:rPr>
              <a:t>for</a:t>
            </a:r>
            <a:r>
              <a:rPr lang="nl-NL" sz="4400" kern="0" dirty="0">
                <a:solidFill>
                  <a:srgbClr val="7030A0"/>
                </a:solidFill>
                <a:effectLst>
                  <a:outerShdw blurRad="38100" dist="38100" dir="2700000" algn="tl">
                    <a:srgbClr val="000000"/>
                  </a:outerShdw>
                </a:effectLst>
              </a:rPr>
              <a:t> </a:t>
            </a:r>
            <a:r>
              <a:rPr lang="nl-NL" sz="4400" kern="0" dirty="0" err="1">
                <a:solidFill>
                  <a:srgbClr val="7030A0"/>
                </a:solidFill>
                <a:effectLst>
                  <a:outerShdw blurRad="38100" dist="38100" dir="2700000" algn="tl">
                    <a:srgbClr val="000000"/>
                  </a:outerShdw>
                </a:effectLst>
              </a:rPr>
              <a:t>your</a:t>
            </a:r>
            <a:r>
              <a:rPr lang="nl-NL" sz="4400" kern="0" dirty="0">
                <a:solidFill>
                  <a:srgbClr val="7030A0"/>
                </a:solidFill>
                <a:effectLst>
                  <a:outerShdw blurRad="38100" dist="38100" dir="2700000" algn="tl">
                    <a:srgbClr val="000000"/>
                  </a:outerShdw>
                </a:effectLst>
              </a:rPr>
              <a:t> attention</a:t>
            </a:r>
          </a:p>
        </p:txBody>
      </p:sp>
      <p:sp>
        <p:nvSpPr>
          <p:cNvPr id="3" name="Ondertitel 2"/>
          <p:cNvSpPr>
            <a:spLocks noGrp="1"/>
          </p:cNvSpPr>
          <p:nvPr>
            <p:ph type="subTitle" idx="1"/>
          </p:nvPr>
        </p:nvSpPr>
        <p:spPr>
          <a:xfrm>
            <a:off x="1524000" y="4820736"/>
            <a:ext cx="9144000" cy="1286934"/>
          </a:xfrm>
        </p:spPr>
        <p:txBody>
          <a:bodyPr>
            <a:normAutofit/>
          </a:bodyPr>
          <a:lstStyle/>
          <a:p>
            <a:r>
              <a:rPr lang="nl-NL" sz="4400" kern="0" dirty="0">
                <a:solidFill>
                  <a:srgbClr val="7030A0"/>
                </a:solidFill>
                <a:effectLst>
                  <a:outerShdw blurRad="38100" dist="38100" dir="2700000" algn="tl">
                    <a:srgbClr val="000000"/>
                  </a:outerShdw>
                </a:effectLst>
                <a:latin typeface="+mj-lt"/>
                <a:ea typeface="+mj-ea"/>
                <a:cs typeface="+mj-cs"/>
              </a:rPr>
              <a:t>E-mail: </a:t>
            </a:r>
            <a:r>
              <a:rPr lang="nl-NL" sz="4400" kern="0" dirty="0">
                <a:solidFill>
                  <a:srgbClr val="7030A0"/>
                </a:solidFill>
                <a:effectLst>
                  <a:outerShdw blurRad="38100" dist="38100" dir="2700000" algn="tl">
                    <a:srgbClr val="000000"/>
                  </a:outerShdw>
                </a:effectLst>
                <a:latin typeface="+mj-lt"/>
                <a:ea typeface="+mj-ea"/>
                <a:cs typeface="+mj-cs"/>
                <a:hlinkClick r:id="rId3"/>
              </a:rPr>
              <a:t>info@efjca.eu</a:t>
            </a:r>
            <a:endParaRPr lang="nl-NL" sz="4400" kern="0" dirty="0">
              <a:solidFill>
                <a:srgbClr val="7030A0"/>
              </a:solidFill>
              <a:effectLst>
                <a:outerShdw blurRad="38100" dist="38100" dir="2700000" algn="tl">
                  <a:srgbClr val="000000"/>
                </a:outerShdw>
              </a:effectLst>
              <a:latin typeface="+mj-lt"/>
              <a:ea typeface="+mj-ea"/>
              <a:cs typeface="+mj-cs"/>
            </a:endParaRPr>
          </a:p>
          <a:p>
            <a:endParaRPr lang="nl-NL" sz="2000" dirty="0">
              <a:latin typeface="Candara" pitchFamily="34" charset="0"/>
            </a:endParaRPr>
          </a:p>
          <a:p>
            <a:pPr algn="l"/>
            <a:endParaRPr lang="nl-NL" sz="2000" dirty="0"/>
          </a:p>
        </p:txBody>
      </p:sp>
      <p:sp>
        <p:nvSpPr>
          <p:cNvPr id="4" name="Tekstvak 3"/>
          <p:cNvSpPr txBox="1"/>
          <p:nvPr/>
        </p:nvSpPr>
        <p:spPr>
          <a:xfrm>
            <a:off x="1428750" y="263306"/>
            <a:ext cx="9239250" cy="646331"/>
          </a:xfrm>
          <a:prstGeom prst="rect">
            <a:avLst/>
          </a:prstGeom>
          <a:solidFill>
            <a:srgbClr val="7030A0"/>
          </a:solidFill>
          <a:ln>
            <a:solidFill>
              <a:schemeClr val="bg1"/>
            </a:solidFill>
          </a:ln>
        </p:spPr>
        <p:txBody>
          <a:bodyPr wrap="square" rtlCol="0">
            <a:spAutoFit/>
          </a:bodyPr>
          <a:lstStyle/>
          <a:p>
            <a:pPr algn="ctr"/>
            <a:r>
              <a:rPr lang="nl-NL" sz="3600" dirty="0" smtClean="0">
                <a:solidFill>
                  <a:schemeClr val="bg1"/>
                </a:solidFill>
              </a:rPr>
              <a:t>European Family Justice Center Alliance</a:t>
            </a:r>
            <a:endParaRPr lang="nl-NL" sz="3600" dirty="0">
              <a:solidFill>
                <a:schemeClr val="bg1"/>
              </a:solidFill>
            </a:endParaRPr>
          </a:p>
        </p:txBody>
      </p:sp>
      <p:sp>
        <p:nvSpPr>
          <p:cNvPr id="5" name="Tekstvak 4"/>
          <p:cNvSpPr txBox="1"/>
          <p:nvPr/>
        </p:nvSpPr>
        <p:spPr>
          <a:xfrm>
            <a:off x="1428750" y="6249458"/>
            <a:ext cx="9239250" cy="369332"/>
          </a:xfrm>
          <a:prstGeom prst="rect">
            <a:avLst/>
          </a:prstGeom>
          <a:solidFill>
            <a:srgbClr val="7030A0"/>
          </a:solidFill>
        </p:spPr>
        <p:txBody>
          <a:bodyPr wrap="square" rtlCol="0">
            <a:spAutoFit/>
          </a:bodyPr>
          <a:lstStyle/>
          <a:p>
            <a:pPr algn="ctr"/>
            <a:r>
              <a:rPr lang="nl-NL" dirty="0" err="1" smtClean="0">
                <a:solidFill>
                  <a:schemeClr val="bg1"/>
                </a:solidFill>
              </a:rPr>
              <a:t>www.efjca.eu</a:t>
            </a:r>
            <a:endParaRPr lang="nl-NL" dirty="0">
              <a:solidFill>
                <a:schemeClr val="bg1"/>
              </a:solidFill>
            </a:endParaRPr>
          </a:p>
        </p:txBody>
      </p:sp>
      <p:pic>
        <p:nvPicPr>
          <p:cNvPr id="6" name="Afbeelding 5" descr="Logo EFJC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304" y="119062"/>
            <a:ext cx="1049613" cy="961371"/>
          </a:xfrm>
          <a:prstGeom prst="rect">
            <a:avLst/>
          </a:prstGeom>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826750" y="0"/>
            <a:ext cx="1217083" cy="1217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Afbeelding 10"/>
          <p:cNvPicPr>
            <a:picLocks noChangeAspect="1"/>
          </p:cNvPicPr>
          <p:nvPr/>
        </p:nvPicPr>
        <p:blipFill>
          <a:blip r:embed="rId6"/>
          <a:stretch>
            <a:fillRect/>
          </a:stretch>
        </p:blipFill>
        <p:spPr>
          <a:xfrm>
            <a:off x="2639483" y="2328333"/>
            <a:ext cx="3251200" cy="2159000"/>
          </a:xfrm>
          <a:prstGeom prst="rect">
            <a:avLst/>
          </a:prstGeom>
        </p:spPr>
      </p:pic>
      <p:pic>
        <p:nvPicPr>
          <p:cNvPr id="9" name="Afbeelding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95106" y="1936750"/>
            <a:ext cx="2656164" cy="2704071"/>
          </a:xfrm>
          <a:prstGeom prst="rect">
            <a:avLst/>
          </a:prstGeom>
        </p:spPr>
      </p:pic>
    </p:spTree>
    <p:extLst>
      <p:ext uri="{BB962C8B-B14F-4D97-AF65-F5344CB8AC3E}">
        <p14:creationId xmlns:p14="http://schemas.microsoft.com/office/powerpoint/2010/main" val="14804180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217083"/>
            <a:ext cx="9144000" cy="719667"/>
          </a:xfrm>
        </p:spPr>
        <p:txBody>
          <a:bodyPr>
            <a:normAutofit/>
          </a:bodyPr>
          <a:lstStyle/>
          <a:p>
            <a:pPr algn="l"/>
            <a:endParaRPr lang="nl-NL" sz="2800" b="1" dirty="0">
              <a:solidFill>
                <a:srgbClr val="6B2769"/>
              </a:solidFill>
              <a:effectLst>
                <a:outerShdw blurRad="50800" dist="38100" dir="2700000" algn="tl" rotWithShape="0">
                  <a:prstClr val="black">
                    <a:alpha val="40000"/>
                  </a:prstClr>
                </a:outerShdw>
              </a:effectLst>
            </a:endParaRPr>
          </a:p>
        </p:txBody>
      </p:sp>
      <p:sp>
        <p:nvSpPr>
          <p:cNvPr id="3" name="Ondertitel 2"/>
          <p:cNvSpPr>
            <a:spLocks noGrp="1"/>
          </p:cNvSpPr>
          <p:nvPr>
            <p:ph type="subTitle" idx="1"/>
          </p:nvPr>
        </p:nvSpPr>
        <p:spPr>
          <a:xfrm>
            <a:off x="1524000" y="2465917"/>
            <a:ext cx="9144000" cy="3608916"/>
          </a:xfrm>
        </p:spPr>
        <p:txBody>
          <a:bodyPr>
            <a:normAutofit/>
          </a:bodyPr>
          <a:lstStyle/>
          <a:p>
            <a:pPr algn="l"/>
            <a:endParaRPr lang="nl-NL" sz="2000" dirty="0"/>
          </a:p>
        </p:txBody>
      </p:sp>
      <p:sp>
        <p:nvSpPr>
          <p:cNvPr id="4" name="Tekstvak 3"/>
          <p:cNvSpPr txBox="1"/>
          <p:nvPr/>
        </p:nvSpPr>
        <p:spPr>
          <a:xfrm>
            <a:off x="1428750" y="263306"/>
            <a:ext cx="9239250" cy="646331"/>
          </a:xfrm>
          <a:prstGeom prst="rect">
            <a:avLst/>
          </a:prstGeom>
          <a:solidFill>
            <a:srgbClr val="7030A0"/>
          </a:solidFill>
          <a:ln>
            <a:solidFill>
              <a:schemeClr val="bg1"/>
            </a:solidFill>
          </a:ln>
        </p:spPr>
        <p:txBody>
          <a:bodyPr wrap="square" rtlCol="0">
            <a:spAutoFit/>
          </a:bodyPr>
          <a:lstStyle/>
          <a:p>
            <a:pPr algn="ctr"/>
            <a:r>
              <a:rPr lang="nl-NL" sz="3600" dirty="0" smtClean="0">
                <a:solidFill>
                  <a:schemeClr val="bg1"/>
                </a:solidFill>
              </a:rPr>
              <a:t>European Family Justice Center Alliance</a:t>
            </a:r>
            <a:endParaRPr lang="nl-NL" sz="3600" dirty="0">
              <a:solidFill>
                <a:schemeClr val="bg1"/>
              </a:solidFill>
            </a:endParaRPr>
          </a:p>
        </p:txBody>
      </p:sp>
      <p:sp>
        <p:nvSpPr>
          <p:cNvPr id="5" name="Tekstvak 4"/>
          <p:cNvSpPr txBox="1"/>
          <p:nvPr/>
        </p:nvSpPr>
        <p:spPr>
          <a:xfrm>
            <a:off x="1428750" y="6249458"/>
            <a:ext cx="9239250" cy="369332"/>
          </a:xfrm>
          <a:prstGeom prst="rect">
            <a:avLst/>
          </a:prstGeom>
          <a:solidFill>
            <a:srgbClr val="7030A0"/>
          </a:solidFill>
        </p:spPr>
        <p:txBody>
          <a:bodyPr wrap="square" rtlCol="0">
            <a:spAutoFit/>
          </a:bodyPr>
          <a:lstStyle/>
          <a:p>
            <a:pPr algn="ctr"/>
            <a:r>
              <a:rPr lang="nl-NL" dirty="0" err="1" smtClean="0">
                <a:solidFill>
                  <a:schemeClr val="bg1"/>
                </a:solidFill>
              </a:rPr>
              <a:t>www.efjca.eu</a:t>
            </a:r>
            <a:endParaRPr lang="nl-NL" dirty="0">
              <a:solidFill>
                <a:schemeClr val="bg1"/>
              </a:solidFill>
            </a:endParaRPr>
          </a:p>
        </p:txBody>
      </p:sp>
      <p:pic>
        <p:nvPicPr>
          <p:cNvPr id="6" name="Afbeelding 5" descr="Logo EFJC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04" y="119062"/>
            <a:ext cx="1049613" cy="961371"/>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826750" y="0"/>
            <a:ext cx="1217083" cy="1217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155336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217083"/>
            <a:ext cx="9144000" cy="719667"/>
          </a:xfrm>
        </p:spPr>
        <p:txBody>
          <a:bodyPr>
            <a:normAutofit fontScale="90000"/>
          </a:bodyPr>
          <a:lstStyle/>
          <a:p>
            <a:r>
              <a:rPr lang="nl-NL" sz="2800" b="1" dirty="0" smtClean="0">
                <a:solidFill>
                  <a:srgbClr val="6B2769"/>
                </a:solidFill>
                <a:effectLst>
                  <a:outerShdw blurRad="50800" dist="38100" dir="2700000" algn="tl" rotWithShape="0">
                    <a:prstClr val="black">
                      <a:alpha val="40000"/>
                    </a:prstClr>
                  </a:outerShdw>
                </a:effectLst>
              </a:rPr>
              <a:t>The multidisciplinary approach and the FJC model from the </a:t>
            </a:r>
            <a:r>
              <a:rPr lang="nl-NL" sz="2800" b="1" dirty="0" err="1" smtClean="0">
                <a:solidFill>
                  <a:srgbClr val="6B2769"/>
                </a:solidFill>
                <a:effectLst>
                  <a:outerShdw blurRad="50800" dist="38100" dir="2700000" algn="tl" rotWithShape="0">
                    <a:prstClr val="black">
                      <a:alpha val="40000"/>
                    </a:prstClr>
                  </a:outerShdw>
                </a:effectLst>
              </a:rPr>
              <a:t>perspective</a:t>
            </a:r>
            <a:r>
              <a:rPr lang="nl-NL" sz="2800" b="1" dirty="0" smtClean="0">
                <a:solidFill>
                  <a:srgbClr val="6B2769"/>
                </a:solidFill>
                <a:effectLst>
                  <a:outerShdw blurRad="50800" dist="38100" dir="2700000" algn="tl" rotWithShape="0">
                    <a:prstClr val="black">
                      <a:alpha val="40000"/>
                    </a:prstClr>
                  </a:outerShdw>
                </a:effectLst>
              </a:rPr>
              <a:t> of the victim - </a:t>
            </a:r>
            <a:r>
              <a:rPr lang="nl-NL" sz="2800" b="1" dirty="0" err="1" smtClean="0">
                <a:solidFill>
                  <a:srgbClr val="6B2769"/>
                </a:solidFill>
                <a:effectLst>
                  <a:outerShdw blurRad="50800" dist="38100" dir="2700000" algn="tl" rotWithShape="0">
                    <a:prstClr val="black">
                      <a:alpha val="40000"/>
                    </a:prstClr>
                  </a:outerShdw>
                </a:effectLst>
              </a:rPr>
              <a:t>Hihglights</a:t>
            </a:r>
            <a:endParaRPr lang="nl-NL" sz="2800" b="1" dirty="0">
              <a:solidFill>
                <a:srgbClr val="6B2769"/>
              </a:solidFill>
              <a:effectLst>
                <a:outerShdw blurRad="50800" dist="38100" dir="2700000" algn="tl" rotWithShape="0">
                  <a:prstClr val="black">
                    <a:alpha val="40000"/>
                  </a:prstClr>
                </a:outerShdw>
              </a:effectLst>
            </a:endParaRPr>
          </a:p>
        </p:txBody>
      </p:sp>
      <p:sp>
        <p:nvSpPr>
          <p:cNvPr id="3" name="Ondertitel 2"/>
          <p:cNvSpPr>
            <a:spLocks noGrp="1"/>
          </p:cNvSpPr>
          <p:nvPr>
            <p:ph type="subTitle" idx="1"/>
          </p:nvPr>
        </p:nvSpPr>
        <p:spPr>
          <a:xfrm>
            <a:off x="1524000" y="2149135"/>
            <a:ext cx="9144000" cy="3925698"/>
          </a:xfrm>
        </p:spPr>
        <p:txBody>
          <a:bodyPr>
            <a:normAutofit fontScale="92500" lnSpcReduction="10000"/>
          </a:bodyPr>
          <a:lstStyle/>
          <a:p>
            <a:pPr algn="l"/>
            <a:r>
              <a:rPr lang="nl-NL" sz="2800" dirty="0" smtClean="0">
                <a:solidFill>
                  <a:srgbClr val="660066"/>
                </a:solidFill>
              </a:rPr>
              <a:t>Presentation of 2 different FJC </a:t>
            </a:r>
            <a:r>
              <a:rPr lang="nl-NL" sz="2800" dirty="0" err="1" smtClean="0">
                <a:solidFill>
                  <a:srgbClr val="660066"/>
                </a:solidFill>
              </a:rPr>
              <a:t>models</a:t>
            </a:r>
            <a:r>
              <a:rPr lang="nl-NL" sz="2800" dirty="0" smtClean="0">
                <a:solidFill>
                  <a:srgbClr val="660066"/>
                </a:solidFill>
              </a:rPr>
              <a:t> in Europe:</a:t>
            </a:r>
          </a:p>
          <a:p>
            <a:pPr algn="l"/>
            <a:r>
              <a:rPr lang="nl-NL" sz="2800" dirty="0" smtClean="0">
                <a:solidFill>
                  <a:srgbClr val="660066"/>
                </a:solidFill>
              </a:rPr>
              <a:t>From the </a:t>
            </a:r>
            <a:r>
              <a:rPr lang="nl-NL" sz="2800" dirty="0" err="1" smtClean="0">
                <a:solidFill>
                  <a:srgbClr val="660066"/>
                </a:solidFill>
              </a:rPr>
              <a:t>perspective</a:t>
            </a:r>
            <a:r>
              <a:rPr lang="nl-NL" sz="2800" dirty="0" smtClean="0">
                <a:solidFill>
                  <a:srgbClr val="660066"/>
                </a:solidFill>
              </a:rPr>
              <a:t> of the victim </a:t>
            </a:r>
          </a:p>
          <a:p>
            <a:pPr algn="l"/>
            <a:r>
              <a:rPr lang="nl-NL" sz="2800" dirty="0" smtClean="0">
                <a:solidFill>
                  <a:srgbClr val="660066"/>
                </a:solidFill>
              </a:rPr>
              <a:t>From the </a:t>
            </a:r>
            <a:r>
              <a:rPr lang="nl-NL" sz="2800" dirty="0" err="1" smtClean="0">
                <a:solidFill>
                  <a:srgbClr val="660066"/>
                </a:solidFill>
              </a:rPr>
              <a:t>perspective</a:t>
            </a:r>
            <a:r>
              <a:rPr lang="nl-NL" sz="2800" dirty="0" smtClean="0">
                <a:solidFill>
                  <a:srgbClr val="660066"/>
                </a:solidFill>
              </a:rPr>
              <a:t> of the family </a:t>
            </a:r>
            <a:r>
              <a:rPr lang="nl-NL" sz="2800" dirty="0" err="1" smtClean="0">
                <a:solidFill>
                  <a:srgbClr val="660066"/>
                </a:solidFill>
              </a:rPr>
              <a:t>orientated</a:t>
            </a:r>
            <a:r>
              <a:rPr lang="nl-NL" sz="2800" dirty="0" smtClean="0">
                <a:solidFill>
                  <a:srgbClr val="660066"/>
                </a:solidFill>
              </a:rPr>
              <a:t> approach (</a:t>
            </a:r>
            <a:r>
              <a:rPr lang="nl-NL" sz="2800" dirty="0">
                <a:solidFill>
                  <a:srgbClr val="660066"/>
                </a:solidFill>
              </a:rPr>
              <a:t>T</a:t>
            </a:r>
            <a:r>
              <a:rPr lang="nl-NL" sz="2800" dirty="0" smtClean="0">
                <a:solidFill>
                  <a:srgbClr val="660066"/>
                </a:solidFill>
              </a:rPr>
              <a:t>ilburg)</a:t>
            </a:r>
          </a:p>
          <a:p>
            <a:pPr algn="l"/>
            <a:r>
              <a:rPr lang="nl-NL" sz="2800" dirty="0" smtClean="0">
                <a:solidFill>
                  <a:srgbClr val="660066"/>
                </a:solidFill>
              </a:rPr>
              <a:t>Statements:</a:t>
            </a:r>
          </a:p>
          <a:p>
            <a:pPr algn="l"/>
            <a:r>
              <a:rPr lang="nl-NL" sz="2800" dirty="0" err="1" smtClean="0">
                <a:solidFill>
                  <a:srgbClr val="660066"/>
                </a:solidFill>
              </a:rPr>
              <a:t>When</a:t>
            </a:r>
            <a:r>
              <a:rPr lang="nl-NL" sz="2800" dirty="0" smtClean="0">
                <a:solidFill>
                  <a:srgbClr val="660066"/>
                </a:solidFill>
              </a:rPr>
              <a:t> </a:t>
            </a:r>
            <a:r>
              <a:rPr lang="nl-NL" sz="2800" dirty="0" err="1" smtClean="0">
                <a:solidFill>
                  <a:srgbClr val="660066"/>
                </a:solidFill>
              </a:rPr>
              <a:t>children</a:t>
            </a:r>
            <a:r>
              <a:rPr lang="nl-NL" sz="2800" dirty="0" smtClean="0">
                <a:solidFill>
                  <a:srgbClr val="660066"/>
                </a:solidFill>
              </a:rPr>
              <a:t> are </a:t>
            </a:r>
            <a:r>
              <a:rPr lang="nl-NL" sz="2800" dirty="0" err="1" smtClean="0">
                <a:solidFill>
                  <a:srgbClr val="660066"/>
                </a:solidFill>
              </a:rPr>
              <a:t>involved</a:t>
            </a:r>
            <a:r>
              <a:rPr lang="nl-NL" sz="2800" dirty="0" smtClean="0">
                <a:solidFill>
                  <a:srgbClr val="660066"/>
                </a:solidFill>
              </a:rPr>
              <a:t>, their safety must be the priority</a:t>
            </a:r>
          </a:p>
          <a:p>
            <a:pPr algn="l"/>
            <a:r>
              <a:rPr lang="nl-NL" sz="2800" dirty="0" smtClean="0">
                <a:solidFill>
                  <a:srgbClr val="660066"/>
                </a:solidFill>
              </a:rPr>
              <a:t>A </a:t>
            </a:r>
            <a:r>
              <a:rPr lang="nl-NL" sz="2800" dirty="0" err="1" smtClean="0">
                <a:solidFill>
                  <a:srgbClr val="660066"/>
                </a:solidFill>
              </a:rPr>
              <a:t>perpetrator</a:t>
            </a:r>
            <a:r>
              <a:rPr lang="nl-NL" sz="2800" dirty="0" smtClean="0">
                <a:solidFill>
                  <a:srgbClr val="660066"/>
                </a:solidFill>
              </a:rPr>
              <a:t> program is in the best interest for victims.</a:t>
            </a:r>
          </a:p>
          <a:p>
            <a:pPr algn="l"/>
            <a:r>
              <a:rPr lang="nl-NL" sz="2800" dirty="0" err="1" smtClean="0">
                <a:solidFill>
                  <a:srgbClr val="660066"/>
                </a:solidFill>
              </a:rPr>
              <a:t>Discussion</a:t>
            </a:r>
            <a:r>
              <a:rPr lang="nl-NL" sz="2800" dirty="0" smtClean="0">
                <a:solidFill>
                  <a:srgbClr val="660066"/>
                </a:solidFill>
              </a:rPr>
              <a:t> </a:t>
            </a:r>
            <a:r>
              <a:rPr lang="nl-NL" sz="2800" dirty="0" err="1" smtClean="0">
                <a:solidFill>
                  <a:srgbClr val="660066"/>
                </a:solidFill>
              </a:rPr>
              <a:t>about</a:t>
            </a:r>
            <a:r>
              <a:rPr lang="nl-NL" sz="2800" dirty="0" smtClean="0">
                <a:solidFill>
                  <a:srgbClr val="660066"/>
                </a:solidFill>
              </a:rPr>
              <a:t> </a:t>
            </a:r>
            <a:r>
              <a:rPr lang="nl-NL" sz="2800" dirty="0" err="1" smtClean="0">
                <a:solidFill>
                  <a:srgbClr val="660066"/>
                </a:solidFill>
              </a:rPr>
              <a:t>initimate</a:t>
            </a:r>
            <a:r>
              <a:rPr lang="nl-NL" sz="2800" dirty="0" smtClean="0">
                <a:solidFill>
                  <a:srgbClr val="660066"/>
                </a:solidFill>
              </a:rPr>
              <a:t> </a:t>
            </a:r>
            <a:r>
              <a:rPr lang="nl-NL" sz="2800" dirty="0" err="1" smtClean="0">
                <a:solidFill>
                  <a:srgbClr val="660066"/>
                </a:solidFill>
              </a:rPr>
              <a:t>terrorists</a:t>
            </a:r>
            <a:r>
              <a:rPr lang="nl-NL" sz="2800" dirty="0" smtClean="0">
                <a:solidFill>
                  <a:srgbClr val="660066"/>
                </a:solidFill>
              </a:rPr>
              <a:t> &amp; can a program </a:t>
            </a:r>
            <a:r>
              <a:rPr lang="nl-NL" sz="2800" dirty="0" err="1" smtClean="0">
                <a:solidFill>
                  <a:srgbClr val="660066"/>
                </a:solidFill>
              </a:rPr>
              <a:t>influence</a:t>
            </a:r>
            <a:r>
              <a:rPr lang="nl-NL" sz="2800" dirty="0" smtClean="0">
                <a:solidFill>
                  <a:srgbClr val="660066"/>
                </a:solidFill>
              </a:rPr>
              <a:t> the </a:t>
            </a:r>
            <a:r>
              <a:rPr lang="nl-NL" sz="2800" dirty="0" err="1" smtClean="0">
                <a:solidFill>
                  <a:srgbClr val="660066"/>
                </a:solidFill>
              </a:rPr>
              <a:t>behavior</a:t>
            </a:r>
            <a:r>
              <a:rPr lang="nl-NL" sz="2800" dirty="0" smtClean="0">
                <a:solidFill>
                  <a:srgbClr val="660066"/>
                </a:solidFill>
              </a:rPr>
              <a:t> of a </a:t>
            </a:r>
            <a:r>
              <a:rPr lang="nl-NL" sz="2800" dirty="0" err="1" smtClean="0">
                <a:solidFill>
                  <a:srgbClr val="660066"/>
                </a:solidFill>
              </a:rPr>
              <a:t>perpetrator</a:t>
            </a:r>
            <a:r>
              <a:rPr lang="nl-NL" sz="2800" dirty="0" smtClean="0">
                <a:solidFill>
                  <a:srgbClr val="660066"/>
                </a:solidFill>
              </a:rPr>
              <a:t> &amp; are </a:t>
            </a:r>
            <a:r>
              <a:rPr lang="nl-NL" sz="2800" dirty="0" err="1" smtClean="0">
                <a:solidFill>
                  <a:srgbClr val="660066"/>
                </a:solidFill>
              </a:rPr>
              <a:t>perpetrators</a:t>
            </a:r>
            <a:r>
              <a:rPr lang="nl-NL" sz="2800" dirty="0" smtClean="0">
                <a:solidFill>
                  <a:srgbClr val="660066"/>
                </a:solidFill>
              </a:rPr>
              <a:t> </a:t>
            </a:r>
            <a:r>
              <a:rPr lang="nl-NL" sz="2800" dirty="0" err="1" smtClean="0">
                <a:solidFill>
                  <a:srgbClr val="660066"/>
                </a:solidFill>
              </a:rPr>
              <a:t>always</a:t>
            </a:r>
            <a:r>
              <a:rPr lang="nl-NL" sz="2800" dirty="0" smtClean="0">
                <a:solidFill>
                  <a:srgbClr val="660066"/>
                </a:solidFill>
              </a:rPr>
              <a:t> </a:t>
            </a:r>
            <a:r>
              <a:rPr lang="nl-NL" sz="2800" dirty="0" err="1" smtClean="0">
                <a:solidFill>
                  <a:srgbClr val="660066"/>
                </a:solidFill>
              </a:rPr>
              <a:t>involved</a:t>
            </a:r>
            <a:r>
              <a:rPr lang="nl-NL" sz="2800" dirty="0" smtClean="0">
                <a:solidFill>
                  <a:srgbClr val="660066"/>
                </a:solidFill>
              </a:rPr>
              <a:t> in the services </a:t>
            </a:r>
            <a:r>
              <a:rPr lang="nl-NL" sz="2800" dirty="0" err="1" smtClean="0">
                <a:solidFill>
                  <a:srgbClr val="660066"/>
                </a:solidFill>
              </a:rPr>
              <a:t>provided</a:t>
            </a:r>
            <a:r>
              <a:rPr lang="nl-NL" sz="2800" dirty="0" smtClean="0">
                <a:solidFill>
                  <a:srgbClr val="660066"/>
                </a:solidFill>
              </a:rPr>
              <a:t> by the FJC.</a:t>
            </a:r>
            <a:endParaRPr lang="nl-NL" sz="2800" dirty="0">
              <a:solidFill>
                <a:srgbClr val="660066"/>
              </a:solidFill>
            </a:endParaRPr>
          </a:p>
        </p:txBody>
      </p:sp>
      <p:sp>
        <p:nvSpPr>
          <p:cNvPr id="4" name="Tekstvak 3"/>
          <p:cNvSpPr txBox="1"/>
          <p:nvPr/>
        </p:nvSpPr>
        <p:spPr>
          <a:xfrm>
            <a:off x="1428750" y="263306"/>
            <a:ext cx="9239250" cy="646331"/>
          </a:xfrm>
          <a:prstGeom prst="rect">
            <a:avLst/>
          </a:prstGeom>
          <a:solidFill>
            <a:srgbClr val="7030A0"/>
          </a:solidFill>
          <a:ln>
            <a:solidFill>
              <a:schemeClr val="bg1"/>
            </a:solidFill>
          </a:ln>
        </p:spPr>
        <p:txBody>
          <a:bodyPr wrap="square" rtlCol="0">
            <a:spAutoFit/>
          </a:bodyPr>
          <a:lstStyle/>
          <a:p>
            <a:pPr algn="ctr"/>
            <a:r>
              <a:rPr lang="nl-NL" sz="3600" dirty="0" smtClean="0">
                <a:solidFill>
                  <a:schemeClr val="bg1"/>
                </a:solidFill>
              </a:rPr>
              <a:t>European Family Justice Center Alliance</a:t>
            </a:r>
            <a:endParaRPr lang="nl-NL" sz="3600" dirty="0">
              <a:solidFill>
                <a:schemeClr val="bg1"/>
              </a:solidFill>
            </a:endParaRPr>
          </a:p>
        </p:txBody>
      </p:sp>
      <p:sp>
        <p:nvSpPr>
          <p:cNvPr id="5" name="Tekstvak 4"/>
          <p:cNvSpPr txBox="1"/>
          <p:nvPr/>
        </p:nvSpPr>
        <p:spPr>
          <a:xfrm>
            <a:off x="1428750" y="6249458"/>
            <a:ext cx="9239250" cy="369332"/>
          </a:xfrm>
          <a:prstGeom prst="rect">
            <a:avLst/>
          </a:prstGeom>
          <a:solidFill>
            <a:srgbClr val="7030A0"/>
          </a:solidFill>
        </p:spPr>
        <p:txBody>
          <a:bodyPr wrap="square" rtlCol="0">
            <a:spAutoFit/>
          </a:bodyPr>
          <a:lstStyle/>
          <a:p>
            <a:pPr algn="ctr"/>
            <a:r>
              <a:rPr lang="nl-NL" dirty="0" err="1" smtClean="0">
                <a:solidFill>
                  <a:schemeClr val="bg1"/>
                </a:solidFill>
              </a:rPr>
              <a:t>www.efjca.eu</a:t>
            </a:r>
            <a:endParaRPr lang="nl-NL" dirty="0">
              <a:solidFill>
                <a:schemeClr val="bg1"/>
              </a:solidFill>
            </a:endParaRPr>
          </a:p>
        </p:txBody>
      </p:sp>
      <p:pic>
        <p:nvPicPr>
          <p:cNvPr id="6" name="Afbeelding 5" descr="Logo EFJC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04" y="119062"/>
            <a:ext cx="1049613" cy="961371"/>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826750" y="0"/>
            <a:ext cx="1217083" cy="1217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012097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217083"/>
            <a:ext cx="9144000" cy="719667"/>
          </a:xfrm>
        </p:spPr>
        <p:txBody>
          <a:bodyPr>
            <a:normAutofit/>
          </a:bodyPr>
          <a:lstStyle/>
          <a:p>
            <a:pPr algn="l"/>
            <a:endParaRPr lang="nl-NL" sz="2800" b="1" dirty="0">
              <a:solidFill>
                <a:srgbClr val="6B2769"/>
              </a:solidFill>
              <a:effectLst>
                <a:outerShdw blurRad="50800" dist="38100" dir="2700000" algn="tl" rotWithShape="0">
                  <a:prstClr val="black">
                    <a:alpha val="40000"/>
                  </a:prstClr>
                </a:outerShdw>
              </a:effectLst>
            </a:endParaRPr>
          </a:p>
        </p:txBody>
      </p:sp>
      <p:sp>
        <p:nvSpPr>
          <p:cNvPr id="3" name="Ondertitel 2"/>
          <p:cNvSpPr>
            <a:spLocks noGrp="1"/>
          </p:cNvSpPr>
          <p:nvPr>
            <p:ph type="subTitle" idx="1"/>
          </p:nvPr>
        </p:nvSpPr>
        <p:spPr>
          <a:xfrm>
            <a:off x="1524000" y="2465917"/>
            <a:ext cx="9144000" cy="3608916"/>
          </a:xfrm>
        </p:spPr>
        <p:txBody>
          <a:bodyPr>
            <a:normAutofit/>
          </a:bodyPr>
          <a:lstStyle/>
          <a:p>
            <a:pPr algn="l"/>
            <a:endParaRPr lang="nl-NL" sz="2000" dirty="0"/>
          </a:p>
        </p:txBody>
      </p:sp>
      <p:sp>
        <p:nvSpPr>
          <p:cNvPr id="4" name="Tekstvak 3"/>
          <p:cNvSpPr txBox="1"/>
          <p:nvPr/>
        </p:nvSpPr>
        <p:spPr>
          <a:xfrm>
            <a:off x="1428750" y="263306"/>
            <a:ext cx="9239250" cy="646331"/>
          </a:xfrm>
          <a:prstGeom prst="rect">
            <a:avLst/>
          </a:prstGeom>
          <a:solidFill>
            <a:srgbClr val="7030A0"/>
          </a:solidFill>
          <a:ln>
            <a:solidFill>
              <a:schemeClr val="bg1"/>
            </a:solidFill>
          </a:ln>
        </p:spPr>
        <p:txBody>
          <a:bodyPr wrap="square" rtlCol="0">
            <a:spAutoFit/>
          </a:bodyPr>
          <a:lstStyle/>
          <a:p>
            <a:pPr algn="ctr"/>
            <a:r>
              <a:rPr lang="nl-NL" sz="3600" dirty="0" smtClean="0">
                <a:solidFill>
                  <a:schemeClr val="bg1"/>
                </a:solidFill>
              </a:rPr>
              <a:t>European Family Justice Center Alliance</a:t>
            </a:r>
            <a:endParaRPr lang="nl-NL" sz="3600" dirty="0">
              <a:solidFill>
                <a:schemeClr val="bg1"/>
              </a:solidFill>
            </a:endParaRPr>
          </a:p>
        </p:txBody>
      </p:sp>
      <p:sp>
        <p:nvSpPr>
          <p:cNvPr id="5" name="Tekstvak 4"/>
          <p:cNvSpPr txBox="1"/>
          <p:nvPr/>
        </p:nvSpPr>
        <p:spPr>
          <a:xfrm>
            <a:off x="1428750" y="6249458"/>
            <a:ext cx="9239250" cy="369332"/>
          </a:xfrm>
          <a:prstGeom prst="rect">
            <a:avLst/>
          </a:prstGeom>
          <a:solidFill>
            <a:srgbClr val="7030A0"/>
          </a:solidFill>
        </p:spPr>
        <p:txBody>
          <a:bodyPr wrap="square" rtlCol="0">
            <a:spAutoFit/>
          </a:bodyPr>
          <a:lstStyle/>
          <a:p>
            <a:pPr algn="ctr"/>
            <a:r>
              <a:rPr lang="nl-NL" dirty="0" err="1" smtClean="0">
                <a:solidFill>
                  <a:schemeClr val="bg1"/>
                </a:solidFill>
              </a:rPr>
              <a:t>www.efjca.eu</a:t>
            </a:r>
            <a:endParaRPr lang="nl-NL" dirty="0">
              <a:solidFill>
                <a:schemeClr val="bg1"/>
              </a:solidFill>
            </a:endParaRPr>
          </a:p>
        </p:txBody>
      </p:sp>
      <p:pic>
        <p:nvPicPr>
          <p:cNvPr id="6" name="Afbeelding 5" descr="Logo EFJC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04" y="119062"/>
            <a:ext cx="1049613" cy="961371"/>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826750" y="0"/>
            <a:ext cx="1217083" cy="1217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291530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217083"/>
            <a:ext cx="9144000" cy="719667"/>
          </a:xfrm>
        </p:spPr>
        <p:txBody>
          <a:bodyPr>
            <a:normAutofit/>
          </a:bodyPr>
          <a:lstStyle/>
          <a:p>
            <a:pPr algn="l"/>
            <a:endParaRPr lang="nl-NL" sz="4400" b="1" dirty="0">
              <a:solidFill>
                <a:srgbClr val="6B2769"/>
              </a:solidFill>
              <a:effectLst>
                <a:outerShdw blurRad="50800" dist="38100" dir="2700000" algn="tl" rotWithShape="0">
                  <a:prstClr val="black">
                    <a:alpha val="40000"/>
                  </a:prstClr>
                </a:outerShdw>
              </a:effectLst>
            </a:endParaRPr>
          </a:p>
        </p:txBody>
      </p:sp>
      <p:sp>
        <p:nvSpPr>
          <p:cNvPr id="3" name="Ondertitel 2"/>
          <p:cNvSpPr>
            <a:spLocks noGrp="1"/>
          </p:cNvSpPr>
          <p:nvPr>
            <p:ph type="subTitle" idx="1"/>
          </p:nvPr>
        </p:nvSpPr>
        <p:spPr>
          <a:xfrm>
            <a:off x="1524000" y="2465917"/>
            <a:ext cx="9144000" cy="3608916"/>
          </a:xfrm>
        </p:spPr>
        <p:txBody>
          <a:bodyPr>
            <a:normAutofit/>
          </a:bodyPr>
          <a:lstStyle/>
          <a:p>
            <a:pPr algn="l"/>
            <a:endParaRPr lang="nl-NL" sz="2000" dirty="0">
              <a:solidFill>
                <a:srgbClr val="660066"/>
              </a:solidFill>
            </a:endParaRPr>
          </a:p>
        </p:txBody>
      </p:sp>
      <p:sp>
        <p:nvSpPr>
          <p:cNvPr id="4" name="Tekstvak 3"/>
          <p:cNvSpPr txBox="1"/>
          <p:nvPr/>
        </p:nvSpPr>
        <p:spPr>
          <a:xfrm>
            <a:off x="1428750" y="263306"/>
            <a:ext cx="9239250" cy="646331"/>
          </a:xfrm>
          <a:prstGeom prst="rect">
            <a:avLst/>
          </a:prstGeom>
          <a:solidFill>
            <a:srgbClr val="7030A0"/>
          </a:solidFill>
          <a:ln>
            <a:solidFill>
              <a:schemeClr val="bg1"/>
            </a:solidFill>
          </a:ln>
        </p:spPr>
        <p:txBody>
          <a:bodyPr wrap="square" rtlCol="0">
            <a:spAutoFit/>
          </a:bodyPr>
          <a:lstStyle/>
          <a:p>
            <a:pPr algn="ctr"/>
            <a:r>
              <a:rPr lang="nl-NL" sz="3600" dirty="0" smtClean="0">
                <a:solidFill>
                  <a:schemeClr val="bg1"/>
                </a:solidFill>
              </a:rPr>
              <a:t>European Family Justice Center Alliance</a:t>
            </a:r>
            <a:endParaRPr lang="nl-NL" sz="3600" dirty="0">
              <a:solidFill>
                <a:schemeClr val="bg1"/>
              </a:solidFill>
            </a:endParaRPr>
          </a:p>
        </p:txBody>
      </p:sp>
      <p:sp>
        <p:nvSpPr>
          <p:cNvPr id="5" name="Tekstvak 4"/>
          <p:cNvSpPr txBox="1"/>
          <p:nvPr/>
        </p:nvSpPr>
        <p:spPr>
          <a:xfrm>
            <a:off x="1428750" y="6249458"/>
            <a:ext cx="9239250" cy="369332"/>
          </a:xfrm>
          <a:prstGeom prst="rect">
            <a:avLst/>
          </a:prstGeom>
          <a:solidFill>
            <a:srgbClr val="7030A0"/>
          </a:solidFill>
        </p:spPr>
        <p:txBody>
          <a:bodyPr wrap="square" rtlCol="0">
            <a:spAutoFit/>
          </a:bodyPr>
          <a:lstStyle/>
          <a:p>
            <a:pPr algn="ctr"/>
            <a:r>
              <a:rPr lang="nl-NL" dirty="0" err="1" smtClean="0">
                <a:solidFill>
                  <a:schemeClr val="bg1"/>
                </a:solidFill>
              </a:rPr>
              <a:t>www.efjca.eu</a:t>
            </a:r>
            <a:endParaRPr lang="nl-NL" dirty="0">
              <a:solidFill>
                <a:schemeClr val="bg1"/>
              </a:solidFill>
            </a:endParaRPr>
          </a:p>
        </p:txBody>
      </p:sp>
      <p:pic>
        <p:nvPicPr>
          <p:cNvPr id="6" name="Afbeelding 5" descr="Logo EFJC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04" y="119062"/>
            <a:ext cx="1049613" cy="961371"/>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826750" y="0"/>
            <a:ext cx="1217083" cy="1217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0495135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909637"/>
            <a:ext cx="11874500" cy="1916113"/>
          </a:xfrm>
        </p:spPr>
        <p:txBody>
          <a:bodyPr>
            <a:normAutofit fontScale="90000"/>
          </a:bodyPr>
          <a:lstStyle/>
          <a:p>
            <a:r>
              <a:rPr lang="nl-NL" b="1" dirty="0" smtClean="0">
                <a:solidFill>
                  <a:srgbClr val="6B2769"/>
                </a:solidFill>
                <a:effectLst>
                  <a:outerShdw blurRad="50800" dist="38100" dir="2700000" algn="tl" rotWithShape="0">
                    <a:prstClr val="black">
                      <a:alpha val="40000"/>
                    </a:prstClr>
                  </a:outerShdw>
                </a:effectLst>
              </a:rPr>
              <a:t>HOW TO START A FAMILY JUSTICE CENTER</a:t>
            </a:r>
            <a:r>
              <a:rPr lang="nl-NL" sz="4400" b="1" dirty="0" smtClean="0">
                <a:solidFill>
                  <a:srgbClr val="6B2769"/>
                </a:solidFill>
                <a:effectLst>
                  <a:outerShdw blurRad="50800" dist="38100" dir="2700000" algn="tl" rotWithShape="0">
                    <a:prstClr val="black">
                      <a:alpha val="40000"/>
                    </a:prstClr>
                  </a:outerShdw>
                </a:effectLst>
              </a:rPr>
              <a:t/>
            </a:r>
            <a:br>
              <a:rPr lang="nl-NL" sz="4400" b="1" dirty="0" smtClean="0">
                <a:solidFill>
                  <a:srgbClr val="6B2769"/>
                </a:solidFill>
                <a:effectLst>
                  <a:outerShdw blurRad="50800" dist="38100" dir="2700000" algn="tl" rotWithShape="0">
                    <a:prstClr val="black">
                      <a:alpha val="40000"/>
                    </a:prstClr>
                  </a:outerShdw>
                </a:effectLst>
              </a:rPr>
            </a:br>
            <a:r>
              <a:rPr lang="nl-NL" sz="4400" b="1" dirty="0" err="1" smtClean="0">
                <a:solidFill>
                  <a:srgbClr val="6B2769"/>
                </a:solidFill>
                <a:effectLst>
                  <a:outerShdw blurRad="50800" dist="38100" dir="2700000" algn="tl" rotWithShape="0">
                    <a:prstClr val="black">
                      <a:alpha val="40000"/>
                    </a:prstClr>
                  </a:outerShdw>
                </a:effectLst>
              </a:rPr>
              <a:t>One</a:t>
            </a:r>
            <a:r>
              <a:rPr lang="nl-NL" sz="4400" b="1" dirty="0" smtClean="0">
                <a:solidFill>
                  <a:srgbClr val="6B2769"/>
                </a:solidFill>
                <a:effectLst>
                  <a:outerShdw blurRad="50800" dist="38100" dir="2700000" algn="tl" rotWithShape="0">
                    <a:prstClr val="black">
                      <a:alpha val="40000"/>
                    </a:prstClr>
                  </a:outerShdw>
                </a:effectLst>
              </a:rPr>
              <a:t> safe place for Hope and Empowerment</a:t>
            </a:r>
            <a:endParaRPr lang="nl-NL" sz="4400" b="1" dirty="0">
              <a:solidFill>
                <a:srgbClr val="6B2769"/>
              </a:solidFill>
              <a:effectLst>
                <a:outerShdw blurRad="50800" dist="38100" dir="2700000" algn="tl" rotWithShape="0">
                  <a:prstClr val="black">
                    <a:alpha val="40000"/>
                  </a:prstClr>
                </a:outerShdw>
              </a:effectLst>
            </a:endParaRPr>
          </a:p>
        </p:txBody>
      </p:sp>
      <p:sp>
        <p:nvSpPr>
          <p:cNvPr id="3" name="Ondertitel 2"/>
          <p:cNvSpPr>
            <a:spLocks noGrp="1"/>
          </p:cNvSpPr>
          <p:nvPr>
            <p:ph type="subTitle" idx="1"/>
          </p:nvPr>
        </p:nvSpPr>
        <p:spPr>
          <a:xfrm>
            <a:off x="1524000" y="3175001"/>
            <a:ext cx="9144000" cy="2455332"/>
          </a:xfrm>
        </p:spPr>
        <p:txBody>
          <a:bodyPr>
            <a:normAutofit/>
          </a:bodyPr>
          <a:lstStyle/>
          <a:p>
            <a:pPr>
              <a:defRPr/>
            </a:pPr>
            <a:r>
              <a:rPr lang="nl-NL" sz="3800" dirty="0" smtClean="0">
                <a:solidFill>
                  <a:srgbClr val="660066"/>
                </a:solidFill>
              </a:rPr>
              <a:t>Development and support of integrated multidisciplinary centers and chain approach to </a:t>
            </a:r>
            <a:r>
              <a:rPr lang="nl-NL" sz="3800" dirty="0" err="1" smtClean="0">
                <a:solidFill>
                  <a:srgbClr val="660066"/>
                </a:solidFill>
              </a:rPr>
              <a:t>create</a:t>
            </a:r>
            <a:r>
              <a:rPr lang="nl-NL" sz="3800" dirty="0" smtClean="0">
                <a:solidFill>
                  <a:srgbClr val="660066"/>
                </a:solidFill>
              </a:rPr>
              <a:t> </a:t>
            </a:r>
            <a:r>
              <a:rPr lang="nl-NL" sz="3800" dirty="0" err="1" smtClean="0">
                <a:solidFill>
                  <a:srgbClr val="660066"/>
                </a:solidFill>
              </a:rPr>
              <a:t>pathways</a:t>
            </a:r>
            <a:r>
              <a:rPr lang="nl-NL" sz="3800" dirty="0" smtClean="0">
                <a:solidFill>
                  <a:srgbClr val="660066"/>
                </a:solidFill>
              </a:rPr>
              <a:t> to hope for victims of domestic violence and </a:t>
            </a:r>
            <a:r>
              <a:rPr lang="nl-NL" sz="3800" dirty="0" err="1" smtClean="0">
                <a:solidFill>
                  <a:srgbClr val="660066"/>
                </a:solidFill>
              </a:rPr>
              <a:t>child</a:t>
            </a:r>
            <a:r>
              <a:rPr lang="nl-NL" sz="3800" dirty="0" smtClean="0">
                <a:solidFill>
                  <a:srgbClr val="660066"/>
                </a:solidFill>
              </a:rPr>
              <a:t> </a:t>
            </a:r>
            <a:r>
              <a:rPr lang="nl-NL" sz="3800" dirty="0" err="1" smtClean="0">
                <a:solidFill>
                  <a:srgbClr val="660066"/>
                </a:solidFill>
              </a:rPr>
              <a:t>abuse</a:t>
            </a:r>
            <a:endParaRPr lang="nl-NL" sz="3800" dirty="0" smtClean="0">
              <a:solidFill>
                <a:srgbClr val="660066"/>
              </a:solidFill>
            </a:endParaRPr>
          </a:p>
          <a:p>
            <a:pPr algn="l">
              <a:defRPr/>
            </a:pPr>
            <a:endParaRPr lang="nl-NL" sz="8000" dirty="0">
              <a:solidFill>
                <a:srgbClr val="660066"/>
              </a:solidFill>
            </a:endParaRPr>
          </a:p>
          <a:p>
            <a:pPr algn="l"/>
            <a:endParaRPr lang="nl-NL" sz="2000" dirty="0"/>
          </a:p>
        </p:txBody>
      </p:sp>
      <p:sp>
        <p:nvSpPr>
          <p:cNvPr id="4" name="Tekstvak 3"/>
          <p:cNvSpPr txBox="1"/>
          <p:nvPr/>
        </p:nvSpPr>
        <p:spPr>
          <a:xfrm>
            <a:off x="1428750" y="263306"/>
            <a:ext cx="9239250" cy="646331"/>
          </a:xfrm>
          <a:prstGeom prst="rect">
            <a:avLst/>
          </a:prstGeom>
          <a:solidFill>
            <a:srgbClr val="7030A0"/>
          </a:solidFill>
          <a:ln>
            <a:solidFill>
              <a:schemeClr val="bg1"/>
            </a:solidFill>
          </a:ln>
        </p:spPr>
        <p:txBody>
          <a:bodyPr wrap="square" rtlCol="0">
            <a:spAutoFit/>
          </a:bodyPr>
          <a:lstStyle/>
          <a:p>
            <a:pPr algn="ctr"/>
            <a:r>
              <a:rPr lang="nl-NL" sz="3600" dirty="0" smtClean="0">
                <a:solidFill>
                  <a:schemeClr val="bg1"/>
                </a:solidFill>
              </a:rPr>
              <a:t>INTERNATIONAL CONFERENCE</a:t>
            </a:r>
            <a:endParaRPr lang="nl-NL" sz="3600" dirty="0">
              <a:solidFill>
                <a:schemeClr val="bg1"/>
              </a:solidFill>
            </a:endParaRPr>
          </a:p>
        </p:txBody>
      </p:sp>
      <p:sp>
        <p:nvSpPr>
          <p:cNvPr id="5" name="Tekstvak 4"/>
          <p:cNvSpPr txBox="1"/>
          <p:nvPr/>
        </p:nvSpPr>
        <p:spPr>
          <a:xfrm>
            <a:off x="1428750" y="6249458"/>
            <a:ext cx="9239250" cy="369332"/>
          </a:xfrm>
          <a:prstGeom prst="rect">
            <a:avLst/>
          </a:prstGeom>
          <a:solidFill>
            <a:srgbClr val="7030A0"/>
          </a:solidFill>
        </p:spPr>
        <p:txBody>
          <a:bodyPr wrap="square" rtlCol="0">
            <a:spAutoFit/>
          </a:bodyPr>
          <a:lstStyle/>
          <a:p>
            <a:pPr algn="ctr"/>
            <a:endParaRPr lang="nl-NL" dirty="0">
              <a:solidFill>
                <a:schemeClr val="bg1"/>
              </a:solidFill>
            </a:endParaRPr>
          </a:p>
        </p:txBody>
      </p:sp>
    </p:spTree>
    <p:extLst>
      <p:ext uri="{BB962C8B-B14F-4D97-AF65-F5344CB8AC3E}">
        <p14:creationId xmlns:p14="http://schemas.microsoft.com/office/powerpoint/2010/main" val="3691194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28750" y="1080433"/>
            <a:ext cx="9398000" cy="616895"/>
          </a:xfrm>
        </p:spPr>
        <p:txBody>
          <a:bodyPr>
            <a:noAutofit/>
          </a:bodyPr>
          <a:lstStyle/>
          <a:p>
            <a:r>
              <a:rPr lang="nl-NL" sz="3600" b="1" dirty="0" smtClean="0">
                <a:solidFill>
                  <a:srgbClr val="6B2769"/>
                </a:solidFill>
                <a:effectLst>
                  <a:outerShdw blurRad="50800" dist="38100" dir="2700000" algn="tl" rotWithShape="0">
                    <a:prstClr val="black">
                      <a:alpha val="40000"/>
                    </a:prstClr>
                  </a:outerShdw>
                </a:effectLst>
              </a:rPr>
              <a:t>WE HAVE A DREAM</a:t>
            </a:r>
            <a:endParaRPr lang="nl-NL" sz="3600" b="1" dirty="0">
              <a:solidFill>
                <a:srgbClr val="6B2769"/>
              </a:solidFill>
              <a:effectLst>
                <a:outerShdw blurRad="50800" dist="38100" dir="2700000" algn="tl" rotWithShape="0">
                  <a:prstClr val="black">
                    <a:alpha val="40000"/>
                  </a:prstClr>
                </a:outerShdw>
              </a:effectLst>
            </a:endParaRPr>
          </a:p>
        </p:txBody>
      </p:sp>
      <p:sp>
        <p:nvSpPr>
          <p:cNvPr id="3" name="Ondertitel 2"/>
          <p:cNvSpPr>
            <a:spLocks noGrp="1"/>
          </p:cNvSpPr>
          <p:nvPr>
            <p:ph type="subTitle" idx="1"/>
          </p:nvPr>
        </p:nvSpPr>
        <p:spPr>
          <a:xfrm>
            <a:off x="1545167" y="1843860"/>
            <a:ext cx="9144000" cy="4294471"/>
          </a:xfrm>
        </p:spPr>
        <p:txBody>
          <a:bodyPr>
            <a:normAutofit/>
          </a:bodyPr>
          <a:lstStyle/>
          <a:p>
            <a:r>
              <a:rPr lang="nl-NL" sz="3600" dirty="0" err="1" smtClean="0">
                <a:solidFill>
                  <a:srgbClr val="660066"/>
                </a:solidFill>
              </a:rPr>
              <a:t>Eliminating</a:t>
            </a:r>
            <a:r>
              <a:rPr lang="nl-NL" sz="3600" dirty="0" smtClean="0">
                <a:solidFill>
                  <a:srgbClr val="660066"/>
                </a:solidFill>
              </a:rPr>
              <a:t> domestic violence, </a:t>
            </a:r>
            <a:r>
              <a:rPr lang="nl-NL" sz="3600" dirty="0" err="1" smtClean="0">
                <a:solidFill>
                  <a:srgbClr val="660066"/>
                </a:solidFill>
              </a:rPr>
              <a:t>sexual</a:t>
            </a:r>
            <a:r>
              <a:rPr lang="nl-NL" sz="3600" dirty="0" smtClean="0">
                <a:solidFill>
                  <a:srgbClr val="660066"/>
                </a:solidFill>
              </a:rPr>
              <a:t> violence and </a:t>
            </a:r>
            <a:r>
              <a:rPr lang="nl-NL" sz="3600" dirty="0" err="1" smtClean="0">
                <a:solidFill>
                  <a:srgbClr val="660066"/>
                </a:solidFill>
              </a:rPr>
              <a:t>child</a:t>
            </a:r>
            <a:r>
              <a:rPr lang="nl-NL" sz="3600" dirty="0" smtClean="0">
                <a:solidFill>
                  <a:srgbClr val="660066"/>
                </a:solidFill>
              </a:rPr>
              <a:t> </a:t>
            </a:r>
            <a:r>
              <a:rPr lang="nl-NL" sz="3600" dirty="0" err="1" smtClean="0">
                <a:solidFill>
                  <a:srgbClr val="660066"/>
                </a:solidFill>
              </a:rPr>
              <a:t>abuse</a:t>
            </a:r>
            <a:r>
              <a:rPr lang="nl-NL" sz="3600" dirty="0" smtClean="0">
                <a:solidFill>
                  <a:srgbClr val="660066"/>
                </a:solidFill>
              </a:rPr>
              <a:t> and </a:t>
            </a:r>
            <a:r>
              <a:rPr lang="nl-NL" sz="3600" dirty="0" err="1" smtClean="0">
                <a:solidFill>
                  <a:srgbClr val="660066"/>
                </a:solidFill>
              </a:rPr>
              <a:t>restoring</a:t>
            </a:r>
            <a:r>
              <a:rPr lang="nl-NL" sz="3600" dirty="0" smtClean="0">
                <a:solidFill>
                  <a:srgbClr val="660066"/>
                </a:solidFill>
              </a:rPr>
              <a:t> hope and </a:t>
            </a:r>
            <a:r>
              <a:rPr lang="nl-NL" sz="3600" dirty="0" err="1" smtClean="0">
                <a:solidFill>
                  <a:srgbClr val="660066"/>
                </a:solidFill>
              </a:rPr>
              <a:t>joy</a:t>
            </a:r>
            <a:r>
              <a:rPr lang="nl-NL" sz="3600" dirty="0" smtClean="0">
                <a:solidFill>
                  <a:srgbClr val="660066"/>
                </a:solidFill>
              </a:rPr>
              <a:t> in the life of victims and their families!</a:t>
            </a:r>
            <a:endParaRPr lang="nl-NL" sz="3600" dirty="0">
              <a:solidFill>
                <a:srgbClr val="660066"/>
              </a:solidFill>
            </a:endParaRPr>
          </a:p>
        </p:txBody>
      </p:sp>
      <p:sp>
        <p:nvSpPr>
          <p:cNvPr id="4" name="Tekstvak 3"/>
          <p:cNvSpPr txBox="1"/>
          <p:nvPr/>
        </p:nvSpPr>
        <p:spPr>
          <a:xfrm>
            <a:off x="1428750" y="263306"/>
            <a:ext cx="9239250" cy="646331"/>
          </a:xfrm>
          <a:prstGeom prst="rect">
            <a:avLst/>
          </a:prstGeom>
          <a:solidFill>
            <a:srgbClr val="7030A0"/>
          </a:solidFill>
          <a:ln>
            <a:solidFill>
              <a:schemeClr val="bg1"/>
            </a:solidFill>
          </a:ln>
        </p:spPr>
        <p:txBody>
          <a:bodyPr wrap="square" rtlCol="0">
            <a:spAutoFit/>
          </a:bodyPr>
          <a:lstStyle/>
          <a:p>
            <a:pPr algn="ctr"/>
            <a:r>
              <a:rPr lang="nl-NL" sz="3600" dirty="0" smtClean="0">
                <a:solidFill>
                  <a:schemeClr val="bg1"/>
                </a:solidFill>
              </a:rPr>
              <a:t>European Family Justice Center Alliance</a:t>
            </a:r>
            <a:endParaRPr lang="nl-NL" sz="3600" dirty="0">
              <a:solidFill>
                <a:schemeClr val="bg1"/>
              </a:solidFill>
            </a:endParaRPr>
          </a:p>
        </p:txBody>
      </p:sp>
      <p:sp>
        <p:nvSpPr>
          <p:cNvPr id="5" name="Tekstvak 4"/>
          <p:cNvSpPr txBox="1"/>
          <p:nvPr/>
        </p:nvSpPr>
        <p:spPr>
          <a:xfrm>
            <a:off x="1428750" y="6249458"/>
            <a:ext cx="9239250" cy="369332"/>
          </a:xfrm>
          <a:prstGeom prst="rect">
            <a:avLst/>
          </a:prstGeom>
          <a:solidFill>
            <a:srgbClr val="7030A0"/>
          </a:solidFill>
        </p:spPr>
        <p:txBody>
          <a:bodyPr wrap="square" rtlCol="0">
            <a:spAutoFit/>
          </a:bodyPr>
          <a:lstStyle/>
          <a:p>
            <a:pPr algn="ctr"/>
            <a:r>
              <a:rPr lang="nl-NL" dirty="0" err="1" smtClean="0">
                <a:solidFill>
                  <a:schemeClr val="bg1"/>
                </a:solidFill>
              </a:rPr>
              <a:t>www.efjca.eu</a:t>
            </a:r>
            <a:endParaRPr lang="nl-NL" dirty="0">
              <a:solidFill>
                <a:schemeClr val="bg1"/>
              </a:solidFill>
            </a:endParaRPr>
          </a:p>
        </p:txBody>
      </p:sp>
      <p:pic>
        <p:nvPicPr>
          <p:cNvPr id="6" name="Afbeelding 5" descr="Logo EFJC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05" y="119063"/>
            <a:ext cx="1049612" cy="961370"/>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826750" y="0"/>
            <a:ext cx="1217083" cy="1217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Afbeelding 8" descr="dream.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0221" y="3590032"/>
            <a:ext cx="3829411" cy="2548299"/>
          </a:xfrm>
          <a:prstGeom prst="rect">
            <a:avLst/>
          </a:prstGeom>
        </p:spPr>
      </p:pic>
    </p:spTree>
    <p:extLst>
      <p:ext uri="{BB962C8B-B14F-4D97-AF65-F5344CB8AC3E}">
        <p14:creationId xmlns:p14="http://schemas.microsoft.com/office/powerpoint/2010/main" val="11024477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28750" y="1080433"/>
            <a:ext cx="9398000" cy="616895"/>
          </a:xfrm>
        </p:spPr>
        <p:txBody>
          <a:bodyPr>
            <a:noAutofit/>
          </a:bodyPr>
          <a:lstStyle/>
          <a:p>
            <a:r>
              <a:rPr lang="nl-NL" sz="3600" b="1" dirty="0" smtClean="0">
                <a:solidFill>
                  <a:srgbClr val="6B2769"/>
                </a:solidFill>
                <a:effectLst>
                  <a:outerShdw blurRad="50800" dist="38100" dir="2700000" algn="tl" rotWithShape="0">
                    <a:prstClr val="black">
                      <a:alpha val="40000"/>
                    </a:prstClr>
                  </a:outerShdw>
                </a:effectLst>
              </a:rPr>
              <a:t>REMEMBER OUR DREAM</a:t>
            </a:r>
            <a:endParaRPr lang="nl-NL" sz="3600" b="1" dirty="0">
              <a:solidFill>
                <a:srgbClr val="6B2769"/>
              </a:solidFill>
              <a:effectLst>
                <a:outerShdw blurRad="50800" dist="38100" dir="2700000" algn="tl" rotWithShape="0">
                  <a:prstClr val="black">
                    <a:alpha val="40000"/>
                  </a:prstClr>
                </a:outerShdw>
              </a:effectLst>
            </a:endParaRPr>
          </a:p>
        </p:txBody>
      </p:sp>
      <p:sp>
        <p:nvSpPr>
          <p:cNvPr id="3" name="Ondertitel 2"/>
          <p:cNvSpPr>
            <a:spLocks noGrp="1"/>
          </p:cNvSpPr>
          <p:nvPr>
            <p:ph type="subTitle" idx="1"/>
          </p:nvPr>
        </p:nvSpPr>
        <p:spPr>
          <a:xfrm>
            <a:off x="1545167" y="1843860"/>
            <a:ext cx="9144000" cy="4294471"/>
          </a:xfrm>
        </p:spPr>
        <p:txBody>
          <a:bodyPr>
            <a:normAutofit lnSpcReduction="10000"/>
          </a:bodyPr>
          <a:lstStyle/>
          <a:p>
            <a:endParaRPr lang="nl-NL" sz="1200" dirty="0">
              <a:solidFill>
                <a:srgbClr val="660066"/>
              </a:solidFill>
            </a:endParaRPr>
          </a:p>
          <a:p>
            <a:r>
              <a:rPr lang="nl-NL" sz="3600" dirty="0" err="1" smtClean="0">
                <a:solidFill>
                  <a:srgbClr val="660066"/>
                </a:solidFill>
              </a:rPr>
              <a:t>Eliminating</a:t>
            </a:r>
            <a:r>
              <a:rPr lang="nl-NL" sz="3600" dirty="0" smtClean="0">
                <a:solidFill>
                  <a:srgbClr val="660066"/>
                </a:solidFill>
              </a:rPr>
              <a:t> domestic violence, </a:t>
            </a:r>
            <a:r>
              <a:rPr lang="nl-NL" sz="3600" dirty="0" err="1" smtClean="0">
                <a:solidFill>
                  <a:srgbClr val="660066"/>
                </a:solidFill>
              </a:rPr>
              <a:t>sexual</a:t>
            </a:r>
            <a:r>
              <a:rPr lang="nl-NL" sz="3600" dirty="0" smtClean="0">
                <a:solidFill>
                  <a:srgbClr val="660066"/>
                </a:solidFill>
              </a:rPr>
              <a:t> violence and </a:t>
            </a:r>
            <a:r>
              <a:rPr lang="nl-NL" sz="3600" dirty="0" err="1" smtClean="0">
                <a:solidFill>
                  <a:srgbClr val="660066"/>
                </a:solidFill>
              </a:rPr>
              <a:t>child</a:t>
            </a:r>
            <a:r>
              <a:rPr lang="nl-NL" sz="3600" dirty="0" smtClean="0">
                <a:solidFill>
                  <a:srgbClr val="660066"/>
                </a:solidFill>
              </a:rPr>
              <a:t> </a:t>
            </a:r>
            <a:r>
              <a:rPr lang="nl-NL" sz="3600" dirty="0" err="1" smtClean="0">
                <a:solidFill>
                  <a:srgbClr val="660066"/>
                </a:solidFill>
              </a:rPr>
              <a:t>abuse</a:t>
            </a:r>
            <a:r>
              <a:rPr lang="nl-NL" sz="3600" dirty="0" smtClean="0">
                <a:solidFill>
                  <a:srgbClr val="660066"/>
                </a:solidFill>
              </a:rPr>
              <a:t> and </a:t>
            </a:r>
            <a:r>
              <a:rPr lang="nl-NL" sz="3600" dirty="0" err="1" smtClean="0">
                <a:solidFill>
                  <a:srgbClr val="660066"/>
                </a:solidFill>
              </a:rPr>
              <a:t>restoring</a:t>
            </a:r>
            <a:r>
              <a:rPr lang="nl-NL" sz="3600" dirty="0" smtClean="0">
                <a:solidFill>
                  <a:srgbClr val="660066"/>
                </a:solidFill>
              </a:rPr>
              <a:t> hope and </a:t>
            </a:r>
            <a:r>
              <a:rPr lang="nl-NL" sz="3600" dirty="0" err="1" smtClean="0">
                <a:solidFill>
                  <a:srgbClr val="660066"/>
                </a:solidFill>
              </a:rPr>
              <a:t>joy</a:t>
            </a:r>
            <a:r>
              <a:rPr lang="nl-NL" sz="3600" dirty="0" smtClean="0">
                <a:solidFill>
                  <a:srgbClr val="660066"/>
                </a:solidFill>
              </a:rPr>
              <a:t> in the life of victims and their families!</a:t>
            </a:r>
          </a:p>
          <a:p>
            <a:endParaRPr lang="nl-NL" sz="3600" dirty="0">
              <a:solidFill>
                <a:srgbClr val="660066"/>
              </a:solidFill>
            </a:endParaRPr>
          </a:p>
          <a:p>
            <a:pPr>
              <a:lnSpc>
                <a:spcPct val="80000"/>
              </a:lnSpc>
            </a:pPr>
            <a:r>
              <a:rPr lang="nl-NL" sz="3600" b="1" dirty="0" smtClean="0">
                <a:solidFill>
                  <a:srgbClr val="660066"/>
                </a:solidFill>
              </a:rPr>
              <a:t>LET US MAKE THIS DREAM COME TRUE</a:t>
            </a:r>
          </a:p>
          <a:p>
            <a:pPr>
              <a:lnSpc>
                <a:spcPct val="80000"/>
              </a:lnSpc>
            </a:pPr>
            <a:endParaRPr lang="nl-NL" sz="3600" b="1" dirty="0" smtClean="0">
              <a:solidFill>
                <a:srgbClr val="660066"/>
              </a:solidFill>
            </a:endParaRPr>
          </a:p>
          <a:p>
            <a:pPr>
              <a:lnSpc>
                <a:spcPct val="80000"/>
              </a:lnSpc>
            </a:pPr>
            <a:r>
              <a:rPr lang="nl-NL" sz="3600" b="1" dirty="0" smtClean="0">
                <a:solidFill>
                  <a:srgbClr val="660066"/>
                </a:solidFill>
              </a:rPr>
              <a:t>WE CAN MAKE A DIFFERENCE IN THE LIVES OF VICTIMS AND THEIR CHILDREN!</a:t>
            </a:r>
            <a:endParaRPr lang="nl-NL" sz="3600" b="1" dirty="0">
              <a:solidFill>
                <a:srgbClr val="660066"/>
              </a:solidFill>
            </a:endParaRPr>
          </a:p>
        </p:txBody>
      </p:sp>
      <p:sp>
        <p:nvSpPr>
          <p:cNvPr id="4" name="Tekstvak 3"/>
          <p:cNvSpPr txBox="1"/>
          <p:nvPr/>
        </p:nvSpPr>
        <p:spPr>
          <a:xfrm>
            <a:off x="1428750" y="263306"/>
            <a:ext cx="9239250" cy="646331"/>
          </a:xfrm>
          <a:prstGeom prst="rect">
            <a:avLst/>
          </a:prstGeom>
          <a:solidFill>
            <a:srgbClr val="7030A0"/>
          </a:solidFill>
          <a:ln>
            <a:solidFill>
              <a:schemeClr val="bg1"/>
            </a:solidFill>
          </a:ln>
        </p:spPr>
        <p:txBody>
          <a:bodyPr wrap="square" rtlCol="0">
            <a:spAutoFit/>
          </a:bodyPr>
          <a:lstStyle/>
          <a:p>
            <a:pPr algn="ctr"/>
            <a:r>
              <a:rPr lang="nl-NL" sz="3600" dirty="0" smtClean="0">
                <a:solidFill>
                  <a:schemeClr val="bg1"/>
                </a:solidFill>
              </a:rPr>
              <a:t>European Family Justice Center Alliance</a:t>
            </a:r>
            <a:endParaRPr lang="nl-NL" sz="3600" dirty="0">
              <a:solidFill>
                <a:schemeClr val="bg1"/>
              </a:solidFill>
            </a:endParaRPr>
          </a:p>
        </p:txBody>
      </p:sp>
      <p:sp>
        <p:nvSpPr>
          <p:cNvPr id="5" name="Tekstvak 4"/>
          <p:cNvSpPr txBox="1"/>
          <p:nvPr/>
        </p:nvSpPr>
        <p:spPr>
          <a:xfrm>
            <a:off x="1428750" y="6249458"/>
            <a:ext cx="9239250" cy="369332"/>
          </a:xfrm>
          <a:prstGeom prst="rect">
            <a:avLst/>
          </a:prstGeom>
          <a:solidFill>
            <a:srgbClr val="7030A0"/>
          </a:solidFill>
        </p:spPr>
        <p:txBody>
          <a:bodyPr wrap="square" rtlCol="0">
            <a:spAutoFit/>
          </a:bodyPr>
          <a:lstStyle/>
          <a:p>
            <a:pPr algn="ctr"/>
            <a:r>
              <a:rPr lang="nl-NL" dirty="0" err="1" smtClean="0">
                <a:solidFill>
                  <a:schemeClr val="bg1"/>
                </a:solidFill>
              </a:rPr>
              <a:t>www.efjca.eu</a:t>
            </a:r>
            <a:endParaRPr lang="nl-NL" dirty="0">
              <a:solidFill>
                <a:schemeClr val="bg1"/>
              </a:solidFill>
            </a:endParaRPr>
          </a:p>
        </p:txBody>
      </p:sp>
      <p:pic>
        <p:nvPicPr>
          <p:cNvPr id="6" name="Afbeelding 5" descr="Logo EFJC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05" y="119063"/>
            <a:ext cx="1049612" cy="961370"/>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826750" y="0"/>
            <a:ext cx="1217083" cy="1217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Afbeelding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47380" y="4530278"/>
            <a:ext cx="1282839" cy="1305977"/>
          </a:xfrm>
          <a:prstGeom prst="rect">
            <a:avLst/>
          </a:prstGeom>
        </p:spPr>
      </p:pic>
      <p:pic>
        <p:nvPicPr>
          <p:cNvPr id="11" name="Afbeelding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355" y="4554699"/>
            <a:ext cx="1334032" cy="1358093"/>
          </a:xfrm>
          <a:prstGeom prst="rect">
            <a:avLst/>
          </a:prstGeom>
        </p:spPr>
      </p:pic>
    </p:spTree>
    <p:extLst>
      <p:ext uri="{BB962C8B-B14F-4D97-AF65-F5344CB8AC3E}">
        <p14:creationId xmlns:p14="http://schemas.microsoft.com/office/powerpoint/2010/main" val="38925619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217083"/>
            <a:ext cx="9144000" cy="719667"/>
          </a:xfrm>
        </p:spPr>
        <p:txBody>
          <a:bodyPr>
            <a:normAutofit/>
          </a:bodyPr>
          <a:lstStyle/>
          <a:p>
            <a:pPr algn="l"/>
            <a:endParaRPr lang="nl-NL" sz="2800" b="1" dirty="0">
              <a:solidFill>
                <a:srgbClr val="6B2769"/>
              </a:solidFill>
              <a:effectLst>
                <a:outerShdw blurRad="50800" dist="38100" dir="2700000" algn="tl" rotWithShape="0">
                  <a:prstClr val="black">
                    <a:alpha val="40000"/>
                  </a:prstClr>
                </a:outerShdw>
              </a:effectLst>
            </a:endParaRPr>
          </a:p>
        </p:txBody>
      </p:sp>
      <p:sp>
        <p:nvSpPr>
          <p:cNvPr id="3" name="Ondertitel 2"/>
          <p:cNvSpPr>
            <a:spLocks noGrp="1"/>
          </p:cNvSpPr>
          <p:nvPr>
            <p:ph type="subTitle" idx="1"/>
          </p:nvPr>
        </p:nvSpPr>
        <p:spPr>
          <a:xfrm>
            <a:off x="1524000" y="2465917"/>
            <a:ext cx="9144000" cy="3608916"/>
          </a:xfrm>
        </p:spPr>
        <p:txBody>
          <a:bodyPr>
            <a:normAutofit/>
          </a:bodyPr>
          <a:lstStyle/>
          <a:p>
            <a:pPr algn="l"/>
            <a:endParaRPr lang="nl-NL" sz="2000" dirty="0"/>
          </a:p>
        </p:txBody>
      </p:sp>
      <p:sp>
        <p:nvSpPr>
          <p:cNvPr id="4" name="Tekstvak 3"/>
          <p:cNvSpPr txBox="1"/>
          <p:nvPr/>
        </p:nvSpPr>
        <p:spPr>
          <a:xfrm>
            <a:off x="1428750" y="263306"/>
            <a:ext cx="9239250" cy="646331"/>
          </a:xfrm>
          <a:prstGeom prst="rect">
            <a:avLst/>
          </a:prstGeom>
          <a:solidFill>
            <a:srgbClr val="7030A0"/>
          </a:solidFill>
          <a:ln>
            <a:solidFill>
              <a:schemeClr val="bg1"/>
            </a:solidFill>
          </a:ln>
        </p:spPr>
        <p:txBody>
          <a:bodyPr wrap="square" rtlCol="0">
            <a:spAutoFit/>
          </a:bodyPr>
          <a:lstStyle/>
          <a:p>
            <a:pPr algn="ctr"/>
            <a:r>
              <a:rPr lang="nl-NL" sz="3600" dirty="0" smtClean="0">
                <a:solidFill>
                  <a:schemeClr val="bg1"/>
                </a:solidFill>
              </a:rPr>
              <a:t>European Family Justice Center Alliance</a:t>
            </a:r>
            <a:endParaRPr lang="nl-NL" sz="3600" dirty="0">
              <a:solidFill>
                <a:schemeClr val="bg1"/>
              </a:solidFill>
            </a:endParaRPr>
          </a:p>
        </p:txBody>
      </p:sp>
      <p:sp>
        <p:nvSpPr>
          <p:cNvPr id="5" name="Tekstvak 4"/>
          <p:cNvSpPr txBox="1"/>
          <p:nvPr/>
        </p:nvSpPr>
        <p:spPr>
          <a:xfrm>
            <a:off x="1428750" y="6249458"/>
            <a:ext cx="9239250" cy="369332"/>
          </a:xfrm>
          <a:prstGeom prst="rect">
            <a:avLst/>
          </a:prstGeom>
          <a:solidFill>
            <a:srgbClr val="7030A0"/>
          </a:solidFill>
        </p:spPr>
        <p:txBody>
          <a:bodyPr wrap="square" rtlCol="0">
            <a:spAutoFit/>
          </a:bodyPr>
          <a:lstStyle/>
          <a:p>
            <a:pPr algn="ctr"/>
            <a:r>
              <a:rPr lang="nl-NL" dirty="0" err="1" smtClean="0">
                <a:solidFill>
                  <a:schemeClr val="bg1"/>
                </a:solidFill>
              </a:rPr>
              <a:t>www.efjca.eu</a:t>
            </a:r>
            <a:endParaRPr lang="nl-NL" dirty="0">
              <a:solidFill>
                <a:schemeClr val="bg1"/>
              </a:solidFill>
            </a:endParaRPr>
          </a:p>
        </p:txBody>
      </p:sp>
      <p:pic>
        <p:nvPicPr>
          <p:cNvPr id="6" name="Afbeelding 5" descr="Logo EFJC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04" y="119062"/>
            <a:ext cx="1049613" cy="961371"/>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826750" y="0"/>
            <a:ext cx="1217083" cy="1217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323385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217083"/>
            <a:ext cx="9144000" cy="719667"/>
          </a:xfrm>
        </p:spPr>
        <p:txBody>
          <a:bodyPr>
            <a:normAutofit/>
          </a:bodyPr>
          <a:lstStyle/>
          <a:p>
            <a:pPr algn="l"/>
            <a:endParaRPr lang="nl-NL" sz="2800" b="1" dirty="0">
              <a:solidFill>
                <a:srgbClr val="6B2769"/>
              </a:solidFill>
              <a:effectLst>
                <a:outerShdw blurRad="50800" dist="38100" dir="2700000" algn="tl" rotWithShape="0">
                  <a:prstClr val="black">
                    <a:alpha val="40000"/>
                  </a:prstClr>
                </a:outerShdw>
              </a:effectLst>
            </a:endParaRPr>
          </a:p>
        </p:txBody>
      </p:sp>
      <p:sp>
        <p:nvSpPr>
          <p:cNvPr id="3" name="Ondertitel 2"/>
          <p:cNvSpPr>
            <a:spLocks noGrp="1"/>
          </p:cNvSpPr>
          <p:nvPr>
            <p:ph type="subTitle" idx="1"/>
          </p:nvPr>
        </p:nvSpPr>
        <p:spPr>
          <a:xfrm>
            <a:off x="1524000" y="2465917"/>
            <a:ext cx="9144000" cy="3608916"/>
          </a:xfrm>
        </p:spPr>
        <p:txBody>
          <a:bodyPr>
            <a:normAutofit/>
          </a:bodyPr>
          <a:lstStyle/>
          <a:p>
            <a:pPr algn="l"/>
            <a:endParaRPr lang="nl-NL" sz="2000" dirty="0"/>
          </a:p>
        </p:txBody>
      </p:sp>
      <p:sp>
        <p:nvSpPr>
          <p:cNvPr id="4" name="Tekstvak 3"/>
          <p:cNvSpPr txBox="1"/>
          <p:nvPr/>
        </p:nvSpPr>
        <p:spPr>
          <a:xfrm>
            <a:off x="1428750" y="263306"/>
            <a:ext cx="9239250" cy="646331"/>
          </a:xfrm>
          <a:prstGeom prst="rect">
            <a:avLst/>
          </a:prstGeom>
          <a:solidFill>
            <a:srgbClr val="7030A0"/>
          </a:solidFill>
          <a:ln>
            <a:solidFill>
              <a:schemeClr val="bg1"/>
            </a:solidFill>
          </a:ln>
        </p:spPr>
        <p:txBody>
          <a:bodyPr wrap="square" rtlCol="0">
            <a:spAutoFit/>
          </a:bodyPr>
          <a:lstStyle/>
          <a:p>
            <a:pPr algn="ctr"/>
            <a:r>
              <a:rPr lang="nl-NL" sz="3600" dirty="0" smtClean="0">
                <a:solidFill>
                  <a:schemeClr val="bg1"/>
                </a:solidFill>
              </a:rPr>
              <a:t>European Family Justice Center Alliance</a:t>
            </a:r>
            <a:endParaRPr lang="nl-NL" sz="3600" dirty="0">
              <a:solidFill>
                <a:schemeClr val="bg1"/>
              </a:solidFill>
            </a:endParaRPr>
          </a:p>
        </p:txBody>
      </p:sp>
      <p:sp>
        <p:nvSpPr>
          <p:cNvPr id="5" name="Tekstvak 4"/>
          <p:cNvSpPr txBox="1"/>
          <p:nvPr/>
        </p:nvSpPr>
        <p:spPr>
          <a:xfrm>
            <a:off x="1428750" y="6249458"/>
            <a:ext cx="9239250" cy="369332"/>
          </a:xfrm>
          <a:prstGeom prst="rect">
            <a:avLst/>
          </a:prstGeom>
          <a:solidFill>
            <a:srgbClr val="7030A0"/>
          </a:solidFill>
        </p:spPr>
        <p:txBody>
          <a:bodyPr wrap="square" rtlCol="0">
            <a:spAutoFit/>
          </a:bodyPr>
          <a:lstStyle/>
          <a:p>
            <a:pPr algn="ctr"/>
            <a:r>
              <a:rPr lang="nl-NL" dirty="0" err="1" smtClean="0">
                <a:solidFill>
                  <a:schemeClr val="bg1"/>
                </a:solidFill>
              </a:rPr>
              <a:t>www.efjca.eu</a:t>
            </a:r>
            <a:endParaRPr lang="nl-NL" dirty="0">
              <a:solidFill>
                <a:schemeClr val="bg1"/>
              </a:solidFill>
            </a:endParaRPr>
          </a:p>
        </p:txBody>
      </p:sp>
      <p:pic>
        <p:nvPicPr>
          <p:cNvPr id="6" name="Afbeelding 5" descr="Logo EFJC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04" y="119062"/>
            <a:ext cx="1049613" cy="961371"/>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826750" y="0"/>
            <a:ext cx="1217083" cy="1217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709766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217083"/>
            <a:ext cx="9144000" cy="719667"/>
          </a:xfrm>
        </p:spPr>
        <p:txBody>
          <a:bodyPr>
            <a:normAutofit/>
          </a:bodyPr>
          <a:lstStyle/>
          <a:p>
            <a:pPr algn="l"/>
            <a:endParaRPr lang="nl-NL" sz="2800" b="1" dirty="0">
              <a:solidFill>
                <a:srgbClr val="6B2769"/>
              </a:solidFill>
              <a:effectLst>
                <a:outerShdw blurRad="50800" dist="38100" dir="2700000" algn="tl" rotWithShape="0">
                  <a:prstClr val="black">
                    <a:alpha val="40000"/>
                  </a:prstClr>
                </a:outerShdw>
              </a:effectLst>
            </a:endParaRPr>
          </a:p>
        </p:txBody>
      </p:sp>
      <p:sp>
        <p:nvSpPr>
          <p:cNvPr id="3" name="Ondertitel 2"/>
          <p:cNvSpPr>
            <a:spLocks noGrp="1"/>
          </p:cNvSpPr>
          <p:nvPr>
            <p:ph type="subTitle" idx="1"/>
          </p:nvPr>
        </p:nvSpPr>
        <p:spPr>
          <a:xfrm>
            <a:off x="1524000" y="2465917"/>
            <a:ext cx="9144000" cy="3608916"/>
          </a:xfrm>
        </p:spPr>
        <p:txBody>
          <a:bodyPr>
            <a:normAutofit/>
          </a:bodyPr>
          <a:lstStyle/>
          <a:p>
            <a:pPr algn="l"/>
            <a:endParaRPr lang="nl-NL" sz="2000" dirty="0"/>
          </a:p>
        </p:txBody>
      </p:sp>
      <p:sp>
        <p:nvSpPr>
          <p:cNvPr id="4" name="Tekstvak 3"/>
          <p:cNvSpPr txBox="1"/>
          <p:nvPr/>
        </p:nvSpPr>
        <p:spPr>
          <a:xfrm>
            <a:off x="1428750" y="263306"/>
            <a:ext cx="9239250" cy="646331"/>
          </a:xfrm>
          <a:prstGeom prst="rect">
            <a:avLst/>
          </a:prstGeom>
          <a:solidFill>
            <a:srgbClr val="7030A0"/>
          </a:solidFill>
          <a:ln>
            <a:solidFill>
              <a:schemeClr val="bg1"/>
            </a:solidFill>
          </a:ln>
        </p:spPr>
        <p:txBody>
          <a:bodyPr wrap="square" rtlCol="0">
            <a:spAutoFit/>
          </a:bodyPr>
          <a:lstStyle/>
          <a:p>
            <a:pPr algn="ctr"/>
            <a:r>
              <a:rPr lang="nl-NL" sz="3600" dirty="0" smtClean="0">
                <a:solidFill>
                  <a:schemeClr val="bg1"/>
                </a:solidFill>
              </a:rPr>
              <a:t>European Family Justice Center Alliance</a:t>
            </a:r>
            <a:endParaRPr lang="nl-NL" sz="3600" dirty="0">
              <a:solidFill>
                <a:schemeClr val="bg1"/>
              </a:solidFill>
            </a:endParaRPr>
          </a:p>
        </p:txBody>
      </p:sp>
      <p:sp>
        <p:nvSpPr>
          <p:cNvPr id="5" name="Tekstvak 4"/>
          <p:cNvSpPr txBox="1"/>
          <p:nvPr/>
        </p:nvSpPr>
        <p:spPr>
          <a:xfrm>
            <a:off x="1428750" y="6249458"/>
            <a:ext cx="9239250" cy="369332"/>
          </a:xfrm>
          <a:prstGeom prst="rect">
            <a:avLst/>
          </a:prstGeom>
          <a:solidFill>
            <a:srgbClr val="7030A0"/>
          </a:solidFill>
        </p:spPr>
        <p:txBody>
          <a:bodyPr wrap="square" rtlCol="0">
            <a:spAutoFit/>
          </a:bodyPr>
          <a:lstStyle/>
          <a:p>
            <a:pPr algn="ctr"/>
            <a:r>
              <a:rPr lang="nl-NL" dirty="0" err="1" smtClean="0">
                <a:solidFill>
                  <a:schemeClr val="bg1"/>
                </a:solidFill>
              </a:rPr>
              <a:t>www.efjca.eu</a:t>
            </a:r>
            <a:endParaRPr lang="nl-NL" dirty="0">
              <a:solidFill>
                <a:schemeClr val="bg1"/>
              </a:solidFill>
            </a:endParaRPr>
          </a:p>
        </p:txBody>
      </p:sp>
      <p:pic>
        <p:nvPicPr>
          <p:cNvPr id="6" name="Afbeelding 5" descr="Logo EFJC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04" y="119062"/>
            <a:ext cx="1049613" cy="961371"/>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826750" y="0"/>
            <a:ext cx="1217083" cy="1217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95178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28750" y="1217083"/>
            <a:ext cx="9398000" cy="650074"/>
          </a:xfrm>
        </p:spPr>
        <p:txBody>
          <a:bodyPr>
            <a:noAutofit/>
          </a:bodyPr>
          <a:lstStyle/>
          <a:p>
            <a:pPr algn="l"/>
            <a:r>
              <a:rPr lang="nl-NL" sz="3600" b="1" dirty="0" smtClean="0">
                <a:solidFill>
                  <a:srgbClr val="6B2769"/>
                </a:solidFill>
                <a:effectLst>
                  <a:outerShdw blurRad="50800" dist="38100" dir="2700000" algn="tl" rotWithShape="0">
                    <a:prstClr val="black">
                      <a:alpha val="40000"/>
                    </a:prstClr>
                  </a:outerShdw>
                </a:effectLst>
              </a:rPr>
              <a:t>What is an integrated multidisciplinary approach?</a:t>
            </a:r>
            <a:endParaRPr lang="nl-NL" sz="3600" b="1" dirty="0">
              <a:solidFill>
                <a:srgbClr val="6B2769"/>
              </a:solidFill>
              <a:effectLst>
                <a:outerShdw blurRad="50800" dist="38100" dir="2700000" algn="tl" rotWithShape="0">
                  <a:prstClr val="black">
                    <a:alpha val="40000"/>
                  </a:prstClr>
                </a:outerShdw>
              </a:effectLst>
            </a:endParaRPr>
          </a:p>
        </p:txBody>
      </p:sp>
      <p:sp>
        <p:nvSpPr>
          <p:cNvPr id="3" name="Ondertitel 2"/>
          <p:cNvSpPr>
            <a:spLocks noGrp="1"/>
          </p:cNvSpPr>
          <p:nvPr>
            <p:ph type="subTitle" idx="1"/>
          </p:nvPr>
        </p:nvSpPr>
        <p:spPr>
          <a:xfrm>
            <a:off x="1545167" y="2222500"/>
            <a:ext cx="9144000" cy="3915832"/>
          </a:xfrm>
        </p:spPr>
        <p:txBody>
          <a:bodyPr>
            <a:normAutofit/>
          </a:bodyPr>
          <a:lstStyle/>
          <a:p>
            <a:pPr algn="l"/>
            <a:r>
              <a:rPr lang="nl-NL" sz="3600" dirty="0" smtClean="0">
                <a:solidFill>
                  <a:srgbClr val="660066"/>
                </a:solidFill>
              </a:rPr>
              <a:t>A </a:t>
            </a:r>
            <a:r>
              <a:rPr lang="nl-NL" sz="3600" dirty="0" err="1" smtClean="0">
                <a:solidFill>
                  <a:srgbClr val="660066"/>
                </a:solidFill>
              </a:rPr>
              <a:t>coordinated</a:t>
            </a:r>
            <a:r>
              <a:rPr lang="nl-NL" sz="3600" dirty="0" smtClean="0">
                <a:solidFill>
                  <a:srgbClr val="660066"/>
                </a:solidFill>
              </a:rPr>
              <a:t> community response in </a:t>
            </a:r>
            <a:r>
              <a:rPr lang="nl-NL" sz="3600" dirty="0" err="1" smtClean="0">
                <a:solidFill>
                  <a:srgbClr val="660066"/>
                </a:solidFill>
              </a:rPr>
              <a:t>which</a:t>
            </a:r>
            <a:r>
              <a:rPr lang="nl-NL" sz="3600" dirty="0" smtClean="0">
                <a:solidFill>
                  <a:srgbClr val="660066"/>
                </a:solidFill>
              </a:rPr>
              <a:t> </a:t>
            </a:r>
            <a:r>
              <a:rPr lang="nl-NL" sz="3600" dirty="0" err="1" smtClean="0">
                <a:solidFill>
                  <a:srgbClr val="660066"/>
                </a:solidFill>
              </a:rPr>
              <a:t>social</a:t>
            </a:r>
            <a:r>
              <a:rPr lang="nl-NL" sz="3600" dirty="0" smtClean="0">
                <a:solidFill>
                  <a:srgbClr val="660066"/>
                </a:solidFill>
              </a:rPr>
              <a:t> service agencies, health care providers and criminal justice providers </a:t>
            </a:r>
            <a:r>
              <a:rPr lang="nl-NL" sz="3600" dirty="0" err="1" smtClean="0">
                <a:solidFill>
                  <a:srgbClr val="660066"/>
                </a:solidFill>
              </a:rPr>
              <a:t>join</a:t>
            </a:r>
            <a:r>
              <a:rPr lang="nl-NL" sz="3600" dirty="0" smtClean="0">
                <a:solidFill>
                  <a:srgbClr val="660066"/>
                </a:solidFill>
              </a:rPr>
              <a:t> </a:t>
            </a:r>
            <a:r>
              <a:rPr lang="nl-NL" sz="3600" dirty="0" err="1" smtClean="0">
                <a:solidFill>
                  <a:srgbClr val="660066"/>
                </a:solidFill>
              </a:rPr>
              <a:t>forces</a:t>
            </a:r>
            <a:r>
              <a:rPr lang="nl-NL" sz="3600" dirty="0" smtClean="0">
                <a:solidFill>
                  <a:srgbClr val="660066"/>
                </a:solidFill>
              </a:rPr>
              <a:t> to work </a:t>
            </a:r>
            <a:r>
              <a:rPr lang="nl-NL" sz="3600" dirty="0" err="1" smtClean="0">
                <a:solidFill>
                  <a:srgbClr val="660066"/>
                </a:solidFill>
              </a:rPr>
              <a:t>together</a:t>
            </a:r>
            <a:r>
              <a:rPr lang="nl-NL" sz="3600" dirty="0" smtClean="0">
                <a:solidFill>
                  <a:srgbClr val="660066"/>
                </a:solidFill>
              </a:rPr>
              <a:t> to tackle domestic violence.</a:t>
            </a:r>
          </a:p>
          <a:p>
            <a:pPr algn="l"/>
            <a:endParaRPr lang="nl-NL" sz="2000" dirty="0">
              <a:solidFill>
                <a:srgbClr val="660066"/>
              </a:solidFill>
            </a:endParaRPr>
          </a:p>
          <a:p>
            <a:r>
              <a:rPr lang="nl-NL" sz="3600" b="1" dirty="0" err="1" smtClean="0">
                <a:solidFill>
                  <a:srgbClr val="660066"/>
                </a:solidFill>
              </a:rPr>
              <a:t>Ending</a:t>
            </a:r>
            <a:r>
              <a:rPr lang="nl-NL" sz="3600" b="1" dirty="0" smtClean="0">
                <a:solidFill>
                  <a:srgbClr val="660066"/>
                </a:solidFill>
              </a:rPr>
              <a:t> domestic violence is </a:t>
            </a:r>
            <a:r>
              <a:rPr lang="nl-NL" sz="3600" b="1" dirty="0" err="1" smtClean="0">
                <a:solidFill>
                  <a:srgbClr val="660066"/>
                </a:solidFill>
              </a:rPr>
              <a:t>everyone’s</a:t>
            </a:r>
            <a:r>
              <a:rPr lang="nl-NL" sz="3600" b="1" dirty="0" smtClean="0">
                <a:solidFill>
                  <a:srgbClr val="660066"/>
                </a:solidFill>
              </a:rPr>
              <a:t> </a:t>
            </a:r>
            <a:r>
              <a:rPr lang="nl-NL" sz="3600" b="1" dirty="0" err="1" smtClean="0">
                <a:solidFill>
                  <a:srgbClr val="660066"/>
                </a:solidFill>
              </a:rPr>
              <a:t>responsibility</a:t>
            </a:r>
            <a:r>
              <a:rPr lang="nl-NL" sz="3600" b="1" dirty="0" smtClean="0">
                <a:solidFill>
                  <a:srgbClr val="660066"/>
                </a:solidFill>
              </a:rPr>
              <a:t> = Multi agency approach</a:t>
            </a:r>
            <a:endParaRPr lang="nl-NL" sz="3600" b="1" dirty="0">
              <a:solidFill>
                <a:srgbClr val="660066"/>
              </a:solidFill>
            </a:endParaRPr>
          </a:p>
        </p:txBody>
      </p:sp>
      <p:sp>
        <p:nvSpPr>
          <p:cNvPr id="4" name="Tekstvak 3"/>
          <p:cNvSpPr txBox="1"/>
          <p:nvPr/>
        </p:nvSpPr>
        <p:spPr>
          <a:xfrm>
            <a:off x="1428750" y="263306"/>
            <a:ext cx="9239250" cy="646331"/>
          </a:xfrm>
          <a:prstGeom prst="rect">
            <a:avLst/>
          </a:prstGeom>
          <a:solidFill>
            <a:srgbClr val="7030A0"/>
          </a:solidFill>
          <a:ln>
            <a:solidFill>
              <a:schemeClr val="bg1"/>
            </a:solidFill>
          </a:ln>
        </p:spPr>
        <p:txBody>
          <a:bodyPr wrap="square" rtlCol="0">
            <a:spAutoFit/>
          </a:bodyPr>
          <a:lstStyle/>
          <a:p>
            <a:pPr algn="ctr"/>
            <a:r>
              <a:rPr lang="nl-NL" sz="3600" dirty="0" smtClean="0">
                <a:solidFill>
                  <a:schemeClr val="bg1"/>
                </a:solidFill>
              </a:rPr>
              <a:t>European Family Justice Center Alliance</a:t>
            </a:r>
            <a:endParaRPr lang="nl-NL" sz="3600" dirty="0">
              <a:solidFill>
                <a:schemeClr val="bg1"/>
              </a:solidFill>
            </a:endParaRPr>
          </a:p>
        </p:txBody>
      </p:sp>
      <p:sp>
        <p:nvSpPr>
          <p:cNvPr id="5" name="Tekstvak 4"/>
          <p:cNvSpPr txBox="1"/>
          <p:nvPr/>
        </p:nvSpPr>
        <p:spPr>
          <a:xfrm>
            <a:off x="1428750" y="6249458"/>
            <a:ext cx="9239250" cy="369332"/>
          </a:xfrm>
          <a:prstGeom prst="rect">
            <a:avLst/>
          </a:prstGeom>
          <a:solidFill>
            <a:srgbClr val="7030A0"/>
          </a:solidFill>
        </p:spPr>
        <p:txBody>
          <a:bodyPr wrap="square" rtlCol="0">
            <a:spAutoFit/>
          </a:bodyPr>
          <a:lstStyle/>
          <a:p>
            <a:pPr algn="ctr"/>
            <a:r>
              <a:rPr lang="nl-NL" dirty="0" err="1" smtClean="0">
                <a:solidFill>
                  <a:schemeClr val="bg1"/>
                </a:solidFill>
              </a:rPr>
              <a:t>www.efjca.eu</a:t>
            </a:r>
            <a:endParaRPr lang="nl-NL" dirty="0">
              <a:solidFill>
                <a:schemeClr val="bg1"/>
              </a:solidFill>
            </a:endParaRPr>
          </a:p>
        </p:txBody>
      </p:sp>
      <p:pic>
        <p:nvPicPr>
          <p:cNvPr id="6" name="Afbeelding 5" descr="Logo EFJC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05" y="119063"/>
            <a:ext cx="1049612" cy="961370"/>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826750" y="0"/>
            <a:ext cx="1217083" cy="1217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Afbeelding 7" descr="integrated approach.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48875" y="4466167"/>
            <a:ext cx="1555749" cy="1555749"/>
          </a:xfrm>
          <a:prstGeom prst="rect">
            <a:avLst/>
          </a:prstGeom>
        </p:spPr>
      </p:pic>
    </p:spTree>
    <p:extLst>
      <p:ext uri="{BB962C8B-B14F-4D97-AF65-F5344CB8AC3E}">
        <p14:creationId xmlns:p14="http://schemas.microsoft.com/office/powerpoint/2010/main" val="23768999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63082" y="1217083"/>
            <a:ext cx="10181167" cy="650074"/>
          </a:xfrm>
        </p:spPr>
        <p:txBody>
          <a:bodyPr>
            <a:noAutofit/>
          </a:bodyPr>
          <a:lstStyle/>
          <a:p>
            <a:pPr algn="l"/>
            <a:r>
              <a:rPr lang="nl-NL" sz="3600" b="1" dirty="0" smtClean="0">
                <a:solidFill>
                  <a:srgbClr val="6B2769"/>
                </a:solidFill>
                <a:effectLst>
                  <a:outerShdw blurRad="50800" dist="38100" dir="2700000" algn="tl" rotWithShape="0">
                    <a:prstClr val="black">
                      <a:alpha val="40000"/>
                    </a:prstClr>
                  </a:outerShdw>
                </a:effectLst>
              </a:rPr>
              <a:t>Do we make </a:t>
            </a:r>
            <a:r>
              <a:rPr lang="nl-NL" sz="3600" b="1" dirty="0" err="1" smtClean="0">
                <a:solidFill>
                  <a:srgbClr val="6B2769"/>
                </a:solidFill>
                <a:effectLst>
                  <a:outerShdw blurRad="50800" dist="38100" dir="2700000" algn="tl" rotWithShape="0">
                    <a:prstClr val="black">
                      <a:alpha val="40000"/>
                    </a:prstClr>
                  </a:outerShdw>
                </a:effectLst>
              </a:rPr>
              <a:t>really</a:t>
            </a:r>
            <a:r>
              <a:rPr lang="nl-NL" sz="3600" b="1" dirty="0" smtClean="0">
                <a:solidFill>
                  <a:srgbClr val="6B2769"/>
                </a:solidFill>
                <a:effectLst>
                  <a:outerShdw blurRad="50800" dist="38100" dir="2700000" algn="tl" rotWithShape="0">
                    <a:prstClr val="black">
                      <a:alpha val="40000"/>
                    </a:prstClr>
                  </a:outerShdw>
                </a:effectLst>
              </a:rPr>
              <a:t> a </a:t>
            </a:r>
            <a:r>
              <a:rPr lang="nl-NL" sz="3600" b="1" dirty="0" err="1" smtClean="0">
                <a:solidFill>
                  <a:srgbClr val="6B2769"/>
                </a:solidFill>
                <a:effectLst>
                  <a:outerShdw blurRad="50800" dist="38100" dir="2700000" algn="tl" rotWithShape="0">
                    <a:prstClr val="black">
                      <a:alpha val="40000"/>
                    </a:prstClr>
                  </a:outerShdw>
                </a:effectLst>
              </a:rPr>
              <a:t>difference</a:t>
            </a:r>
            <a:r>
              <a:rPr lang="nl-NL" sz="3600" b="1" dirty="0" smtClean="0">
                <a:solidFill>
                  <a:srgbClr val="6B2769"/>
                </a:solidFill>
                <a:effectLst>
                  <a:outerShdw blurRad="50800" dist="38100" dir="2700000" algn="tl" rotWithShape="0">
                    <a:prstClr val="black">
                      <a:alpha val="40000"/>
                    </a:prstClr>
                  </a:outerShdw>
                </a:effectLst>
              </a:rPr>
              <a:t> in the </a:t>
            </a:r>
            <a:r>
              <a:rPr lang="nl-NL" sz="3600" b="1" dirty="0" err="1" smtClean="0">
                <a:solidFill>
                  <a:srgbClr val="6B2769"/>
                </a:solidFill>
                <a:effectLst>
                  <a:outerShdw blurRad="50800" dist="38100" dir="2700000" algn="tl" rotWithShape="0">
                    <a:prstClr val="black">
                      <a:alpha val="40000"/>
                    </a:prstClr>
                  </a:outerShdw>
                </a:effectLst>
              </a:rPr>
              <a:t>lives</a:t>
            </a:r>
            <a:r>
              <a:rPr lang="nl-NL" sz="3600" b="1" dirty="0" smtClean="0">
                <a:solidFill>
                  <a:srgbClr val="6B2769"/>
                </a:solidFill>
                <a:effectLst>
                  <a:outerShdw blurRad="50800" dist="38100" dir="2700000" algn="tl" rotWithShape="0">
                    <a:prstClr val="black">
                      <a:alpha val="40000"/>
                    </a:prstClr>
                  </a:outerShdw>
                </a:effectLst>
              </a:rPr>
              <a:t> of victims?</a:t>
            </a:r>
            <a:endParaRPr lang="nl-NL" sz="3600" b="1" dirty="0">
              <a:solidFill>
                <a:srgbClr val="6B2769"/>
              </a:solidFill>
              <a:effectLst>
                <a:outerShdw blurRad="50800" dist="38100" dir="2700000" algn="tl" rotWithShape="0">
                  <a:prstClr val="black">
                    <a:alpha val="40000"/>
                  </a:prstClr>
                </a:outerShdw>
              </a:effectLst>
            </a:endParaRPr>
          </a:p>
        </p:txBody>
      </p:sp>
      <p:sp>
        <p:nvSpPr>
          <p:cNvPr id="3" name="Ondertitel 2"/>
          <p:cNvSpPr>
            <a:spLocks noGrp="1"/>
          </p:cNvSpPr>
          <p:nvPr>
            <p:ph type="subTitle" idx="1"/>
          </p:nvPr>
        </p:nvSpPr>
        <p:spPr>
          <a:xfrm>
            <a:off x="1524000" y="2171113"/>
            <a:ext cx="9144000" cy="3712600"/>
          </a:xfrm>
        </p:spPr>
        <p:txBody>
          <a:bodyPr>
            <a:normAutofit/>
          </a:bodyPr>
          <a:lstStyle/>
          <a:p>
            <a:pPr algn="l"/>
            <a:r>
              <a:rPr lang="en-US" sz="2800" b="1" i="1" dirty="0">
                <a:solidFill>
                  <a:srgbClr val="6B2769"/>
                </a:solidFill>
                <a:effectLst>
                  <a:outerShdw blurRad="50800" dist="38100" dir="2700000" algn="tl" rotWithShape="0">
                    <a:prstClr val="black">
                      <a:alpha val="40000"/>
                    </a:prstClr>
                  </a:outerShdw>
                </a:effectLst>
              </a:rPr>
              <a:t>Multi agency approach of violence against </a:t>
            </a:r>
            <a:r>
              <a:rPr lang="en-US" sz="2800" b="1" i="1" dirty="0" smtClean="0">
                <a:solidFill>
                  <a:srgbClr val="6B2769"/>
                </a:solidFill>
                <a:effectLst>
                  <a:outerShdw blurRad="50800" dist="38100" dir="2700000" algn="tl" rotWithShape="0">
                    <a:prstClr val="black">
                      <a:alpha val="40000"/>
                    </a:prstClr>
                  </a:outerShdw>
                </a:effectLst>
              </a:rPr>
              <a:t>women</a:t>
            </a:r>
          </a:p>
          <a:p>
            <a:pPr algn="l"/>
            <a:r>
              <a:rPr lang="en-US" sz="2800" b="1" i="1" dirty="0" smtClean="0">
                <a:solidFill>
                  <a:srgbClr val="6B2769"/>
                </a:solidFill>
                <a:effectLst>
                  <a:outerShdw blurRad="50800" dist="38100" dir="2700000" algn="tl" rotWithShape="0">
                    <a:prstClr val="black">
                      <a:alpha val="40000"/>
                    </a:prstClr>
                  </a:outerShdw>
                </a:effectLst>
              </a:rPr>
              <a:t>has </a:t>
            </a:r>
            <a:r>
              <a:rPr lang="en-US" sz="2800" b="1" i="1" dirty="0">
                <a:solidFill>
                  <a:srgbClr val="6B2769"/>
                </a:solidFill>
                <a:effectLst>
                  <a:outerShdw blurRad="50800" dist="38100" dir="2700000" algn="tl" rotWithShape="0">
                    <a:prstClr val="black">
                      <a:alpha val="40000"/>
                    </a:prstClr>
                  </a:outerShdw>
                </a:effectLst>
              </a:rPr>
              <a:t>shown encouraging results, but there </a:t>
            </a:r>
            <a:r>
              <a:rPr lang="en-US" sz="2800" b="1" i="1" dirty="0" smtClean="0">
                <a:solidFill>
                  <a:srgbClr val="6B2769"/>
                </a:solidFill>
                <a:effectLst>
                  <a:outerShdw blurRad="50800" dist="38100" dir="2700000" algn="tl" rotWithShape="0">
                    <a:prstClr val="black">
                      <a:alpha val="40000"/>
                    </a:prstClr>
                  </a:outerShdw>
                </a:effectLst>
              </a:rPr>
              <a:t>are</a:t>
            </a:r>
          </a:p>
          <a:p>
            <a:pPr algn="l"/>
            <a:r>
              <a:rPr lang="en-US" sz="2800" b="1" i="1" dirty="0" smtClean="0">
                <a:solidFill>
                  <a:srgbClr val="6B2769"/>
                </a:solidFill>
                <a:effectLst>
                  <a:outerShdw blurRad="50800" dist="38100" dir="2700000" algn="tl" rotWithShape="0">
                    <a:prstClr val="black">
                      <a:alpha val="40000"/>
                    </a:prstClr>
                  </a:outerShdw>
                </a:effectLst>
              </a:rPr>
              <a:t>still </a:t>
            </a:r>
            <a:r>
              <a:rPr lang="en-US" sz="2800" b="1" i="1" dirty="0">
                <a:solidFill>
                  <a:srgbClr val="6B2769"/>
                </a:solidFill>
                <a:effectLst>
                  <a:outerShdw blurRad="50800" dist="38100" dir="2700000" algn="tl" rotWithShape="0">
                    <a:prstClr val="black">
                      <a:alpha val="40000"/>
                    </a:prstClr>
                  </a:outerShdw>
                </a:effectLst>
              </a:rPr>
              <a:t>major obstacles: </a:t>
            </a:r>
            <a:endParaRPr lang="en-US" sz="2800" i="1" dirty="0" smtClean="0">
              <a:solidFill>
                <a:srgbClr val="660066"/>
              </a:solidFill>
            </a:endParaRPr>
          </a:p>
          <a:p>
            <a:pPr algn="l"/>
            <a:endParaRPr lang="en-US" sz="2800" dirty="0" smtClean="0">
              <a:solidFill>
                <a:srgbClr val="660066"/>
              </a:solidFill>
            </a:endParaRPr>
          </a:p>
          <a:p>
            <a:pPr marL="457200" indent="-457200" algn="l">
              <a:buFont typeface="+mj-lt"/>
              <a:buAutoNum type="arabicPeriod"/>
            </a:pPr>
            <a:r>
              <a:rPr lang="en-US" sz="2800" dirty="0" smtClean="0">
                <a:solidFill>
                  <a:srgbClr val="660066"/>
                </a:solidFill>
              </a:rPr>
              <a:t>Victims </a:t>
            </a:r>
            <a:r>
              <a:rPr lang="en-US" sz="2800" dirty="0">
                <a:solidFill>
                  <a:srgbClr val="660066"/>
                </a:solidFill>
              </a:rPr>
              <a:t>are still expected to travel to a </a:t>
            </a:r>
            <a:r>
              <a:rPr lang="en-US" sz="2800" dirty="0" smtClean="0">
                <a:solidFill>
                  <a:srgbClr val="660066"/>
                </a:solidFill>
              </a:rPr>
              <a:t>variety </a:t>
            </a:r>
            <a:r>
              <a:rPr lang="en-US" sz="2800" dirty="0">
                <a:solidFill>
                  <a:srgbClr val="660066"/>
                </a:solidFill>
              </a:rPr>
              <a:t>of organisations to get safety, help and support</a:t>
            </a:r>
          </a:p>
          <a:p>
            <a:pPr marL="457200" indent="-457200" algn="l">
              <a:buFont typeface="+mj-lt"/>
              <a:buAutoNum type="arabicPeriod"/>
            </a:pPr>
            <a:r>
              <a:rPr lang="en-US" sz="2800" dirty="0">
                <a:solidFill>
                  <a:srgbClr val="660066"/>
                </a:solidFill>
              </a:rPr>
              <a:t>Victims have to tell their story over and over again</a:t>
            </a:r>
          </a:p>
          <a:p>
            <a:pPr algn="l"/>
            <a:endParaRPr lang="nl-NL" sz="3600" dirty="0"/>
          </a:p>
        </p:txBody>
      </p:sp>
      <p:sp>
        <p:nvSpPr>
          <p:cNvPr id="4" name="Tekstvak 3"/>
          <p:cNvSpPr txBox="1"/>
          <p:nvPr/>
        </p:nvSpPr>
        <p:spPr>
          <a:xfrm>
            <a:off x="1428750" y="263306"/>
            <a:ext cx="9239250" cy="646331"/>
          </a:xfrm>
          <a:prstGeom prst="rect">
            <a:avLst/>
          </a:prstGeom>
          <a:solidFill>
            <a:srgbClr val="7030A0"/>
          </a:solidFill>
          <a:ln>
            <a:solidFill>
              <a:schemeClr val="bg1"/>
            </a:solidFill>
          </a:ln>
        </p:spPr>
        <p:txBody>
          <a:bodyPr wrap="square" rtlCol="0">
            <a:spAutoFit/>
          </a:bodyPr>
          <a:lstStyle/>
          <a:p>
            <a:pPr algn="ctr"/>
            <a:r>
              <a:rPr lang="nl-NL" sz="3600" dirty="0" smtClean="0">
                <a:solidFill>
                  <a:schemeClr val="bg1"/>
                </a:solidFill>
              </a:rPr>
              <a:t>European Family Justice Center Alliance</a:t>
            </a:r>
            <a:endParaRPr lang="nl-NL" sz="3600" dirty="0">
              <a:solidFill>
                <a:schemeClr val="bg1"/>
              </a:solidFill>
            </a:endParaRPr>
          </a:p>
        </p:txBody>
      </p:sp>
      <p:sp>
        <p:nvSpPr>
          <p:cNvPr id="5" name="Tekstvak 4"/>
          <p:cNvSpPr txBox="1"/>
          <p:nvPr/>
        </p:nvSpPr>
        <p:spPr>
          <a:xfrm>
            <a:off x="1428750" y="6249458"/>
            <a:ext cx="9239250" cy="369332"/>
          </a:xfrm>
          <a:prstGeom prst="rect">
            <a:avLst/>
          </a:prstGeom>
          <a:solidFill>
            <a:srgbClr val="7030A0"/>
          </a:solidFill>
        </p:spPr>
        <p:txBody>
          <a:bodyPr wrap="square" rtlCol="0">
            <a:spAutoFit/>
          </a:bodyPr>
          <a:lstStyle/>
          <a:p>
            <a:pPr algn="ctr"/>
            <a:r>
              <a:rPr lang="nl-NL" dirty="0" err="1" smtClean="0">
                <a:solidFill>
                  <a:schemeClr val="bg1"/>
                </a:solidFill>
              </a:rPr>
              <a:t>www.efjca.eu</a:t>
            </a:r>
            <a:endParaRPr lang="nl-NL" dirty="0">
              <a:solidFill>
                <a:schemeClr val="bg1"/>
              </a:solidFill>
            </a:endParaRPr>
          </a:p>
        </p:txBody>
      </p:sp>
      <p:pic>
        <p:nvPicPr>
          <p:cNvPr id="6" name="Afbeelding 5" descr="Logo EFJC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05" y="119063"/>
            <a:ext cx="1049612" cy="961370"/>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826750" y="0"/>
            <a:ext cx="1217083" cy="1217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25015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28750" y="1217083"/>
            <a:ext cx="9398000" cy="650074"/>
          </a:xfrm>
        </p:spPr>
        <p:txBody>
          <a:bodyPr>
            <a:noAutofit/>
          </a:bodyPr>
          <a:lstStyle/>
          <a:p>
            <a:pPr algn="l"/>
            <a:r>
              <a:rPr lang="nl-NL" sz="3600" b="1" dirty="0" smtClean="0">
                <a:solidFill>
                  <a:srgbClr val="6B2769"/>
                </a:solidFill>
                <a:effectLst>
                  <a:outerShdw blurRad="50800" dist="38100" dir="2700000" algn="tl" rotWithShape="0">
                    <a:prstClr val="black">
                      <a:alpha val="40000"/>
                    </a:prstClr>
                  </a:outerShdw>
                </a:effectLst>
              </a:rPr>
              <a:t>What are we </a:t>
            </a:r>
            <a:r>
              <a:rPr lang="nl-NL" sz="3600" b="1" dirty="0" err="1" smtClean="0">
                <a:solidFill>
                  <a:srgbClr val="6B2769"/>
                </a:solidFill>
                <a:effectLst>
                  <a:outerShdw blurRad="50800" dist="38100" dir="2700000" algn="tl" rotWithShape="0">
                    <a:prstClr val="black">
                      <a:alpha val="40000"/>
                    </a:prstClr>
                  </a:outerShdw>
                </a:effectLst>
              </a:rPr>
              <a:t>doing</a:t>
            </a:r>
            <a:r>
              <a:rPr lang="nl-NL" sz="3600" b="1" dirty="0" smtClean="0">
                <a:solidFill>
                  <a:srgbClr val="6B2769"/>
                </a:solidFill>
                <a:effectLst>
                  <a:outerShdw blurRad="50800" dist="38100" dir="2700000" algn="tl" rotWithShape="0">
                    <a:prstClr val="black">
                      <a:alpha val="40000"/>
                    </a:prstClr>
                  </a:outerShdw>
                </a:effectLst>
              </a:rPr>
              <a:t> wrong?</a:t>
            </a:r>
            <a:endParaRPr lang="nl-NL" sz="3600" b="1" dirty="0">
              <a:solidFill>
                <a:srgbClr val="6B2769"/>
              </a:solidFill>
              <a:effectLst>
                <a:outerShdw blurRad="50800" dist="38100" dir="2700000" algn="tl" rotWithShape="0">
                  <a:prstClr val="black">
                    <a:alpha val="40000"/>
                  </a:prstClr>
                </a:outerShdw>
              </a:effectLst>
            </a:endParaRPr>
          </a:p>
        </p:txBody>
      </p:sp>
      <p:sp>
        <p:nvSpPr>
          <p:cNvPr id="3" name="Ondertitel 2"/>
          <p:cNvSpPr>
            <a:spLocks noGrp="1"/>
          </p:cNvSpPr>
          <p:nvPr>
            <p:ph type="subTitle" idx="1"/>
          </p:nvPr>
        </p:nvSpPr>
        <p:spPr>
          <a:xfrm>
            <a:off x="1545166" y="2222500"/>
            <a:ext cx="9503833" cy="3915832"/>
          </a:xfrm>
        </p:spPr>
        <p:txBody>
          <a:bodyPr>
            <a:normAutofit/>
          </a:bodyPr>
          <a:lstStyle/>
          <a:p>
            <a:pPr marL="571500" indent="-571500" algn="l">
              <a:buFont typeface="Wingdings" charset="2"/>
              <a:buChar char="Ø"/>
            </a:pPr>
            <a:r>
              <a:rPr lang="nl-NL" sz="3600" dirty="0" smtClean="0">
                <a:solidFill>
                  <a:srgbClr val="660066"/>
                </a:solidFill>
              </a:rPr>
              <a:t>Support is </a:t>
            </a:r>
            <a:r>
              <a:rPr lang="nl-NL" sz="3600" dirty="0" err="1" smtClean="0">
                <a:solidFill>
                  <a:srgbClr val="660066"/>
                </a:solidFill>
              </a:rPr>
              <a:t>too</a:t>
            </a:r>
            <a:r>
              <a:rPr lang="nl-NL" sz="3600" dirty="0" smtClean="0">
                <a:solidFill>
                  <a:srgbClr val="660066"/>
                </a:solidFill>
              </a:rPr>
              <a:t> </a:t>
            </a:r>
            <a:r>
              <a:rPr lang="nl-NL" sz="3600" dirty="0" err="1" smtClean="0">
                <a:solidFill>
                  <a:srgbClr val="660066"/>
                </a:solidFill>
              </a:rPr>
              <a:t>much</a:t>
            </a:r>
            <a:r>
              <a:rPr lang="nl-NL" sz="3600" dirty="0" smtClean="0">
                <a:solidFill>
                  <a:srgbClr val="660066"/>
                </a:solidFill>
              </a:rPr>
              <a:t> </a:t>
            </a:r>
            <a:r>
              <a:rPr lang="nl-NL" sz="3600" dirty="0" err="1" smtClean="0">
                <a:solidFill>
                  <a:srgbClr val="660066"/>
                </a:solidFill>
              </a:rPr>
              <a:t>fragmented</a:t>
            </a:r>
            <a:endParaRPr lang="nl-NL" sz="3600" dirty="0" smtClean="0">
              <a:solidFill>
                <a:srgbClr val="660066"/>
              </a:solidFill>
            </a:endParaRPr>
          </a:p>
          <a:p>
            <a:pPr marL="571500" indent="-571500" algn="l">
              <a:buFont typeface="Wingdings" charset="2"/>
              <a:buChar char="Ø"/>
            </a:pPr>
            <a:r>
              <a:rPr lang="nl-NL" sz="3600" dirty="0" smtClean="0">
                <a:solidFill>
                  <a:srgbClr val="660066"/>
                </a:solidFill>
              </a:rPr>
              <a:t>Inadequate integrated and coherent approach</a:t>
            </a:r>
          </a:p>
          <a:p>
            <a:pPr marL="571500" indent="-571500" algn="l">
              <a:buFont typeface="Wingdings" charset="2"/>
              <a:buChar char="Ø"/>
            </a:pPr>
            <a:r>
              <a:rPr lang="nl-NL" sz="3600" dirty="0" err="1" smtClean="0">
                <a:solidFill>
                  <a:srgbClr val="660066"/>
                </a:solidFill>
                <a:ea typeface="Times New Roman"/>
                <a:cs typeface="Times New Roman"/>
              </a:rPr>
              <a:t>Lack</a:t>
            </a:r>
            <a:r>
              <a:rPr lang="nl-NL" sz="3600" dirty="0" smtClean="0">
                <a:solidFill>
                  <a:srgbClr val="660066"/>
                </a:solidFill>
                <a:ea typeface="Times New Roman"/>
                <a:cs typeface="Times New Roman"/>
              </a:rPr>
              <a:t> of </a:t>
            </a:r>
            <a:r>
              <a:rPr lang="nl-NL" sz="3600" dirty="0" err="1" smtClean="0">
                <a:solidFill>
                  <a:srgbClr val="660066"/>
                </a:solidFill>
                <a:ea typeface="Times New Roman"/>
                <a:cs typeface="Times New Roman"/>
              </a:rPr>
              <a:t>effective</a:t>
            </a:r>
            <a:r>
              <a:rPr lang="nl-NL" sz="3600" dirty="0" smtClean="0">
                <a:solidFill>
                  <a:srgbClr val="660066"/>
                </a:solidFill>
                <a:ea typeface="Times New Roman"/>
                <a:cs typeface="Times New Roman"/>
              </a:rPr>
              <a:t> casemanagement</a:t>
            </a:r>
            <a:endParaRPr lang="nl-NL" sz="3600" dirty="0">
              <a:solidFill>
                <a:srgbClr val="660066"/>
              </a:solidFill>
              <a:ea typeface="Times New Roman"/>
              <a:cs typeface="Times New Roman"/>
            </a:endParaRPr>
          </a:p>
          <a:p>
            <a:pPr marL="571500" indent="-571500" algn="l">
              <a:buFont typeface="Wingdings" charset="2"/>
              <a:buChar char="Ø"/>
            </a:pPr>
            <a:r>
              <a:rPr lang="nl-NL" sz="3600" dirty="0" smtClean="0">
                <a:solidFill>
                  <a:srgbClr val="660066"/>
                </a:solidFill>
              </a:rPr>
              <a:t>Too </a:t>
            </a:r>
            <a:r>
              <a:rPr lang="nl-NL" sz="3600" dirty="0" err="1" smtClean="0">
                <a:solidFill>
                  <a:srgbClr val="660066"/>
                </a:solidFill>
              </a:rPr>
              <a:t>little</a:t>
            </a:r>
            <a:r>
              <a:rPr lang="nl-NL" sz="3600" dirty="0" smtClean="0">
                <a:solidFill>
                  <a:srgbClr val="660066"/>
                </a:solidFill>
              </a:rPr>
              <a:t> attention for the </a:t>
            </a:r>
            <a:r>
              <a:rPr lang="nl-NL" sz="3600" dirty="0" err="1" smtClean="0">
                <a:solidFill>
                  <a:srgbClr val="660066"/>
                </a:solidFill>
              </a:rPr>
              <a:t>children</a:t>
            </a:r>
            <a:endParaRPr lang="nl-NL" sz="3600" dirty="0">
              <a:solidFill>
                <a:srgbClr val="660066"/>
              </a:solidFill>
            </a:endParaRPr>
          </a:p>
          <a:p>
            <a:pPr marL="571500" indent="-571500" algn="l">
              <a:buFont typeface="Wingdings" charset="2"/>
              <a:buChar char="Ø"/>
            </a:pPr>
            <a:r>
              <a:rPr lang="nl-NL" sz="3600" dirty="0" err="1" smtClean="0">
                <a:solidFill>
                  <a:srgbClr val="660066"/>
                </a:solidFill>
              </a:rPr>
              <a:t>Much</a:t>
            </a:r>
            <a:r>
              <a:rPr lang="nl-NL" sz="3600" dirty="0" smtClean="0">
                <a:solidFill>
                  <a:srgbClr val="660066"/>
                </a:solidFill>
              </a:rPr>
              <a:t> relapse and </a:t>
            </a:r>
            <a:r>
              <a:rPr lang="nl-NL" sz="3600" dirty="0" err="1" smtClean="0">
                <a:solidFill>
                  <a:srgbClr val="660066"/>
                </a:solidFill>
              </a:rPr>
              <a:t>repeated</a:t>
            </a:r>
            <a:r>
              <a:rPr lang="nl-NL" sz="3600" dirty="0" smtClean="0">
                <a:solidFill>
                  <a:srgbClr val="660066"/>
                </a:solidFill>
              </a:rPr>
              <a:t> </a:t>
            </a:r>
            <a:r>
              <a:rPr lang="nl-NL" sz="3600" dirty="0" err="1" smtClean="0">
                <a:solidFill>
                  <a:srgbClr val="660066"/>
                </a:solidFill>
              </a:rPr>
              <a:t>victimization</a:t>
            </a:r>
            <a:r>
              <a:rPr lang="nl-NL" sz="3600" dirty="0" smtClean="0">
                <a:solidFill>
                  <a:srgbClr val="660066"/>
                </a:solidFill>
              </a:rPr>
              <a:t> and </a:t>
            </a:r>
            <a:r>
              <a:rPr lang="nl-NL" sz="3600" dirty="0" err="1" smtClean="0">
                <a:solidFill>
                  <a:srgbClr val="660066"/>
                </a:solidFill>
              </a:rPr>
              <a:t>recidivism</a:t>
            </a:r>
            <a:endParaRPr lang="nl-NL" sz="3600" dirty="0">
              <a:solidFill>
                <a:srgbClr val="660066"/>
              </a:solidFill>
            </a:endParaRPr>
          </a:p>
          <a:p>
            <a:pPr algn="l"/>
            <a:endParaRPr lang="nl-NL" sz="3600" b="1" dirty="0">
              <a:solidFill>
                <a:srgbClr val="660066"/>
              </a:solidFill>
            </a:endParaRPr>
          </a:p>
        </p:txBody>
      </p:sp>
      <p:sp>
        <p:nvSpPr>
          <p:cNvPr id="4" name="Tekstvak 3"/>
          <p:cNvSpPr txBox="1"/>
          <p:nvPr/>
        </p:nvSpPr>
        <p:spPr>
          <a:xfrm>
            <a:off x="1428750" y="263306"/>
            <a:ext cx="9239250" cy="646331"/>
          </a:xfrm>
          <a:prstGeom prst="rect">
            <a:avLst/>
          </a:prstGeom>
          <a:solidFill>
            <a:srgbClr val="7030A0"/>
          </a:solidFill>
          <a:ln>
            <a:solidFill>
              <a:schemeClr val="bg1"/>
            </a:solidFill>
          </a:ln>
        </p:spPr>
        <p:txBody>
          <a:bodyPr wrap="square" rtlCol="0">
            <a:spAutoFit/>
          </a:bodyPr>
          <a:lstStyle/>
          <a:p>
            <a:pPr algn="ctr"/>
            <a:r>
              <a:rPr lang="nl-NL" sz="3600" dirty="0" smtClean="0">
                <a:solidFill>
                  <a:schemeClr val="bg1"/>
                </a:solidFill>
              </a:rPr>
              <a:t>European Family Justice Center Alliance</a:t>
            </a:r>
            <a:endParaRPr lang="nl-NL" sz="3600" dirty="0">
              <a:solidFill>
                <a:schemeClr val="bg1"/>
              </a:solidFill>
            </a:endParaRPr>
          </a:p>
        </p:txBody>
      </p:sp>
      <p:sp>
        <p:nvSpPr>
          <p:cNvPr id="5" name="Tekstvak 4"/>
          <p:cNvSpPr txBox="1"/>
          <p:nvPr/>
        </p:nvSpPr>
        <p:spPr>
          <a:xfrm>
            <a:off x="1428750" y="6249458"/>
            <a:ext cx="9239250" cy="369332"/>
          </a:xfrm>
          <a:prstGeom prst="rect">
            <a:avLst/>
          </a:prstGeom>
          <a:solidFill>
            <a:srgbClr val="7030A0"/>
          </a:solidFill>
        </p:spPr>
        <p:txBody>
          <a:bodyPr wrap="square" rtlCol="0">
            <a:spAutoFit/>
          </a:bodyPr>
          <a:lstStyle/>
          <a:p>
            <a:pPr algn="ctr"/>
            <a:r>
              <a:rPr lang="nl-NL" dirty="0" err="1" smtClean="0">
                <a:solidFill>
                  <a:schemeClr val="bg1"/>
                </a:solidFill>
              </a:rPr>
              <a:t>www.efjca.eu</a:t>
            </a:r>
            <a:endParaRPr lang="nl-NL" dirty="0">
              <a:solidFill>
                <a:schemeClr val="bg1"/>
              </a:solidFill>
            </a:endParaRPr>
          </a:p>
        </p:txBody>
      </p:sp>
      <p:pic>
        <p:nvPicPr>
          <p:cNvPr id="6" name="Afbeelding 5" descr="Logo EFJC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05" y="119063"/>
            <a:ext cx="1049612" cy="961370"/>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826750" y="0"/>
            <a:ext cx="1217083" cy="1217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16675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217083"/>
            <a:ext cx="9144000" cy="825500"/>
          </a:xfrm>
        </p:spPr>
        <p:txBody>
          <a:bodyPr>
            <a:noAutofit/>
          </a:bodyPr>
          <a:lstStyle/>
          <a:p>
            <a:r>
              <a:rPr lang="nl-NL" sz="3600" b="1" dirty="0" smtClean="0">
                <a:solidFill>
                  <a:srgbClr val="6B2769"/>
                </a:solidFill>
                <a:effectLst>
                  <a:outerShdw blurRad="50800" dist="38100" dir="2700000" algn="tl" rotWithShape="0">
                    <a:prstClr val="black">
                      <a:alpha val="40000"/>
                    </a:prstClr>
                  </a:outerShdw>
                </a:effectLst>
              </a:rPr>
              <a:t>Complex systems victims </a:t>
            </a:r>
            <a:r>
              <a:rPr lang="nl-NL" sz="3600" b="1" dirty="0" err="1" smtClean="0">
                <a:solidFill>
                  <a:srgbClr val="6B2769"/>
                </a:solidFill>
                <a:effectLst>
                  <a:outerShdw blurRad="50800" dist="38100" dir="2700000" algn="tl" rotWithShape="0">
                    <a:prstClr val="black">
                      <a:alpha val="40000"/>
                    </a:prstClr>
                  </a:outerShdw>
                </a:effectLst>
              </a:rPr>
              <a:t>cannot</a:t>
            </a:r>
            <a:r>
              <a:rPr lang="nl-NL" sz="3600" b="1" dirty="0" smtClean="0">
                <a:solidFill>
                  <a:srgbClr val="6B2769"/>
                </a:solidFill>
                <a:effectLst>
                  <a:outerShdw blurRad="50800" dist="38100" dir="2700000" algn="tl" rotWithShape="0">
                    <a:prstClr val="black">
                      <a:alpha val="40000"/>
                    </a:prstClr>
                  </a:outerShdw>
                </a:effectLst>
              </a:rPr>
              <a:t> </a:t>
            </a:r>
            <a:r>
              <a:rPr lang="nl-NL" sz="3600" b="1" dirty="0" err="1" smtClean="0">
                <a:solidFill>
                  <a:srgbClr val="6B2769"/>
                </a:solidFill>
                <a:effectLst>
                  <a:outerShdw blurRad="50800" dist="38100" dir="2700000" algn="tl" rotWithShape="0">
                    <a:prstClr val="black">
                      <a:alpha val="40000"/>
                    </a:prstClr>
                  </a:outerShdw>
                </a:effectLst>
              </a:rPr>
              <a:t>navigate</a:t>
            </a:r>
            <a:r>
              <a:rPr lang="nl-NL" sz="3600" b="1" dirty="0" smtClean="0">
                <a:solidFill>
                  <a:srgbClr val="6B2769"/>
                </a:solidFill>
                <a:effectLst>
                  <a:outerShdw blurRad="50800" dist="38100" dir="2700000" algn="tl" rotWithShape="0">
                    <a:prstClr val="black">
                      <a:alpha val="40000"/>
                    </a:prstClr>
                  </a:outerShdw>
                </a:effectLst>
              </a:rPr>
              <a:t> are </a:t>
            </a:r>
            <a:r>
              <a:rPr lang="nl-NL" sz="3600" b="1" dirty="0" err="1" smtClean="0">
                <a:solidFill>
                  <a:srgbClr val="6B2769"/>
                </a:solidFill>
                <a:effectLst>
                  <a:outerShdw blurRad="50800" dist="38100" dir="2700000" algn="tl" rotWithShape="0">
                    <a:prstClr val="black">
                      <a:alpha val="40000"/>
                    </a:prstClr>
                  </a:outerShdw>
                </a:effectLst>
              </a:rPr>
              <a:t>not</a:t>
            </a:r>
            <a:r>
              <a:rPr lang="nl-NL" sz="3600" b="1" dirty="0" smtClean="0">
                <a:solidFill>
                  <a:srgbClr val="6B2769"/>
                </a:solidFill>
                <a:effectLst>
                  <a:outerShdw blurRad="50800" dist="38100" dir="2700000" algn="tl" rotWithShape="0">
                    <a:prstClr val="black">
                      <a:alpha val="40000"/>
                    </a:prstClr>
                  </a:outerShdw>
                </a:effectLst>
              </a:rPr>
              <a:t> the </a:t>
            </a:r>
            <a:r>
              <a:rPr lang="nl-NL" sz="3600" b="1" dirty="0" err="1" smtClean="0">
                <a:solidFill>
                  <a:srgbClr val="6B2769"/>
                </a:solidFill>
                <a:effectLst>
                  <a:outerShdw blurRad="50800" dist="38100" dir="2700000" algn="tl" rotWithShape="0">
                    <a:prstClr val="black">
                      <a:alpha val="40000"/>
                    </a:prstClr>
                  </a:outerShdw>
                </a:effectLst>
              </a:rPr>
              <a:t>answer</a:t>
            </a:r>
            <a:endParaRPr lang="nl-NL" sz="3600" b="1" dirty="0">
              <a:solidFill>
                <a:srgbClr val="6B2769"/>
              </a:solidFill>
              <a:effectLst>
                <a:outerShdw blurRad="50800" dist="38100" dir="2700000" algn="tl" rotWithShape="0">
                  <a:prstClr val="black">
                    <a:alpha val="40000"/>
                  </a:prstClr>
                </a:outerShdw>
              </a:effectLst>
            </a:endParaRPr>
          </a:p>
        </p:txBody>
      </p:sp>
      <p:sp>
        <p:nvSpPr>
          <p:cNvPr id="3" name="Ondertitel 2"/>
          <p:cNvSpPr>
            <a:spLocks noGrp="1"/>
          </p:cNvSpPr>
          <p:nvPr>
            <p:ph type="subTitle" idx="1"/>
          </p:nvPr>
        </p:nvSpPr>
        <p:spPr>
          <a:xfrm>
            <a:off x="1524000" y="2465917"/>
            <a:ext cx="9144000" cy="3608916"/>
          </a:xfrm>
        </p:spPr>
        <p:txBody>
          <a:bodyPr>
            <a:normAutofit/>
          </a:bodyPr>
          <a:lstStyle/>
          <a:p>
            <a:pPr algn="l"/>
            <a:r>
              <a:rPr lang="nl-NL" sz="2000" dirty="0" smtClean="0"/>
              <a:t> </a:t>
            </a:r>
            <a:endParaRPr lang="nl-NL" sz="2000" dirty="0"/>
          </a:p>
        </p:txBody>
      </p:sp>
      <p:sp>
        <p:nvSpPr>
          <p:cNvPr id="4" name="Tekstvak 3"/>
          <p:cNvSpPr txBox="1"/>
          <p:nvPr/>
        </p:nvSpPr>
        <p:spPr>
          <a:xfrm>
            <a:off x="1428750" y="263306"/>
            <a:ext cx="9239250" cy="646331"/>
          </a:xfrm>
          <a:prstGeom prst="rect">
            <a:avLst/>
          </a:prstGeom>
          <a:solidFill>
            <a:srgbClr val="7030A0"/>
          </a:solidFill>
          <a:ln>
            <a:solidFill>
              <a:schemeClr val="bg1"/>
            </a:solidFill>
          </a:ln>
        </p:spPr>
        <p:txBody>
          <a:bodyPr wrap="square" rtlCol="0">
            <a:spAutoFit/>
          </a:bodyPr>
          <a:lstStyle/>
          <a:p>
            <a:pPr algn="ctr"/>
            <a:r>
              <a:rPr lang="nl-NL" sz="3600" dirty="0" smtClean="0">
                <a:solidFill>
                  <a:schemeClr val="bg1"/>
                </a:solidFill>
              </a:rPr>
              <a:t>European Family Justice Center Alliance</a:t>
            </a:r>
            <a:endParaRPr lang="nl-NL" sz="3600" dirty="0">
              <a:solidFill>
                <a:schemeClr val="bg1"/>
              </a:solidFill>
            </a:endParaRPr>
          </a:p>
        </p:txBody>
      </p:sp>
      <p:sp>
        <p:nvSpPr>
          <p:cNvPr id="5" name="Tekstvak 4"/>
          <p:cNvSpPr txBox="1"/>
          <p:nvPr/>
        </p:nvSpPr>
        <p:spPr>
          <a:xfrm>
            <a:off x="1428750" y="6249458"/>
            <a:ext cx="9239250" cy="369332"/>
          </a:xfrm>
          <a:prstGeom prst="rect">
            <a:avLst/>
          </a:prstGeom>
          <a:solidFill>
            <a:srgbClr val="7030A0"/>
          </a:solidFill>
        </p:spPr>
        <p:txBody>
          <a:bodyPr wrap="square" rtlCol="0">
            <a:spAutoFit/>
          </a:bodyPr>
          <a:lstStyle/>
          <a:p>
            <a:pPr algn="ctr"/>
            <a:r>
              <a:rPr lang="nl-NL" dirty="0" err="1" smtClean="0">
                <a:solidFill>
                  <a:schemeClr val="bg1"/>
                </a:solidFill>
              </a:rPr>
              <a:t>www.efjca.eu</a:t>
            </a:r>
            <a:endParaRPr lang="nl-NL" dirty="0">
              <a:solidFill>
                <a:schemeClr val="bg1"/>
              </a:solidFill>
            </a:endParaRPr>
          </a:p>
        </p:txBody>
      </p:sp>
      <p:pic>
        <p:nvPicPr>
          <p:cNvPr id="6" name="Afbeelding 5" descr="Logo EFJC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04" y="119062"/>
            <a:ext cx="1049613" cy="961371"/>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826750" y="0"/>
            <a:ext cx="1217083" cy="1217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ubtitel 7"/>
          <p:cNvSpPr>
            <a:spLocks noGrp="1"/>
          </p:cNvSpPr>
          <p:nvPr>
            <p:ph type="subTitle" idx="1"/>
          </p:nvPr>
        </p:nvSpPr>
        <p:spPr/>
        <p:txBody>
          <a:bodyPr/>
          <a:lstStyle/>
          <a:p>
            <a:r>
              <a:rPr lang="nl-NL" dirty="0" smtClean="0"/>
              <a:t> </a:t>
            </a:r>
            <a:endParaRPr lang="nl-NL" dirty="0"/>
          </a:p>
        </p:txBody>
      </p:sp>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2917" y="2042583"/>
            <a:ext cx="7134820" cy="39558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97422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217083"/>
            <a:ext cx="9144000" cy="719667"/>
          </a:xfrm>
        </p:spPr>
        <p:txBody>
          <a:bodyPr>
            <a:normAutofit/>
          </a:bodyPr>
          <a:lstStyle/>
          <a:p>
            <a:pPr algn="l"/>
            <a:r>
              <a:rPr lang="nl-NL" sz="4000" b="1" dirty="0" smtClean="0">
                <a:solidFill>
                  <a:srgbClr val="6B2769"/>
                </a:solidFill>
                <a:effectLst>
                  <a:outerShdw blurRad="50800" dist="38100" dir="2700000" algn="tl" rotWithShape="0">
                    <a:prstClr val="black">
                      <a:alpha val="40000"/>
                    </a:prstClr>
                  </a:outerShdw>
                </a:effectLst>
              </a:rPr>
              <a:t>What is a Family Justice Center?</a:t>
            </a:r>
            <a:endParaRPr lang="nl-NL" sz="4000" b="1" dirty="0">
              <a:solidFill>
                <a:srgbClr val="6B2769"/>
              </a:solidFill>
              <a:effectLst>
                <a:outerShdw blurRad="50800" dist="38100" dir="2700000" algn="tl" rotWithShape="0">
                  <a:prstClr val="black">
                    <a:alpha val="40000"/>
                  </a:prstClr>
                </a:outerShdw>
              </a:effectLst>
            </a:endParaRPr>
          </a:p>
        </p:txBody>
      </p:sp>
      <p:sp>
        <p:nvSpPr>
          <p:cNvPr id="3" name="Ondertitel 2"/>
          <p:cNvSpPr>
            <a:spLocks noGrp="1"/>
          </p:cNvSpPr>
          <p:nvPr>
            <p:ph type="subTitle" idx="1"/>
          </p:nvPr>
        </p:nvSpPr>
        <p:spPr>
          <a:xfrm>
            <a:off x="1523999" y="2268812"/>
            <a:ext cx="7550127" cy="3806021"/>
          </a:xfrm>
        </p:spPr>
        <p:txBody>
          <a:bodyPr>
            <a:normAutofit lnSpcReduction="10000"/>
          </a:bodyPr>
          <a:lstStyle/>
          <a:p>
            <a:pPr algn="l"/>
            <a:r>
              <a:rPr lang="en-US" sz="2800" dirty="0" smtClean="0">
                <a:solidFill>
                  <a:srgbClr val="660066"/>
                </a:solidFill>
              </a:rPr>
              <a:t>Co-location of a multidisciplinary team of professionals who are cooperating under one roof to offer help and support to </a:t>
            </a:r>
            <a:r>
              <a:rPr lang="en-US" sz="2800" dirty="0">
                <a:solidFill>
                  <a:srgbClr val="660066"/>
                </a:solidFill>
              </a:rPr>
              <a:t>victims </a:t>
            </a:r>
            <a:r>
              <a:rPr lang="en-US" sz="2800" dirty="0" smtClean="0">
                <a:solidFill>
                  <a:srgbClr val="660066"/>
                </a:solidFill>
              </a:rPr>
              <a:t>of family violence and their children.</a:t>
            </a:r>
          </a:p>
          <a:p>
            <a:pPr algn="l"/>
            <a:endParaRPr lang="en-US" sz="2800" dirty="0" smtClean="0">
              <a:solidFill>
                <a:srgbClr val="660066"/>
              </a:solidFill>
            </a:endParaRPr>
          </a:p>
          <a:p>
            <a:pPr algn="l"/>
            <a:r>
              <a:rPr lang="en-US" sz="2000" i="1" dirty="0" smtClean="0">
                <a:solidFill>
                  <a:srgbClr val="660066"/>
                </a:solidFill>
              </a:rPr>
              <a:t>A place where professionals </a:t>
            </a:r>
            <a:r>
              <a:rPr lang="en-US" sz="2000" i="1" dirty="0">
                <a:solidFill>
                  <a:srgbClr val="660066"/>
                </a:solidFill>
              </a:rPr>
              <a:t>come together and </a:t>
            </a:r>
            <a:r>
              <a:rPr lang="en-US" sz="2000" i="1" dirty="0" smtClean="0">
                <a:solidFill>
                  <a:srgbClr val="660066"/>
                </a:solidFill>
              </a:rPr>
              <a:t>survivors come first </a:t>
            </a:r>
            <a:r>
              <a:rPr lang="en-US" sz="2000" i="1" dirty="0">
                <a:solidFill>
                  <a:srgbClr val="660066"/>
                </a:solidFill>
              </a:rPr>
              <a:t>– A SAFE </a:t>
            </a:r>
            <a:r>
              <a:rPr lang="en-US" sz="2000" i="1" dirty="0" smtClean="0">
                <a:solidFill>
                  <a:srgbClr val="660066"/>
                </a:solidFill>
              </a:rPr>
              <a:t>PLACE </a:t>
            </a:r>
            <a:endParaRPr lang="en-US" sz="2000" i="1" dirty="0">
              <a:solidFill>
                <a:srgbClr val="660066"/>
              </a:solidFill>
            </a:endParaRPr>
          </a:p>
          <a:p>
            <a:pPr algn="l"/>
            <a:endParaRPr lang="en-US" sz="2000" dirty="0" smtClean="0">
              <a:solidFill>
                <a:srgbClr val="660066"/>
              </a:solidFill>
            </a:endParaRPr>
          </a:p>
          <a:p>
            <a:pPr marL="457200" indent="-457200" algn="l">
              <a:buFont typeface="Wingdings" charset="2"/>
              <a:buChar char="Ø"/>
            </a:pPr>
            <a:r>
              <a:rPr lang="en-US" sz="2800" dirty="0" smtClean="0">
                <a:solidFill>
                  <a:srgbClr val="660066"/>
                </a:solidFill>
              </a:rPr>
              <a:t>All services </a:t>
            </a:r>
            <a:r>
              <a:rPr lang="en-US" sz="2800" dirty="0">
                <a:solidFill>
                  <a:srgbClr val="660066"/>
                </a:solidFill>
              </a:rPr>
              <a:t>survivors and their </a:t>
            </a:r>
            <a:r>
              <a:rPr lang="en-US" sz="2800" dirty="0" smtClean="0">
                <a:solidFill>
                  <a:srgbClr val="660066"/>
                </a:solidFill>
              </a:rPr>
              <a:t>children need </a:t>
            </a:r>
            <a:r>
              <a:rPr lang="en-US" sz="2800" dirty="0">
                <a:solidFill>
                  <a:srgbClr val="660066"/>
                </a:solidFill>
              </a:rPr>
              <a:t>are under one </a:t>
            </a:r>
            <a:r>
              <a:rPr lang="en-US" sz="2800" dirty="0" smtClean="0">
                <a:solidFill>
                  <a:srgbClr val="660066"/>
                </a:solidFill>
              </a:rPr>
              <a:t>roof. </a:t>
            </a:r>
            <a:endParaRPr lang="en-US" sz="2800" dirty="0">
              <a:solidFill>
                <a:srgbClr val="660066"/>
              </a:solidFill>
            </a:endParaRPr>
          </a:p>
          <a:p>
            <a:pPr algn="l"/>
            <a:endParaRPr lang="en-US" sz="2800" dirty="0">
              <a:solidFill>
                <a:srgbClr val="660066"/>
              </a:solidFill>
            </a:endParaRPr>
          </a:p>
          <a:p>
            <a:pPr algn="l"/>
            <a:endParaRPr lang="nl-NL" sz="2000" dirty="0"/>
          </a:p>
        </p:txBody>
      </p:sp>
      <p:sp>
        <p:nvSpPr>
          <p:cNvPr id="4" name="Tekstvak 3"/>
          <p:cNvSpPr txBox="1"/>
          <p:nvPr/>
        </p:nvSpPr>
        <p:spPr>
          <a:xfrm>
            <a:off x="1428750" y="263306"/>
            <a:ext cx="9239250" cy="646331"/>
          </a:xfrm>
          <a:prstGeom prst="rect">
            <a:avLst/>
          </a:prstGeom>
          <a:solidFill>
            <a:srgbClr val="7030A0"/>
          </a:solidFill>
          <a:ln>
            <a:solidFill>
              <a:schemeClr val="bg1"/>
            </a:solidFill>
          </a:ln>
        </p:spPr>
        <p:txBody>
          <a:bodyPr wrap="square" rtlCol="0">
            <a:spAutoFit/>
          </a:bodyPr>
          <a:lstStyle/>
          <a:p>
            <a:pPr algn="ctr"/>
            <a:r>
              <a:rPr lang="nl-NL" sz="3600" dirty="0" smtClean="0">
                <a:solidFill>
                  <a:schemeClr val="bg1"/>
                </a:solidFill>
              </a:rPr>
              <a:t>European Family Justice Center Alliance</a:t>
            </a:r>
            <a:endParaRPr lang="nl-NL" sz="3600" dirty="0">
              <a:solidFill>
                <a:schemeClr val="bg1"/>
              </a:solidFill>
            </a:endParaRPr>
          </a:p>
        </p:txBody>
      </p:sp>
      <p:sp>
        <p:nvSpPr>
          <p:cNvPr id="5" name="Tekstvak 4"/>
          <p:cNvSpPr txBox="1"/>
          <p:nvPr/>
        </p:nvSpPr>
        <p:spPr>
          <a:xfrm>
            <a:off x="1428750" y="6249458"/>
            <a:ext cx="9239250" cy="369332"/>
          </a:xfrm>
          <a:prstGeom prst="rect">
            <a:avLst/>
          </a:prstGeom>
          <a:solidFill>
            <a:srgbClr val="7030A0"/>
          </a:solidFill>
        </p:spPr>
        <p:txBody>
          <a:bodyPr wrap="square" rtlCol="0">
            <a:spAutoFit/>
          </a:bodyPr>
          <a:lstStyle/>
          <a:p>
            <a:pPr algn="ctr"/>
            <a:r>
              <a:rPr lang="nl-NL" dirty="0" err="1" smtClean="0">
                <a:solidFill>
                  <a:schemeClr val="bg1"/>
                </a:solidFill>
              </a:rPr>
              <a:t>www.efjca.eu</a:t>
            </a:r>
            <a:endParaRPr lang="nl-NL" dirty="0">
              <a:solidFill>
                <a:schemeClr val="bg1"/>
              </a:solidFill>
            </a:endParaRPr>
          </a:p>
        </p:txBody>
      </p:sp>
      <p:pic>
        <p:nvPicPr>
          <p:cNvPr id="6" name="Afbeelding 5" descr="Logo EFJC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04" y="119062"/>
            <a:ext cx="1049613" cy="961371"/>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826750" y="0"/>
            <a:ext cx="1217083" cy="1217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Afbeelding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4126" y="2181969"/>
            <a:ext cx="2503330" cy="1408742"/>
          </a:xfrm>
          <a:prstGeom prst="rect">
            <a:avLst/>
          </a:prstGeom>
        </p:spPr>
      </p:pic>
      <p:pic>
        <p:nvPicPr>
          <p:cNvPr id="10" name="Afbeelding 9" descr="client centraal.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49693" y="3939961"/>
            <a:ext cx="1905140" cy="1652028"/>
          </a:xfrm>
          <a:prstGeom prst="rect">
            <a:avLst/>
          </a:prstGeom>
        </p:spPr>
      </p:pic>
    </p:spTree>
    <p:extLst>
      <p:ext uri="{BB962C8B-B14F-4D97-AF65-F5344CB8AC3E}">
        <p14:creationId xmlns:p14="http://schemas.microsoft.com/office/powerpoint/2010/main" val="293874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217083"/>
            <a:ext cx="9144000" cy="719667"/>
          </a:xfrm>
        </p:spPr>
        <p:txBody>
          <a:bodyPr>
            <a:normAutofit/>
          </a:bodyPr>
          <a:lstStyle/>
          <a:p>
            <a:pPr algn="l"/>
            <a:r>
              <a:rPr lang="nl-NL" sz="4000" b="1" dirty="0" smtClean="0">
                <a:solidFill>
                  <a:srgbClr val="6B2769"/>
                </a:solidFill>
                <a:effectLst>
                  <a:outerShdw blurRad="50800" dist="38100" dir="2700000" algn="tl" rotWithShape="0">
                    <a:prstClr val="black">
                      <a:alpha val="40000"/>
                    </a:prstClr>
                  </a:outerShdw>
                </a:effectLst>
              </a:rPr>
              <a:t>GUIDING PRINCIPLES (1)</a:t>
            </a:r>
            <a:endParaRPr lang="nl-NL" sz="4000" b="1" dirty="0">
              <a:solidFill>
                <a:srgbClr val="6B2769"/>
              </a:solidFill>
              <a:effectLst>
                <a:outerShdw blurRad="50800" dist="38100" dir="2700000" algn="tl" rotWithShape="0">
                  <a:prstClr val="black">
                    <a:alpha val="40000"/>
                  </a:prstClr>
                </a:outerShdw>
              </a:effectLst>
            </a:endParaRPr>
          </a:p>
        </p:txBody>
      </p:sp>
      <p:sp>
        <p:nvSpPr>
          <p:cNvPr id="3" name="Ondertitel 2"/>
          <p:cNvSpPr>
            <a:spLocks noGrp="1"/>
          </p:cNvSpPr>
          <p:nvPr>
            <p:ph type="subTitle" idx="1"/>
          </p:nvPr>
        </p:nvSpPr>
        <p:spPr>
          <a:xfrm>
            <a:off x="1524000" y="2275417"/>
            <a:ext cx="9144000" cy="3799416"/>
          </a:xfrm>
        </p:spPr>
        <p:txBody>
          <a:bodyPr>
            <a:normAutofit/>
          </a:bodyPr>
          <a:lstStyle/>
          <a:p>
            <a:pPr lvl="0" algn="l">
              <a:buFont typeface="Wingdings" charset="2"/>
              <a:buChar char="Ø"/>
            </a:pPr>
            <a:r>
              <a:rPr lang="en-GB" sz="3200" b="1" dirty="0">
                <a:solidFill>
                  <a:srgbClr val="660066"/>
                </a:solidFill>
              </a:rPr>
              <a:t>Safety </a:t>
            </a:r>
            <a:r>
              <a:rPr lang="en-GB" sz="3200" b="1" dirty="0" smtClean="0">
                <a:solidFill>
                  <a:srgbClr val="660066"/>
                </a:solidFill>
              </a:rPr>
              <a:t>comes first</a:t>
            </a:r>
            <a:endParaRPr lang="en-GB" sz="3200" b="1" dirty="0">
              <a:solidFill>
                <a:srgbClr val="660066"/>
              </a:solidFill>
            </a:endParaRPr>
          </a:p>
          <a:p>
            <a:pPr lvl="0" algn="l"/>
            <a:r>
              <a:rPr lang="en-GB" sz="3200" dirty="0">
                <a:solidFill>
                  <a:srgbClr val="660066"/>
                </a:solidFill>
              </a:rPr>
              <a:t>	Increase </a:t>
            </a:r>
            <a:r>
              <a:rPr lang="en-GB" sz="3200" dirty="0" smtClean="0">
                <a:solidFill>
                  <a:srgbClr val="660066"/>
                </a:solidFill>
              </a:rPr>
              <a:t>safety (direct and stable)</a:t>
            </a:r>
            <a:endParaRPr lang="en-GB" sz="3200" dirty="0">
              <a:solidFill>
                <a:srgbClr val="660066"/>
              </a:solidFill>
            </a:endParaRPr>
          </a:p>
          <a:p>
            <a:pPr lvl="0" algn="l"/>
            <a:endParaRPr lang="nl-NL" sz="3200" dirty="0">
              <a:solidFill>
                <a:srgbClr val="660066"/>
              </a:solidFill>
            </a:endParaRPr>
          </a:p>
          <a:p>
            <a:pPr lvl="0" algn="l">
              <a:buFont typeface="Wingdings" charset="2"/>
              <a:buChar char="Ø"/>
            </a:pPr>
            <a:r>
              <a:rPr lang="en-GB" sz="3200" b="1" dirty="0">
                <a:solidFill>
                  <a:srgbClr val="660066"/>
                </a:solidFill>
              </a:rPr>
              <a:t>Victim-centered</a:t>
            </a:r>
          </a:p>
          <a:p>
            <a:pPr lvl="0" algn="l"/>
            <a:r>
              <a:rPr lang="en-GB" sz="3200" dirty="0">
                <a:solidFill>
                  <a:srgbClr val="660066"/>
                </a:solidFill>
              </a:rPr>
              <a:t>	Provide victim-centered services that promote 	victim </a:t>
            </a:r>
            <a:r>
              <a:rPr lang="en-GB" sz="3200" dirty="0" smtClean="0">
                <a:solidFill>
                  <a:srgbClr val="660066"/>
                </a:solidFill>
              </a:rPr>
              <a:t>autonomy and increases empowerment</a:t>
            </a:r>
            <a:endParaRPr lang="nl-NL" sz="3200" dirty="0">
              <a:solidFill>
                <a:srgbClr val="660066"/>
              </a:solidFill>
            </a:endParaRPr>
          </a:p>
          <a:p>
            <a:pPr algn="l"/>
            <a:endParaRPr lang="nl-NL" sz="2000" dirty="0">
              <a:solidFill>
                <a:srgbClr val="660066"/>
              </a:solidFill>
            </a:endParaRPr>
          </a:p>
        </p:txBody>
      </p:sp>
      <p:sp>
        <p:nvSpPr>
          <p:cNvPr id="4" name="Tekstvak 3"/>
          <p:cNvSpPr txBox="1"/>
          <p:nvPr/>
        </p:nvSpPr>
        <p:spPr>
          <a:xfrm>
            <a:off x="1428750" y="263306"/>
            <a:ext cx="9239250" cy="646331"/>
          </a:xfrm>
          <a:prstGeom prst="rect">
            <a:avLst/>
          </a:prstGeom>
          <a:solidFill>
            <a:srgbClr val="7030A0"/>
          </a:solidFill>
          <a:ln>
            <a:solidFill>
              <a:schemeClr val="bg1"/>
            </a:solidFill>
          </a:ln>
        </p:spPr>
        <p:txBody>
          <a:bodyPr wrap="square" rtlCol="0">
            <a:spAutoFit/>
          </a:bodyPr>
          <a:lstStyle/>
          <a:p>
            <a:pPr algn="ctr"/>
            <a:r>
              <a:rPr lang="nl-NL" sz="3600" dirty="0" smtClean="0">
                <a:solidFill>
                  <a:schemeClr val="bg1"/>
                </a:solidFill>
              </a:rPr>
              <a:t>European Family Justice Center Alliance</a:t>
            </a:r>
            <a:endParaRPr lang="nl-NL" sz="3600" dirty="0">
              <a:solidFill>
                <a:schemeClr val="bg1"/>
              </a:solidFill>
            </a:endParaRPr>
          </a:p>
        </p:txBody>
      </p:sp>
      <p:sp>
        <p:nvSpPr>
          <p:cNvPr id="5" name="Tekstvak 4"/>
          <p:cNvSpPr txBox="1"/>
          <p:nvPr/>
        </p:nvSpPr>
        <p:spPr>
          <a:xfrm>
            <a:off x="1428750" y="6249458"/>
            <a:ext cx="9239250" cy="369332"/>
          </a:xfrm>
          <a:prstGeom prst="rect">
            <a:avLst/>
          </a:prstGeom>
          <a:solidFill>
            <a:srgbClr val="7030A0"/>
          </a:solidFill>
        </p:spPr>
        <p:txBody>
          <a:bodyPr wrap="square" rtlCol="0">
            <a:spAutoFit/>
          </a:bodyPr>
          <a:lstStyle/>
          <a:p>
            <a:pPr algn="ctr"/>
            <a:r>
              <a:rPr lang="nl-NL" dirty="0" err="1" smtClean="0">
                <a:solidFill>
                  <a:schemeClr val="bg1"/>
                </a:solidFill>
              </a:rPr>
              <a:t>www.efjca.eu</a:t>
            </a:r>
            <a:endParaRPr lang="nl-NL" dirty="0">
              <a:solidFill>
                <a:schemeClr val="bg1"/>
              </a:solidFill>
            </a:endParaRPr>
          </a:p>
        </p:txBody>
      </p:sp>
      <p:pic>
        <p:nvPicPr>
          <p:cNvPr id="6" name="Afbeelding 5" descr="Logo EFJC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04" y="119062"/>
            <a:ext cx="1049613" cy="961371"/>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826750" y="0"/>
            <a:ext cx="1217083" cy="12170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4459" y="1080433"/>
            <a:ext cx="3153541" cy="1772130"/>
          </a:xfrm>
          <a:prstGeom prst="rect">
            <a:avLst/>
          </a:prstGeom>
        </p:spPr>
      </p:pic>
    </p:spTree>
    <p:extLst>
      <p:ext uri="{BB962C8B-B14F-4D97-AF65-F5344CB8AC3E}">
        <p14:creationId xmlns:p14="http://schemas.microsoft.com/office/powerpoint/2010/main" val="37242457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hem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4258</TotalTime>
  <Words>1271</Words>
  <Application>Microsoft Macintosh PowerPoint</Application>
  <PresentationFormat>Breedbeeld</PresentationFormat>
  <Paragraphs>244</Paragraphs>
  <Slides>33</Slides>
  <Notes>33</Notes>
  <HiddenSlides>3</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33</vt:i4>
      </vt:variant>
    </vt:vector>
  </HeadingPairs>
  <TitlesOfParts>
    <vt:vector size="40" baseType="lpstr">
      <vt:lpstr>Calibri</vt:lpstr>
      <vt:lpstr>Calibri Light</vt:lpstr>
      <vt:lpstr>Candara</vt:lpstr>
      <vt:lpstr>Times New Roman</vt:lpstr>
      <vt:lpstr>Wingdings</vt:lpstr>
      <vt:lpstr>Arial</vt:lpstr>
      <vt:lpstr>Office Theme</vt:lpstr>
      <vt:lpstr>HOW TO START A FAMILY JUSTICE CENTER One safe place for Hope and Empowerment</vt:lpstr>
      <vt:lpstr>Benefits of an integrated Multidisciplinary approach of Domestic Violence in Europe</vt:lpstr>
      <vt:lpstr>WE HAVE A DREAM</vt:lpstr>
      <vt:lpstr>What is an integrated multidisciplinary approach?</vt:lpstr>
      <vt:lpstr>Do we make really a difference in the lives of victims?</vt:lpstr>
      <vt:lpstr>What are we doing wrong?</vt:lpstr>
      <vt:lpstr>Complex systems victims cannot navigate are not the answer</vt:lpstr>
      <vt:lpstr>What is a Family Justice Center?</vt:lpstr>
      <vt:lpstr>GUIDING PRINCIPLES (1)</vt:lpstr>
      <vt:lpstr>GUIDING PRINCIPLES (2)</vt:lpstr>
      <vt:lpstr>GUIDING PRINCIPLES (3)</vt:lpstr>
      <vt:lpstr>Main results and advantages FJC initiative</vt:lpstr>
      <vt:lpstr>PowerPoint-presentatie</vt:lpstr>
      <vt:lpstr> </vt:lpstr>
      <vt:lpstr>FJC’s in Europe</vt:lpstr>
      <vt:lpstr>FJC’s in Europe: pilots &amp; initiatives</vt:lpstr>
      <vt:lpstr>VISION of the EFJCA      </vt:lpstr>
      <vt:lpstr> What do we offer</vt:lpstr>
      <vt:lpstr>PRODUCTS</vt:lpstr>
      <vt:lpstr>THE FJC AFFILIATION PROCES</vt:lpstr>
      <vt:lpstr>2018 and Beyond: most important topics</vt:lpstr>
      <vt:lpstr>AFFILIATED MULTI-AGENCY MODELS</vt:lpstr>
      <vt:lpstr>AFFILIATED FAMILY JUSTICE CENTER MODELS</vt:lpstr>
      <vt:lpstr>Thank you for your attention</vt:lpstr>
      <vt:lpstr>PowerPoint-presentatie</vt:lpstr>
      <vt:lpstr>The multidisciplinary approach and the FJC model from the perspective of the victim - Hihglights</vt:lpstr>
      <vt:lpstr>PowerPoint-presentatie</vt:lpstr>
      <vt:lpstr>PowerPoint-presentatie</vt:lpstr>
      <vt:lpstr>HOW TO START A FAMILY JUSTICE CENTER One safe place for Hope and Empowerment</vt:lpstr>
      <vt:lpstr>REMEMBER OUR DREAM</vt:lpstr>
      <vt:lpstr>PowerPoint-presentatie</vt:lpstr>
      <vt:lpstr>PowerPoint-presentatie</vt:lpstr>
      <vt:lpstr>PowerPoint-presentatie</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pascale.franck@telenet.be</dc:creator>
  <cp:lastModifiedBy>Microsoft Office-gebruiker</cp:lastModifiedBy>
  <cp:revision>34</cp:revision>
  <dcterms:created xsi:type="dcterms:W3CDTF">2017-02-16T15:32:24Z</dcterms:created>
  <dcterms:modified xsi:type="dcterms:W3CDTF">2018-01-20T16:28:53Z</dcterms:modified>
</cp:coreProperties>
</file>