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  <p:sldMasterId id="2147483841" r:id="rId3"/>
    <p:sldMasterId id="2147483867" r:id="rId4"/>
  </p:sldMasterIdLst>
  <p:notesMasterIdLst>
    <p:notesMasterId r:id="rId15"/>
  </p:notesMasterIdLst>
  <p:sldIdLst>
    <p:sldId id="305" r:id="rId5"/>
    <p:sldId id="374" r:id="rId6"/>
    <p:sldId id="680" r:id="rId7"/>
    <p:sldId id="376" r:id="rId8"/>
    <p:sldId id="566" r:id="rId9"/>
    <p:sldId id="431" r:id="rId10"/>
    <p:sldId id="607" r:id="rId11"/>
    <p:sldId id="710" r:id="rId12"/>
    <p:sldId id="721" r:id="rId13"/>
    <p:sldId id="720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8D5C"/>
    <a:srgbClr val="FFA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06" autoAdjust="0"/>
    <p:restoredTop sz="86518" autoAdjust="0"/>
  </p:normalViewPr>
  <p:slideViewPr>
    <p:cSldViewPr>
      <p:cViewPr varScale="1">
        <p:scale>
          <a:sx n="82" d="100"/>
          <a:sy n="82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200" d="100"/>
          <a:sy n="200" d="100"/>
        </p:scale>
        <p:origin x="1440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FD5C1-68C7-4858-BBF3-5A860EE223E1}" type="datetimeFigureOut">
              <a:rPr lang="nl-BE" smtClean="0"/>
              <a:t>11/11/18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0DF35-8DA8-4F04-B993-35748CF3E292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0006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Bonjour,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m'appelle</a:t>
            </a:r>
            <a:r>
              <a:rPr lang="en-US" dirty="0"/>
              <a:t> Pascale Franck.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suis</a:t>
            </a:r>
            <a:r>
              <a:rPr lang="en-US" dirty="0"/>
              <a:t> </a:t>
            </a:r>
            <a:r>
              <a:rPr lang="en-US" dirty="0" err="1"/>
              <a:t>criminologue</a:t>
            </a:r>
            <a:r>
              <a:rPr lang="en-US" dirty="0"/>
              <a:t> et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travaille</a:t>
            </a:r>
            <a:r>
              <a:rPr lang="en-US" dirty="0"/>
              <a:t> </a:t>
            </a:r>
            <a:r>
              <a:rPr lang="en-US" dirty="0" err="1"/>
              <a:t>depuis</a:t>
            </a:r>
            <a:r>
              <a:rPr lang="en-US" dirty="0"/>
              <a:t> 30 </a:t>
            </a:r>
            <a:r>
              <a:rPr lang="en-US" dirty="0" err="1"/>
              <a:t>ans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le </a:t>
            </a:r>
            <a:r>
              <a:rPr lang="en-US" dirty="0" err="1"/>
              <a:t>domaine</a:t>
            </a:r>
            <a:r>
              <a:rPr lang="en-US" dirty="0"/>
              <a:t> de la violence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l'égard</a:t>
            </a:r>
            <a:r>
              <a:rPr lang="en-US" dirty="0"/>
              <a:t> des femmes, de la violence domestique et de la </a:t>
            </a:r>
            <a:r>
              <a:rPr lang="en-US" dirty="0" err="1"/>
              <a:t>maltraitance</a:t>
            </a:r>
            <a:r>
              <a:rPr lang="en-US" dirty="0"/>
              <a:t> des enfants.</a:t>
            </a:r>
          </a:p>
          <a:p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suis</a:t>
            </a:r>
            <a:r>
              <a:rPr lang="en-US" dirty="0"/>
              <a:t> </a:t>
            </a:r>
            <a:r>
              <a:rPr lang="en-US" dirty="0" err="1"/>
              <a:t>l'un</a:t>
            </a:r>
            <a:r>
              <a:rPr lang="en-US" dirty="0"/>
              <a:t> des </a:t>
            </a:r>
            <a:r>
              <a:rPr lang="en-US" dirty="0" err="1"/>
              <a:t>deux</a:t>
            </a:r>
            <a:r>
              <a:rPr lang="en-US" dirty="0"/>
              <a:t> </a:t>
            </a:r>
            <a:r>
              <a:rPr lang="en-US" dirty="0" err="1"/>
              <a:t>directeurs</a:t>
            </a:r>
            <a:r>
              <a:rPr lang="en-US" dirty="0"/>
              <a:t> du </a:t>
            </a:r>
            <a:r>
              <a:rPr lang="en-US" dirty="0" err="1"/>
              <a:t>FJCd'Anvers</a:t>
            </a:r>
            <a:r>
              <a:rPr lang="en-US" dirty="0"/>
              <a:t> et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suis</a:t>
            </a:r>
            <a:r>
              <a:rPr lang="en-US" dirty="0"/>
              <a:t> le vice-</a:t>
            </a:r>
            <a:r>
              <a:rPr lang="en-US" dirty="0" err="1"/>
              <a:t>président</a:t>
            </a:r>
            <a:r>
              <a:rPr lang="en-US" dirty="0"/>
              <a:t> de la EFJCA.</a:t>
            </a:r>
          </a:p>
          <a:p>
            <a:endParaRPr lang="en-US" dirty="0"/>
          </a:p>
          <a:p>
            <a:r>
              <a:rPr lang="en-US" dirty="0"/>
              <a:t>Ce que </a:t>
            </a:r>
            <a:r>
              <a:rPr lang="en-US" dirty="0" err="1"/>
              <a:t>j'estime</a:t>
            </a:r>
            <a:r>
              <a:rPr lang="en-US" dirty="0"/>
              <a:t> important </a:t>
            </a:r>
            <a:r>
              <a:rPr lang="en-US" dirty="0" err="1"/>
              <a:t>d'indiquer</a:t>
            </a:r>
            <a:r>
              <a:rPr lang="en-US" dirty="0"/>
              <a:t> que,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notre</a:t>
            </a:r>
            <a:r>
              <a:rPr lang="en-US" dirty="0"/>
              <a:t> </a:t>
            </a:r>
            <a:r>
              <a:rPr lang="en-US" dirty="0" err="1"/>
              <a:t>contexte</a:t>
            </a:r>
            <a:r>
              <a:rPr lang="en-US" dirty="0"/>
              <a:t> </a:t>
            </a:r>
            <a:r>
              <a:rPr lang="en-US" dirty="0" err="1"/>
              <a:t>européen</a:t>
            </a:r>
            <a:r>
              <a:rPr lang="en-US" dirty="0"/>
              <a:t>, un FJC ne </a:t>
            </a:r>
            <a:r>
              <a:rPr lang="en-US" dirty="0" err="1"/>
              <a:t>signifie</a:t>
            </a:r>
            <a:r>
              <a:rPr lang="en-US" dirty="0"/>
              <a:t> pas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devez</a:t>
            </a:r>
            <a:r>
              <a:rPr lang="en-US" dirty="0"/>
              <a:t> </a:t>
            </a:r>
            <a:r>
              <a:rPr lang="en-US" dirty="0" err="1"/>
              <a:t>mettre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place </a:t>
            </a:r>
            <a:r>
              <a:rPr lang="en-US" dirty="0" err="1"/>
              <a:t>une</a:t>
            </a:r>
            <a:r>
              <a:rPr lang="en-US" dirty="0"/>
              <a:t> organisation </a:t>
            </a:r>
            <a:r>
              <a:rPr lang="en-US" dirty="0" err="1"/>
              <a:t>totalement</a:t>
            </a:r>
            <a:r>
              <a:rPr lang="en-US" dirty="0"/>
              <a:t> nouvelle. </a:t>
            </a:r>
            <a:r>
              <a:rPr lang="en-US" dirty="0" err="1"/>
              <a:t>dans</a:t>
            </a:r>
            <a:r>
              <a:rPr lang="en-US" dirty="0"/>
              <a:t> la </a:t>
            </a:r>
            <a:r>
              <a:rPr lang="en-US" dirty="0" err="1"/>
              <a:t>plupart</a:t>
            </a:r>
            <a:r>
              <a:rPr lang="en-US" dirty="0"/>
              <a:t> des </a:t>
            </a:r>
            <a:r>
              <a:rPr lang="en-US" dirty="0" err="1"/>
              <a:t>cas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s’agit</a:t>
            </a:r>
            <a:r>
              <a:rPr lang="en-US" dirty="0"/>
              <a:t> de </a:t>
            </a:r>
            <a:r>
              <a:rPr lang="en-US" dirty="0" err="1"/>
              <a:t>réunir</a:t>
            </a:r>
            <a:r>
              <a:rPr lang="en-US" dirty="0"/>
              <a:t> </a:t>
            </a:r>
            <a:r>
              <a:rPr lang="en-US" dirty="0" err="1"/>
              <a:t>tous</a:t>
            </a:r>
            <a:r>
              <a:rPr lang="en-US" dirty="0"/>
              <a:t> les services </a:t>
            </a:r>
            <a:r>
              <a:rPr lang="en-US" dirty="0" err="1"/>
              <a:t>efficaces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la </a:t>
            </a:r>
            <a:r>
              <a:rPr lang="en-US" dirty="0" err="1"/>
              <a:t>lutte</a:t>
            </a:r>
            <a:r>
              <a:rPr lang="en-US" dirty="0"/>
              <a:t> </a:t>
            </a:r>
            <a:r>
              <a:rPr lang="en-US" dirty="0" err="1"/>
              <a:t>contre</a:t>
            </a:r>
            <a:r>
              <a:rPr lang="en-US" dirty="0"/>
              <a:t> la violence. </a:t>
            </a:r>
            <a:r>
              <a:rPr lang="en-US" dirty="0" err="1"/>
              <a:t>c'est</a:t>
            </a:r>
            <a:r>
              <a:rPr lang="en-US" dirty="0"/>
              <a:t> le </a:t>
            </a:r>
            <a:r>
              <a:rPr lang="en-US" dirty="0" err="1"/>
              <a:t>partenariat</a:t>
            </a:r>
            <a:r>
              <a:rPr lang="en-US" dirty="0"/>
              <a:t> qui fait la </a:t>
            </a:r>
            <a:r>
              <a:rPr lang="en-US" dirty="0" err="1"/>
              <a:t>différence</a:t>
            </a:r>
            <a:r>
              <a:rPr lang="en-US" dirty="0"/>
              <a:t> pour les </a:t>
            </a:r>
            <a:r>
              <a:rPr lang="en-US" dirty="0" err="1"/>
              <a:t>victimes</a:t>
            </a:r>
            <a:r>
              <a:rPr lang="en-US" dirty="0"/>
              <a:t> de violence.</a:t>
            </a: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0DF35-8DA8-4F04-B993-35748CF3E292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8928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0DF35-8DA8-4F04-B993-35748CF3E292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3006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jdelijke aanduiding voor dia-afbeelding 1">
            <a:extLst>
              <a:ext uri="{FF2B5EF4-FFF2-40B4-BE49-F238E27FC236}">
                <a16:creationId xmlns:a16="http://schemas.microsoft.com/office/drawing/2014/main" id="{302DE7EB-871F-9B49-A452-1F747B9809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Tijdelijke aanduiding voor notities 2">
            <a:extLst>
              <a:ext uri="{FF2B5EF4-FFF2-40B4-BE49-F238E27FC236}">
                <a16:creationId xmlns:a16="http://schemas.microsoft.com/office/drawing/2014/main" id="{4F34FF01-6DFB-A849-90DE-8B0783170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67587" name="Tijdelijke aanduiding voor dianummer 3">
            <a:extLst>
              <a:ext uri="{FF2B5EF4-FFF2-40B4-BE49-F238E27FC236}">
                <a16:creationId xmlns:a16="http://schemas.microsoft.com/office/drawing/2014/main" id="{6FB06EB2-078E-6F4C-B90F-FA99739EE3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32CFD8-1379-1149-BC95-971255CA0354}" type="slidenum">
              <a:rPr lang="nl-NL" altLang="nl-NL" smtClean="0">
                <a:latin typeface="Calibri" panose="020F0502020204030204" pitchFamily="34" charset="0"/>
              </a:rPr>
              <a:pPr/>
              <a:t>2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003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FJC </a:t>
            </a:r>
            <a:r>
              <a:rPr lang="en-US" err="1"/>
              <a:t>s’éloigne</a:t>
            </a:r>
            <a:r>
              <a:rPr lang="en-US"/>
              <a:t> </a:t>
            </a:r>
            <a:r>
              <a:rPr lang="en-US" err="1"/>
              <a:t>donc</a:t>
            </a:r>
            <a:r>
              <a:rPr lang="en-US"/>
              <a:t> des </a:t>
            </a:r>
            <a:r>
              <a:rPr lang="en-US" err="1"/>
              <a:t>possibilités</a:t>
            </a:r>
            <a:r>
              <a:rPr lang="en-US"/>
              <a:t> locales, </a:t>
            </a:r>
            <a:r>
              <a:rPr lang="en-US" err="1"/>
              <a:t>mais</a:t>
            </a:r>
            <a:r>
              <a:rPr lang="en-US"/>
              <a:t> </a:t>
            </a:r>
            <a:r>
              <a:rPr lang="en-US" err="1"/>
              <a:t>dans</a:t>
            </a:r>
            <a:r>
              <a:rPr lang="en-US"/>
              <a:t> le but </a:t>
            </a:r>
            <a:r>
              <a:rPr lang="en-US" err="1"/>
              <a:t>d’offrir</a:t>
            </a:r>
            <a:r>
              <a:rPr lang="en-US"/>
              <a:t>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offre</a:t>
            </a:r>
            <a:r>
              <a:rPr lang="en-US"/>
              <a:t> </a:t>
            </a:r>
            <a:r>
              <a:rPr lang="en-US" err="1"/>
              <a:t>intégrée</a:t>
            </a:r>
            <a:r>
              <a:rPr lang="en-US"/>
              <a:t> et </a:t>
            </a:r>
            <a:r>
              <a:rPr lang="en-US" err="1"/>
              <a:t>orientée</a:t>
            </a:r>
            <a:r>
              <a:rPr lang="en-US"/>
              <a:t> </a:t>
            </a:r>
            <a:r>
              <a:rPr lang="en-US" err="1"/>
              <a:t>vers</a:t>
            </a:r>
            <a:r>
              <a:rPr lang="en-US"/>
              <a:t> les </a:t>
            </a:r>
            <a:r>
              <a:rPr lang="en-US" err="1"/>
              <a:t>victimes</a:t>
            </a:r>
            <a:r>
              <a:rPr lang="en-US"/>
              <a:t> aux </a:t>
            </a:r>
            <a:r>
              <a:rPr lang="en-US" err="1"/>
              <a:t>victimes</a:t>
            </a:r>
            <a:r>
              <a:rPr lang="en-US"/>
              <a:t> de </a:t>
            </a:r>
            <a:r>
              <a:rPr lang="en-US" err="1"/>
              <a:t>violences</a:t>
            </a:r>
            <a:r>
              <a:rPr lang="en-US"/>
              <a:t> domestiques et </a:t>
            </a:r>
            <a:r>
              <a:rPr lang="en-US" err="1"/>
              <a:t>à</a:t>
            </a:r>
            <a:r>
              <a:rPr lang="en-US"/>
              <a:t> </a:t>
            </a:r>
            <a:r>
              <a:rPr lang="en-US" err="1"/>
              <a:t>leurs</a:t>
            </a:r>
            <a:r>
              <a:rPr lang="en-US"/>
              <a:t> </a:t>
            </a:r>
            <a:r>
              <a:rPr lang="en-US" err="1"/>
              <a:t>familles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La </a:t>
            </a:r>
            <a:r>
              <a:rPr lang="en-US" err="1"/>
              <a:t>plupart</a:t>
            </a:r>
            <a:r>
              <a:rPr lang="en-US"/>
              <a:t> des FJC </a:t>
            </a:r>
            <a:r>
              <a:rPr lang="en-US" err="1"/>
              <a:t>offrent</a:t>
            </a:r>
            <a:r>
              <a:rPr lang="en-US"/>
              <a:t>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variété</a:t>
            </a:r>
            <a:r>
              <a:rPr lang="en-US"/>
              <a:t> de services de </a:t>
            </a:r>
            <a:r>
              <a:rPr lang="en-US" err="1"/>
              <a:t>qualité</a:t>
            </a:r>
            <a:r>
              <a:rPr lang="en-US"/>
              <a:t> </a:t>
            </a:r>
            <a:r>
              <a:rPr lang="en-US" err="1"/>
              <a:t>dont</a:t>
            </a:r>
            <a:r>
              <a:rPr lang="en-US"/>
              <a:t> les </a:t>
            </a:r>
            <a:r>
              <a:rPr lang="en-US" err="1"/>
              <a:t>victimes</a:t>
            </a:r>
            <a:r>
              <a:rPr lang="en-US"/>
              <a:t> </a:t>
            </a:r>
            <a:r>
              <a:rPr lang="en-US" err="1"/>
              <a:t>ont</a:t>
            </a:r>
            <a:r>
              <a:rPr lang="en-US"/>
              <a:t> </a:t>
            </a:r>
            <a:r>
              <a:rPr lang="en-US" err="1"/>
              <a:t>besoin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 err="1"/>
              <a:t>Dans</a:t>
            </a:r>
            <a:r>
              <a:rPr lang="en-US"/>
              <a:t> le FJC </a:t>
            </a:r>
            <a:r>
              <a:rPr lang="en-US" err="1"/>
              <a:t>d'Anvers</a:t>
            </a:r>
            <a:r>
              <a:rPr lang="en-US"/>
              <a:t>, </a:t>
            </a:r>
            <a:r>
              <a:rPr lang="en-US" err="1"/>
              <a:t>vous</a:t>
            </a:r>
            <a:r>
              <a:rPr lang="en-US"/>
              <a:t> </a:t>
            </a:r>
            <a:r>
              <a:rPr lang="en-US" err="1"/>
              <a:t>trouverez</a:t>
            </a:r>
            <a:r>
              <a:rPr lang="en-US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procédure</a:t>
            </a:r>
            <a:r>
              <a:rPr lang="en-US"/>
              <a:t> </a:t>
            </a:r>
            <a:r>
              <a:rPr lang="en-US" err="1"/>
              <a:t>d'admission</a:t>
            </a:r>
            <a:r>
              <a:rPr lang="en-US"/>
              <a:t> </a:t>
            </a:r>
            <a:r>
              <a:rPr lang="en-US" err="1"/>
              <a:t>conjointe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équipe</a:t>
            </a:r>
            <a:r>
              <a:rPr lang="en-US"/>
              <a:t> </a:t>
            </a:r>
            <a:r>
              <a:rPr lang="en-US" err="1"/>
              <a:t>à</a:t>
            </a:r>
            <a:r>
              <a:rPr lang="en-US"/>
              <a:t> </a:t>
            </a:r>
            <a:r>
              <a:rPr lang="en-US" err="1"/>
              <a:t>haut</a:t>
            </a:r>
            <a:r>
              <a:rPr lang="en-US"/>
              <a:t> </a:t>
            </a:r>
            <a:r>
              <a:rPr lang="en-US" err="1"/>
              <a:t>risque</a:t>
            </a:r>
            <a:r>
              <a:rPr lang="en-US"/>
              <a:t> pour le </a:t>
            </a:r>
            <a:r>
              <a:rPr lang="en-US" err="1"/>
              <a:t>secteur</a:t>
            </a:r>
            <a:r>
              <a:rPr lang="en-US"/>
              <a:t> </a:t>
            </a:r>
            <a:r>
              <a:rPr lang="en-US" err="1"/>
              <a:t>à</a:t>
            </a:r>
            <a:r>
              <a:rPr lang="en-US"/>
              <a:t> </a:t>
            </a:r>
            <a:r>
              <a:rPr lang="en-US" err="1"/>
              <a:t>haut</a:t>
            </a:r>
            <a:r>
              <a:rPr lang="en-US"/>
              <a:t> </a:t>
            </a:r>
            <a:r>
              <a:rPr lang="en-US" err="1"/>
              <a:t>risque</a:t>
            </a:r>
            <a:r>
              <a:rPr lang="en-US"/>
              <a:t> avec beaucoup de </a:t>
            </a:r>
            <a:r>
              <a:rPr lang="en-US" err="1"/>
              <a:t>problèmes</a:t>
            </a:r>
            <a:r>
              <a:rPr lang="en-US"/>
              <a:t> sous-</a:t>
            </a:r>
            <a:r>
              <a:rPr lang="en-US" err="1"/>
              <a:t>jacents</a:t>
            </a:r>
            <a:r>
              <a:rPr lang="en-US"/>
              <a:t>, </a:t>
            </a:r>
            <a:r>
              <a:rPr lang="en-US" err="1"/>
              <a:t>ils</a:t>
            </a:r>
            <a:r>
              <a:rPr lang="en-US"/>
              <a:t> </a:t>
            </a:r>
            <a:r>
              <a:rPr lang="en-US" err="1"/>
              <a:t>travaillent</a:t>
            </a:r>
            <a:r>
              <a:rPr lang="en-US"/>
              <a:t> </a:t>
            </a:r>
            <a:r>
              <a:rPr lang="en-US" err="1"/>
              <a:t>selon</a:t>
            </a:r>
            <a:r>
              <a:rPr lang="en-US"/>
              <a:t>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procédure</a:t>
            </a:r>
            <a:r>
              <a:rPr lang="en-US"/>
              <a:t> de travail </a:t>
            </a:r>
            <a:r>
              <a:rPr lang="en-US" err="1"/>
              <a:t>très</a:t>
            </a:r>
            <a:r>
              <a:rPr lang="en-US"/>
              <a:t> intensive et </a:t>
            </a:r>
            <a:r>
              <a:rPr lang="en-US" err="1"/>
              <a:t>jusqu'à</a:t>
            </a:r>
            <a:r>
              <a:rPr lang="en-US"/>
              <a:t> </a:t>
            </a:r>
            <a:r>
              <a:rPr lang="en-US" err="1"/>
              <a:t>ce</a:t>
            </a:r>
            <a:r>
              <a:rPr lang="en-US"/>
              <a:t> que tout </a:t>
            </a:r>
            <a:r>
              <a:rPr lang="en-US" err="1"/>
              <a:t>soit</a:t>
            </a:r>
            <a:r>
              <a:rPr lang="en-US"/>
              <a:t> </a:t>
            </a:r>
            <a:r>
              <a:rPr lang="en-US" err="1"/>
              <a:t>maîtrisé</a:t>
            </a:r>
            <a:r>
              <a:rPr lang="en-US"/>
              <a:t> (</a:t>
            </a:r>
            <a:r>
              <a:rPr lang="en-US" err="1"/>
              <a:t>durée</a:t>
            </a:r>
            <a:r>
              <a:rPr lang="en-US"/>
              <a:t> </a:t>
            </a:r>
            <a:r>
              <a:rPr lang="en-US" err="1"/>
              <a:t>moyenne</a:t>
            </a:r>
            <a:r>
              <a:rPr lang="en-US"/>
              <a:t> de 22 </a:t>
            </a:r>
            <a:r>
              <a:rPr lang="en-US" err="1"/>
              <a:t>mois</a:t>
            </a:r>
            <a:r>
              <a:rPr lang="en-US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offre</a:t>
            </a:r>
            <a:r>
              <a:rPr lang="en-US"/>
              <a:t> </a:t>
            </a:r>
            <a:r>
              <a:rPr lang="en-US" err="1"/>
              <a:t>multidisciplinaire</a:t>
            </a:r>
            <a:r>
              <a:rPr lang="en-US"/>
              <a:t> avec </a:t>
            </a:r>
            <a:r>
              <a:rPr lang="en-US" err="1"/>
              <a:t>gestion</a:t>
            </a:r>
            <a:r>
              <a:rPr lang="en-US"/>
              <a:t> de </a:t>
            </a:r>
            <a:r>
              <a:rPr lang="en-US" err="1"/>
              <a:t>cas</a:t>
            </a:r>
            <a:r>
              <a:rPr lang="en-US"/>
              <a:t>, </a:t>
            </a:r>
            <a:r>
              <a:rPr lang="en-US" err="1"/>
              <a:t>adaptée</a:t>
            </a:r>
            <a:r>
              <a:rPr lang="en-US"/>
              <a:t> aux </a:t>
            </a:r>
            <a:r>
              <a:rPr lang="en-US" err="1"/>
              <a:t>besoins</a:t>
            </a:r>
            <a:r>
              <a:rPr lang="en-US"/>
              <a:t> des </a:t>
            </a:r>
            <a:r>
              <a:rPr lang="en-US" err="1"/>
              <a:t>victimes</a:t>
            </a:r>
            <a:r>
              <a:rPr lang="en-US"/>
              <a:t> et de </a:t>
            </a:r>
            <a:r>
              <a:rPr lang="en-US" err="1"/>
              <a:t>leurs</a:t>
            </a:r>
            <a:r>
              <a:rPr lang="en-US"/>
              <a:t> </a:t>
            </a:r>
            <a:r>
              <a:rPr lang="en-US" err="1"/>
              <a:t>familles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Services sur site: organisations qui </a:t>
            </a:r>
            <a:r>
              <a:rPr lang="en-US" err="1"/>
              <a:t>ont</a:t>
            </a:r>
            <a:r>
              <a:rPr lang="en-US"/>
              <a:t> un </a:t>
            </a:r>
            <a:r>
              <a:rPr lang="en-US" err="1"/>
              <a:t>nombre</a:t>
            </a:r>
            <a:r>
              <a:rPr lang="en-US"/>
              <a:t> </a:t>
            </a:r>
            <a:r>
              <a:rPr lang="en-US" err="1"/>
              <a:t>d'heures</a:t>
            </a:r>
            <a:r>
              <a:rPr lang="en-US"/>
              <a:t> </a:t>
            </a:r>
            <a:r>
              <a:rPr lang="en-US" err="1"/>
              <a:t>hebdomadaires</a:t>
            </a:r>
            <a:r>
              <a:rPr lang="en-US"/>
              <a:t> au FJC et </a:t>
            </a:r>
            <a:r>
              <a:rPr lang="en-US" err="1"/>
              <a:t>où</a:t>
            </a:r>
            <a:r>
              <a:rPr lang="en-US"/>
              <a:t> les </a:t>
            </a:r>
            <a:r>
              <a:rPr lang="en-US" err="1"/>
              <a:t>victimes</a:t>
            </a:r>
            <a:r>
              <a:rPr lang="en-US"/>
              <a:t> </a:t>
            </a:r>
            <a:r>
              <a:rPr lang="en-US" err="1"/>
              <a:t>peuvent</a:t>
            </a:r>
            <a:r>
              <a:rPr lang="en-US"/>
              <a:t> </a:t>
            </a:r>
            <a:r>
              <a:rPr lang="en-US" err="1"/>
              <a:t>prendre</a:t>
            </a:r>
            <a:r>
              <a:rPr lang="en-US"/>
              <a:t> </a:t>
            </a:r>
            <a:r>
              <a:rPr lang="en-US" err="1"/>
              <a:t>rendez-vous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Collaboration avec des services hors site, le FJC </a:t>
            </a:r>
            <a:r>
              <a:rPr lang="en-US" err="1"/>
              <a:t>établit</a:t>
            </a:r>
            <a:r>
              <a:rPr lang="en-US"/>
              <a:t> la </a:t>
            </a:r>
            <a:r>
              <a:rPr lang="en-US" err="1"/>
              <a:t>connexion</a:t>
            </a:r>
            <a:r>
              <a:rPr lang="en-US"/>
              <a:t> avec des services don’t les victims </a:t>
            </a:r>
            <a:r>
              <a:rPr lang="en-US" err="1"/>
              <a:t>ont</a:t>
            </a:r>
            <a:r>
              <a:rPr lang="en-US"/>
              <a:t> </a:t>
            </a:r>
            <a:r>
              <a:rPr lang="en-US" err="1"/>
              <a:t>besoin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0DF35-8DA8-4F04-B993-35748CF3E292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9583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jdelijke aanduiding voor dia-afbeelding 1">
            <a:extLst>
              <a:ext uri="{FF2B5EF4-FFF2-40B4-BE49-F238E27FC236}">
                <a16:creationId xmlns:a16="http://schemas.microsoft.com/office/drawing/2014/main" id="{28835A9F-99BE-D347-A164-E2366E84F4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Tijdelijke aanduiding voor notities 2">
            <a:extLst>
              <a:ext uri="{FF2B5EF4-FFF2-40B4-BE49-F238E27FC236}">
                <a16:creationId xmlns:a16="http://schemas.microsoft.com/office/drawing/2014/main" id="{8238BFC3-AF08-104E-9C9D-4272BEC54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77827" name="Tijdelijke aanduiding voor dianummer 3">
            <a:extLst>
              <a:ext uri="{FF2B5EF4-FFF2-40B4-BE49-F238E27FC236}">
                <a16:creationId xmlns:a16="http://schemas.microsoft.com/office/drawing/2014/main" id="{8FA6BA50-A365-2541-BC44-60EAC7CD6F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53CA095-369D-1D4D-AB14-A7BA26A9AEE1}" type="slidenum">
              <a:rPr lang="nl-NL" altLang="nl-NL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nl-NL" altLang="nl-N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598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B8451-8418-4362-B051-91C561EFF071}" type="slidenum">
              <a:rPr lang="nl-BE" smtClean="0">
                <a:solidFill>
                  <a:prstClr val="black"/>
                </a:solidFill>
              </a:rPr>
              <a:pPr/>
              <a:t>5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50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B8451-8418-4362-B051-91C561EFF071}" type="slidenum">
              <a:rPr lang="nl-BE" smtClean="0">
                <a:solidFill>
                  <a:prstClr val="black"/>
                </a:solidFill>
              </a:rPr>
              <a:pPr/>
              <a:t>6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12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Ce qui </a:t>
            </a:r>
            <a:r>
              <a:rPr lang="en-US" err="1"/>
              <a:t>est</a:t>
            </a:r>
            <a:r>
              <a:rPr lang="en-US"/>
              <a:t> important </a:t>
            </a:r>
            <a:r>
              <a:rPr lang="en-US" err="1"/>
              <a:t>dans</a:t>
            </a:r>
            <a:r>
              <a:rPr lang="en-US"/>
              <a:t> le </a:t>
            </a:r>
            <a:r>
              <a:rPr lang="en-US" err="1"/>
              <a:t>développement</a:t>
            </a:r>
            <a:r>
              <a:rPr lang="en-US"/>
              <a:t> d’un FJC: </a:t>
            </a:r>
            <a:r>
              <a:rPr lang="en-US" err="1"/>
              <a:t>ce</a:t>
            </a:r>
            <a:r>
              <a:rPr lang="en-US"/>
              <a:t> </a:t>
            </a:r>
            <a:r>
              <a:rPr lang="en-US" err="1"/>
              <a:t>n’est</a:t>
            </a:r>
            <a:r>
              <a:rPr lang="en-US"/>
              <a:t> pas un copier-</a:t>
            </a:r>
            <a:r>
              <a:rPr lang="en-US" err="1"/>
              <a:t>coller</a:t>
            </a:r>
            <a:r>
              <a:rPr lang="en-US"/>
              <a:t>. Le FJC </a:t>
            </a:r>
            <a:r>
              <a:rPr lang="en-US" err="1"/>
              <a:t>représente</a:t>
            </a:r>
            <a:r>
              <a:rPr lang="en-US"/>
              <a:t>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méthodologie</a:t>
            </a:r>
            <a:r>
              <a:rPr lang="en-US"/>
              <a:t> de </a:t>
            </a:r>
            <a:r>
              <a:rPr lang="en-US" err="1"/>
              <a:t>coopération</a:t>
            </a:r>
            <a:r>
              <a:rPr lang="en-US"/>
              <a:t> avec des </a:t>
            </a:r>
            <a:r>
              <a:rPr lang="en-US" err="1"/>
              <a:t>principes</a:t>
            </a:r>
            <a:r>
              <a:rPr lang="en-US"/>
              <a:t> qui </a:t>
            </a:r>
            <a:r>
              <a:rPr lang="en-US" err="1"/>
              <a:t>s’appliquent</a:t>
            </a:r>
            <a:r>
              <a:rPr lang="en-US"/>
              <a:t> </a:t>
            </a:r>
            <a:r>
              <a:rPr lang="en-US" err="1"/>
              <a:t>à</a:t>
            </a:r>
            <a:r>
              <a:rPr lang="en-US"/>
              <a:t> </a:t>
            </a:r>
            <a:r>
              <a:rPr lang="en-US" err="1"/>
              <a:t>tous</a:t>
            </a:r>
            <a:r>
              <a:rPr lang="en-US"/>
              <a:t> les FJC. La </a:t>
            </a:r>
            <a:r>
              <a:rPr lang="en-US" err="1"/>
              <a:t>manière</a:t>
            </a:r>
            <a:r>
              <a:rPr lang="en-US"/>
              <a:t> </a:t>
            </a:r>
            <a:r>
              <a:rPr lang="en-US" err="1"/>
              <a:t>dont</a:t>
            </a:r>
            <a:r>
              <a:rPr lang="en-US"/>
              <a:t> la FJC </a:t>
            </a:r>
            <a:r>
              <a:rPr lang="en-US" err="1"/>
              <a:t>prend</a:t>
            </a:r>
            <a:r>
              <a:rPr lang="en-US"/>
              <a:t> </a:t>
            </a:r>
            <a:r>
              <a:rPr lang="en-US" err="1"/>
              <a:t>forme</a:t>
            </a:r>
            <a:r>
              <a:rPr lang="en-US"/>
              <a:t> commence par les </a:t>
            </a:r>
            <a:r>
              <a:rPr lang="en-US" err="1"/>
              <a:t>partenaires</a:t>
            </a:r>
            <a:r>
              <a:rPr lang="en-US"/>
              <a:t> </a:t>
            </a:r>
            <a:r>
              <a:rPr lang="en-US" err="1"/>
              <a:t>locaux</a:t>
            </a:r>
            <a:r>
              <a:rPr lang="en-US"/>
              <a:t> et </a:t>
            </a:r>
            <a:r>
              <a:rPr lang="en-US" err="1"/>
              <a:t>leurs</a:t>
            </a:r>
            <a:r>
              <a:rPr lang="en-US"/>
              <a:t> </a:t>
            </a:r>
            <a:r>
              <a:rPr lang="en-US" err="1"/>
              <a:t>possibilités</a:t>
            </a:r>
            <a:r>
              <a:rPr lang="en-US"/>
              <a:t>. Un bon FJC </a:t>
            </a:r>
            <a:r>
              <a:rPr lang="en-US" err="1"/>
              <a:t>grandit</a:t>
            </a:r>
            <a:r>
              <a:rPr lang="en-US"/>
              <a:t> de </a:t>
            </a:r>
            <a:r>
              <a:rPr lang="en-US" err="1"/>
              <a:t>manière</a:t>
            </a:r>
            <a:r>
              <a:rPr lang="en-US"/>
              <a:t> </a:t>
            </a:r>
            <a:r>
              <a:rPr lang="en-US" err="1"/>
              <a:t>ascendante</a:t>
            </a:r>
            <a:r>
              <a:rPr lang="en-US"/>
              <a:t>, </a:t>
            </a:r>
            <a:r>
              <a:rPr lang="en-US" err="1"/>
              <a:t>mais</a:t>
            </a:r>
            <a:r>
              <a:rPr lang="en-US"/>
              <a:t> avec le </a:t>
            </a:r>
            <a:r>
              <a:rPr lang="en-US" err="1"/>
              <a:t>soutien</a:t>
            </a:r>
            <a:r>
              <a:rPr lang="en-US"/>
              <a:t> des </a:t>
            </a:r>
            <a:r>
              <a:rPr lang="en-US" err="1"/>
              <a:t>gouvernements</a:t>
            </a:r>
            <a:r>
              <a:rPr lang="en-US"/>
              <a:t> </a:t>
            </a:r>
            <a:r>
              <a:rPr lang="en-US" err="1"/>
              <a:t>locaux</a:t>
            </a:r>
            <a:r>
              <a:rPr lang="en-US"/>
              <a:t> et </a:t>
            </a:r>
            <a:r>
              <a:rPr lang="en-US" err="1"/>
              <a:t>nationaux</a:t>
            </a:r>
            <a:r>
              <a:rPr lang="en-US"/>
              <a:t>. Ce </a:t>
            </a:r>
            <a:r>
              <a:rPr lang="en-US" err="1"/>
              <a:t>sont</a:t>
            </a:r>
            <a:r>
              <a:rPr lang="en-US"/>
              <a:t> des </a:t>
            </a:r>
            <a:r>
              <a:rPr lang="en-US" err="1"/>
              <a:t>facteurs</a:t>
            </a:r>
            <a:r>
              <a:rPr lang="en-US"/>
              <a:t> </a:t>
            </a:r>
            <a:r>
              <a:rPr lang="en-US" err="1"/>
              <a:t>cruciaux</a:t>
            </a:r>
            <a:r>
              <a:rPr lang="en-US"/>
              <a:t> pour le </a:t>
            </a:r>
            <a:r>
              <a:rPr lang="en-US" err="1"/>
              <a:t>succès</a:t>
            </a:r>
            <a:r>
              <a:rPr lang="en-US"/>
              <a:t> de la configuration.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0DF35-8DA8-4F04-B993-35748CF3E292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4259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0DF35-8DA8-4F04-B993-35748CF3E292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5396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Il </a:t>
            </a:r>
            <a:r>
              <a:rPr lang="en-US" err="1"/>
              <a:t>est</a:t>
            </a:r>
            <a:r>
              <a:rPr lang="en-US"/>
              <a:t> important de </a:t>
            </a:r>
            <a:r>
              <a:rPr lang="en-US" err="1"/>
              <a:t>partir</a:t>
            </a:r>
            <a:r>
              <a:rPr lang="en-US"/>
              <a:t> des </a:t>
            </a:r>
            <a:r>
              <a:rPr lang="en-US" err="1"/>
              <a:t>besoins</a:t>
            </a:r>
            <a:r>
              <a:rPr lang="en-US"/>
              <a:t> des </a:t>
            </a:r>
            <a:r>
              <a:rPr lang="en-US" err="1"/>
              <a:t>victimes</a:t>
            </a:r>
            <a:r>
              <a:rPr lang="en-US"/>
              <a:t>. La question </a:t>
            </a:r>
            <a:r>
              <a:rPr lang="en-US" err="1"/>
              <a:t>centrale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"Que </a:t>
            </a:r>
            <a:r>
              <a:rPr lang="en-US" err="1"/>
              <a:t>pouvons</a:t>
            </a:r>
            <a:r>
              <a:rPr lang="en-US"/>
              <a:t>-nous faire pour </a:t>
            </a:r>
            <a:r>
              <a:rPr lang="en-US" err="1"/>
              <a:t>vous</a:t>
            </a:r>
            <a:r>
              <a:rPr lang="en-US"/>
              <a:t>?"</a:t>
            </a:r>
          </a:p>
          <a:p>
            <a:endParaRPr lang="en-US"/>
          </a:p>
          <a:p>
            <a:r>
              <a:rPr lang="en-US" err="1"/>
              <a:t>Coopération</a:t>
            </a:r>
            <a:r>
              <a:rPr lang="en-US"/>
              <a:t> de </a:t>
            </a:r>
            <a:r>
              <a:rPr lang="en-US" err="1"/>
              <a:t>tous</a:t>
            </a:r>
            <a:r>
              <a:rPr lang="en-US"/>
              <a:t> les services </a:t>
            </a:r>
            <a:r>
              <a:rPr lang="en-US" err="1"/>
              <a:t>impliqués</a:t>
            </a:r>
            <a:r>
              <a:rPr lang="en-US"/>
              <a:t>: </a:t>
            </a:r>
            <a:r>
              <a:rPr lang="en-US" err="1"/>
              <a:t>cela</a:t>
            </a:r>
            <a:r>
              <a:rPr lang="en-US"/>
              <a:t> </a:t>
            </a:r>
            <a:r>
              <a:rPr lang="en-US" err="1"/>
              <a:t>nécessite</a:t>
            </a:r>
            <a:r>
              <a:rPr lang="en-US"/>
              <a:t> </a:t>
            </a:r>
            <a:r>
              <a:rPr lang="en-US" err="1"/>
              <a:t>une</a:t>
            </a:r>
            <a:r>
              <a:rPr lang="en-US"/>
              <a:t> communication ouverte et </a:t>
            </a:r>
            <a:r>
              <a:rPr lang="en-US" err="1"/>
              <a:t>transparente</a:t>
            </a:r>
            <a:r>
              <a:rPr lang="en-US"/>
              <a:t>,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confiance</a:t>
            </a:r>
            <a:r>
              <a:rPr lang="en-US"/>
              <a:t> </a:t>
            </a:r>
            <a:r>
              <a:rPr lang="en-US" err="1"/>
              <a:t>mutuelle</a:t>
            </a:r>
            <a:r>
              <a:rPr lang="en-US"/>
              <a:t> et </a:t>
            </a:r>
            <a:r>
              <a:rPr lang="en-US" err="1"/>
              <a:t>une</a:t>
            </a:r>
            <a:r>
              <a:rPr lang="en-US"/>
              <a:t> culture "WE"</a:t>
            </a:r>
          </a:p>
          <a:p>
            <a:endParaRPr lang="en-US"/>
          </a:p>
          <a:p>
            <a:r>
              <a:rPr lang="en-US"/>
              <a:t>Installer la </a:t>
            </a:r>
            <a:r>
              <a:rPr lang="en-US" err="1"/>
              <a:t>sécurité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la première </a:t>
            </a:r>
            <a:r>
              <a:rPr lang="en-US" err="1"/>
              <a:t>priorité</a:t>
            </a:r>
            <a:r>
              <a:rPr lang="en-US"/>
              <a:t>.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outre</a:t>
            </a:r>
            <a:r>
              <a:rPr lang="en-US"/>
              <a:t>, </a:t>
            </a:r>
            <a:r>
              <a:rPr lang="en-US" err="1"/>
              <a:t>il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important de donner aux </a:t>
            </a:r>
            <a:r>
              <a:rPr lang="en-US" err="1"/>
              <a:t>victimes</a:t>
            </a:r>
            <a:r>
              <a:rPr lang="en-US"/>
              <a:t> un </a:t>
            </a:r>
            <a:r>
              <a:rPr lang="en-US" err="1"/>
              <a:t>espoir</a:t>
            </a:r>
            <a:r>
              <a:rPr lang="en-US"/>
              <a:t> pour </a:t>
            </a:r>
            <a:r>
              <a:rPr lang="en-US" err="1"/>
              <a:t>l'avenir</a:t>
            </a:r>
            <a:r>
              <a:rPr lang="en-US"/>
              <a:t>, </a:t>
            </a:r>
            <a:r>
              <a:rPr lang="en-US" err="1"/>
              <a:t>en</a:t>
            </a:r>
            <a:r>
              <a:rPr lang="en-US"/>
              <a:t> les </a:t>
            </a:r>
            <a:r>
              <a:rPr lang="en-US" err="1"/>
              <a:t>aidant</a:t>
            </a:r>
            <a:r>
              <a:rPr lang="en-US"/>
              <a:t> </a:t>
            </a:r>
            <a:r>
              <a:rPr lang="en-US" err="1"/>
              <a:t>à</a:t>
            </a:r>
            <a:r>
              <a:rPr lang="en-US"/>
              <a:t> </a:t>
            </a:r>
            <a:r>
              <a:rPr lang="en-US" err="1"/>
              <a:t>résoudre</a:t>
            </a:r>
            <a:r>
              <a:rPr lang="en-US"/>
              <a:t> les </a:t>
            </a:r>
            <a:r>
              <a:rPr lang="en-US" err="1"/>
              <a:t>problèmes</a:t>
            </a:r>
            <a:r>
              <a:rPr lang="en-US"/>
              <a:t> de </a:t>
            </a:r>
            <a:r>
              <a:rPr lang="en-US" err="1"/>
              <a:t>différents</a:t>
            </a:r>
            <a:r>
              <a:rPr lang="en-US"/>
              <a:t> </a:t>
            </a:r>
            <a:r>
              <a:rPr lang="en-US" err="1"/>
              <a:t>espaces</a:t>
            </a:r>
            <a:r>
              <a:rPr lang="en-US"/>
              <a:t> de vie.</a:t>
            </a:r>
          </a:p>
          <a:p>
            <a:endParaRPr lang="en-US"/>
          </a:p>
          <a:p>
            <a:r>
              <a:rPr lang="en-US"/>
              <a:t>La </a:t>
            </a:r>
            <a:r>
              <a:rPr lang="en-US" err="1"/>
              <a:t>voix</a:t>
            </a:r>
            <a:r>
              <a:rPr lang="en-US"/>
              <a:t> des </a:t>
            </a:r>
            <a:r>
              <a:rPr lang="en-US" err="1"/>
              <a:t>victimes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très</a:t>
            </a:r>
            <a:r>
              <a:rPr lang="en-US"/>
              <a:t> </a:t>
            </a:r>
            <a:r>
              <a:rPr lang="en-US" err="1"/>
              <a:t>importante</a:t>
            </a:r>
            <a:r>
              <a:rPr lang="en-US"/>
              <a:t>: </a:t>
            </a:r>
            <a:r>
              <a:rPr lang="en-US" err="1"/>
              <a:t>leur</a:t>
            </a:r>
            <a:r>
              <a:rPr lang="en-US"/>
              <a:t> implication </a:t>
            </a:r>
            <a:r>
              <a:rPr lang="en-US" err="1"/>
              <a:t>dans</a:t>
            </a:r>
            <a:r>
              <a:rPr lang="en-US"/>
              <a:t> </a:t>
            </a:r>
            <a:r>
              <a:rPr lang="en-US" err="1"/>
              <a:t>l'opération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inhérente</a:t>
            </a:r>
            <a:r>
              <a:rPr lang="en-US"/>
              <a:t> </a:t>
            </a:r>
            <a:r>
              <a:rPr lang="en-US" err="1"/>
              <a:t>à</a:t>
            </a:r>
            <a:r>
              <a:rPr lang="en-US"/>
              <a:t> </a:t>
            </a:r>
            <a:r>
              <a:rPr lang="en-US" err="1"/>
              <a:t>l'opération</a:t>
            </a:r>
            <a:r>
              <a:rPr lang="en-US"/>
              <a:t> du FJC.</a:t>
            </a:r>
          </a:p>
          <a:p>
            <a:endParaRPr lang="en-US"/>
          </a:p>
          <a:p>
            <a:r>
              <a:rPr lang="en-US"/>
              <a:t>Les </a:t>
            </a:r>
            <a:r>
              <a:rPr lang="en-US" err="1"/>
              <a:t>partenaires</a:t>
            </a:r>
            <a:r>
              <a:rPr lang="en-US"/>
              <a:t> et les organisations </a:t>
            </a:r>
            <a:r>
              <a:rPr lang="en-US" err="1"/>
              <a:t>locaux</a:t>
            </a:r>
            <a:r>
              <a:rPr lang="en-US"/>
              <a:t> </a:t>
            </a:r>
            <a:r>
              <a:rPr lang="en-US" err="1"/>
              <a:t>ont</a:t>
            </a:r>
            <a:r>
              <a:rPr lang="en-US"/>
              <a:t> </a:t>
            </a:r>
            <a:r>
              <a:rPr lang="en-US" err="1"/>
              <a:t>besoin</a:t>
            </a:r>
            <a:r>
              <a:rPr lang="en-US"/>
              <a:t> du </a:t>
            </a:r>
            <a:r>
              <a:rPr lang="en-US" err="1"/>
              <a:t>soutien</a:t>
            </a:r>
            <a:r>
              <a:rPr lang="en-US"/>
              <a:t> des </a:t>
            </a:r>
            <a:r>
              <a:rPr lang="en-US" err="1"/>
              <a:t>autorités</a:t>
            </a:r>
            <a:r>
              <a:rPr lang="en-US"/>
              <a:t> </a:t>
            </a:r>
            <a:r>
              <a:rPr lang="en-US" err="1"/>
              <a:t>nationales</a:t>
            </a:r>
            <a:r>
              <a:rPr lang="en-US"/>
              <a:t> et locales. </a:t>
            </a:r>
          </a:p>
          <a:p>
            <a:endParaRPr lang="en-US"/>
          </a:p>
          <a:p>
            <a:r>
              <a:rPr lang="en-US"/>
              <a:t>Les </a:t>
            </a:r>
            <a:r>
              <a:rPr lang="en-US" err="1"/>
              <a:t>personnes</a:t>
            </a:r>
            <a:r>
              <a:rPr lang="en-US"/>
              <a:t> qui </a:t>
            </a:r>
            <a:r>
              <a:rPr lang="en-US" err="1"/>
              <a:t>travaillent</a:t>
            </a:r>
            <a:r>
              <a:rPr lang="en-US"/>
              <a:t> </a:t>
            </a:r>
            <a:r>
              <a:rPr lang="en-US" err="1"/>
              <a:t>dans</a:t>
            </a:r>
            <a:r>
              <a:rPr lang="en-US"/>
              <a:t> </a:t>
            </a:r>
            <a:r>
              <a:rPr lang="en-US" err="1"/>
              <a:t>ce</a:t>
            </a:r>
            <a:r>
              <a:rPr lang="en-US"/>
              <a:t> cadre </a:t>
            </a:r>
            <a:r>
              <a:rPr lang="en-US" err="1"/>
              <a:t>sont</a:t>
            </a:r>
            <a:r>
              <a:rPr lang="en-US"/>
              <a:t> des </a:t>
            </a:r>
            <a:r>
              <a:rPr lang="en-US" err="1"/>
              <a:t>héros</a:t>
            </a:r>
            <a:r>
              <a:rPr lang="en-US"/>
              <a:t> qui </a:t>
            </a:r>
            <a:r>
              <a:rPr lang="en-US" err="1"/>
              <a:t>travaillent</a:t>
            </a:r>
            <a:r>
              <a:rPr lang="en-US"/>
              <a:t> </a:t>
            </a:r>
            <a:r>
              <a:rPr lang="en-US" err="1"/>
              <a:t>quotidiennement</a:t>
            </a:r>
            <a:r>
              <a:rPr lang="en-US"/>
              <a:t> avec les </a:t>
            </a:r>
            <a:r>
              <a:rPr lang="en-US" err="1"/>
              <a:t>cas</a:t>
            </a:r>
            <a:r>
              <a:rPr lang="en-US"/>
              <a:t> les plus </a:t>
            </a:r>
            <a:r>
              <a:rPr lang="en-US" err="1"/>
              <a:t>lourds</a:t>
            </a:r>
            <a:r>
              <a:rPr lang="en-US"/>
              <a:t>. </a:t>
            </a:r>
            <a:r>
              <a:rPr lang="en-US" err="1"/>
              <a:t>S'ils</a:t>
            </a:r>
            <a:r>
              <a:rPr lang="en-US"/>
              <a:t> </a:t>
            </a:r>
            <a:r>
              <a:rPr lang="en-US" err="1"/>
              <a:t>doivent</a:t>
            </a:r>
            <a:r>
              <a:rPr lang="en-US"/>
              <a:t> </a:t>
            </a:r>
            <a:r>
              <a:rPr lang="en-US" err="1"/>
              <a:t>également</a:t>
            </a:r>
            <a:r>
              <a:rPr lang="en-US"/>
              <a:t> </a:t>
            </a:r>
            <a:r>
              <a:rPr lang="en-US" err="1"/>
              <a:t>lutter</a:t>
            </a:r>
            <a:r>
              <a:rPr lang="en-US"/>
              <a:t> pour </a:t>
            </a:r>
            <a:r>
              <a:rPr lang="en-US" err="1"/>
              <a:t>leur</a:t>
            </a:r>
            <a:r>
              <a:rPr lang="en-US"/>
              <a:t> bon travail pour </a:t>
            </a:r>
            <a:r>
              <a:rPr lang="en-US" err="1"/>
              <a:t>survivre</a:t>
            </a:r>
            <a:r>
              <a:rPr lang="en-US"/>
              <a:t>, </a:t>
            </a:r>
            <a:r>
              <a:rPr lang="en-US" err="1"/>
              <a:t>c'est</a:t>
            </a:r>
            <a:r>
              <a:rPr lang="en-US"/>
              <a:t> un </a:t>
            </a:r>
            <a:r>
              <a:rPr lang="en-US" err="1"/>
              <a:t>problème</a:t>
            </a:r>
            <a:r>
              <a:rPr lang="en-US"/>
              <a:t> social.</a:t>
            </a:r>
          </a:p>
          <a:p>
            <a:r>
              <a:rPr lang="en-US"/>
              <a:t>Les </a:t>
            </a:r>
            <a:r>
              <a:rPr lang="en-US" err="1"/>
              <a:t>victimes</a:t>
            </a:r>
            <a:r>
              <a:rPr lang="en-US"/>
              <a:t> de violence, et </a:t>
            </a:r>
            <a:r>
              <a:rPr lang="en-US" err="1"/>
              <a:t>certainement</a:t>
            </a:r>
            <a:r>
              <a:rPr lang="en-US"/>
              <a:t> de violence </a:t>
            </a:r>
            <a:r>
              <a:rPr lang="en-US" err="1"/>
              <a:t>dans</a:t>
            </a:r>
            <a:r>
              <a:rPr lang="en-US"/>
              <a:t>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atmosphère</a:t>
            </a:r>
            <a:r>
              <a:rPr lang="en-US"/>
              <a:t> </a:t>
            </a:r>
            <a:r>
              <a:rPr lang="en-US" err="1"/>
              <a:t>familiale</a:t>
            </a:r>
            <a:r>
              <a:rPr lang="en-US"/>
              <a:t> et </a:t>
            </a:r>
            <a:r>
              <a:rPr lang="en-US" err="1"/>
              <a:t>liée</a:t>
            </a:r>
            <a:r>
              <a:rPr lang="en-US"/>
              <a:t> au genre, </a:t>
            </a:r>
            <a:r>
              <a:rPr lang="en-US" err="1"/>
              <a:t>ont</a:t>
            </a:r>
            <a:r>
              <a:rPr lang="en-US"/>
              <a:t> droit </a:t>
            </a:r>
            <a:r>
              <a:rPr lang="en-US" err="1"/>
              <a:t>à</a:t>
            </a:r>
            <a:r>
              <a:rPr lang="en-US"/>
              <a:t> la </a:t>
            </a:r>
            <a:r>
              <a:rPr lang="en-US" err="1"/>
              <a:t>meilleure</a:t>
            </a:r>
            <a:r>
              <a:rPr lang="en-US"/>
              <a:t> aide possible.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0DF35-8DA8-4F04-B993-35748CF3E292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2825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21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3136900"/>
            <a:ext cx="7704856" cy="449488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3861048"/>
            <a:ext cx="7456488" cy="386399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75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476500"/>
            <a:ext cx="8305800" cy="7239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4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438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21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3136900"/>
            <a:ext cx="7704856" cy="449488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3861048"/>
            <a:ext cx="7456488" cy="386399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34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2362200" y="6400800"/>
            <a:ext cx="6324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Interstate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nterstate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nterstate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nterstate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nterstat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814A32F-542C-44A7-B78E-D3A282082609}" type="slidenum">
              <a:rPr lang="en-US" sz="900" smtClean="0">
                <a:solidFill>
                  <a:prstClr val="white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r>
              <a:rPr lang="en-US" sz="90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900">
                <a:solidFill>
                  <a:prstClr val="white"/>
                </a:solidFill>
                <a:latin typeface="Arial" pitchFamily="34" charset="0"/>
                <a:ea typeface="BentonSansCond-Regular"/>
                <a:cs typeface="Arial" pitchFamily="34" charset="0"/>
              </a:rPr>
              <a:t>- </a:t>
            </a:r>
            <a:fld id="{B2847C34-FF6F-42C1-A756-3493E32B4A08}" type="datetime1">
              <a:rPr lang="en-US" sz="900" smtClean="0">
                <a:solidFill>
                  <a:prstClr val="white"/>
                </a:solidFill>
                <a:latin typeface="Arial" pitchFamily="34" charset="0"/>
                <a:ea typeface="BentonSansCond-Regular"/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11/11/18</a:t>
            </a:fld>
            <a:endParaRPr lang="en-US" sz="900">
              <a:solidFill>
                <a:prstClr val="white"/>
              </a:solidFill>
              <a:latin typeface="Arial" pitchFamily="34" charset="0"/>
              <a:ea typeface="BentonSans-Bold"/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476500"/>
            <a:ext cx="7466013" cy="419100"/>
          </a:xfrm>
        </p:spPr>
        <p:txBody>
          <a:bodyPr anchor="t"/>
          <a:lstStyle>
            <a:lvl1pPr>
              <a:defRPr sz="1800" b="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895600"/>
            <a:ext cx="7467600" cy="622300"/>
          </a:xfrm>
        </p:spPr>
        <p:txBody>
          <a:bodyPr/>
          <a:lstStyle>
            <a:lvl1pPr marL="0" indent="0">
              <a:buFontTx/>
              <a:buNone/>
              <a:defRPr sz="3600" b="1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46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1049113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 (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886200" cy="4419600"/>
          </a:xfrm>
        </p:spPr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800600" y="1219200"/>
            <a:ext cx="3886200" cy="4419600"/>
          </a:xfrm>
        </p:spPr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3660011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slide f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597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143000"/>
            <a:ext cx="82296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5486400" cy="347662"/>
          </a:xfrm>
        </p:spPr>
        <p:txBody>
          <a:bodyPr/>
          <a:lstStyle>
            <a:lvl1pPr marL="0" indent="0">
              <a:buNone/>
              <a:defRPr sz="12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7943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21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822960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5486400" cy="347662"/>
          </a:xfrm>
        </p:spPr>
        <p:txBody>
          <a:bodyPr/>
          <a:lstStyle>
            <a:lvl1pPr marL="0" indent="0">
              <a:buNone/>
              <a:defRPr sz="12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345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48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2362200" y="6400800"/>
            <a:ext cx="6324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Interstate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nterstate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nterstate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nterstate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nterstat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609B83E-AAF6-4FE3-8C56-483734968453}" type="slidenum">
              <a:rPr lang="en-US" altLang="nl-BE" sz="900" smtClean="0">
                <a:solidFill>
                  <a:prstClr val="white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r>
              <a:rPr lang="en-US" altLang="nl-BE" sz="90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nl-BE" sz="900">
                <a:solidFill>
                  <a:prstClr val="white"/>
                </a:solidFill>
                <a:latin typeface="Arial" pitchFamily="34" charset="0"/>
                <a:ea typeface="BentonSansCond-Regular"/>
                <a:cs typeface="Arial" pitchFamily="34" charset="0"/>
              </a:rPr>
              <a:t>- </a:t>
            </a:r>
            <a:fld id="{F47BE593-9DD6-4628-BFBB-45C29368BAD2}" type="datetime1">
              <a:rPr lang="en-US" altLang="nl-BE" sz="900" smtClean="0">
                <a:solidFill>
                  <a:prstClr val="white"/>
                </a:solidFill>
                <a:latin typeface="Arial" pitchFamily="34" charset="0"/>
                <a:ea typeface="BentonSansCond-Regular"/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11/11/18</a:t>
            </a:fld>
            <a:endParaRPr lang="en-US" altLang="nl-BE" sz="900">
              <a:solidFill>
                <a:prstClr val="white"/>
              </a:solidFill>
              <a:latin typeface="Arial" pitchFamily="34" charset="0"/>
              <a:ea typeface="BentonSans-Bold"/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476500"/>
            <a:ext cx="7466013" cy="419100"/>
          </a:xfrm>
        </p:spPr>
        <p:txBody>
          <a:bodyPr anchor="t"/>
          <a:lstStyle>
            <a:lvl1pPr>
              <a:defRPr sz="1800" b="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895600"/>
            <a:ext cx="7467600" cy="622300"/>
          </a:xfrm>
        </p:spPr>
        <p:txBody>
          <a:bodyPr/>
          <a:lstStyle>
            <a:lvl1pPr marL="0" indent="0">
              <a:buFontTx/>
              <a:buNone/>
              <a:defRPr sz="3600" b="1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99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9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476500"/>
            <a:ext cx="8305800" cy="7239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690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562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Interstate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1ADF43-6ECB-42C6-AA25-69C4A3598D48}" type="datetimeFigureOut">
              <a:rPr lang="nl-BE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11/11/18</a:t>
            </a:fld>
            <a:endParaRPr lang="nl-BE">
              <a:cs typeface="Arial" pitchFamily="34" charset="0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Interstate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>
              <a:cs typeface="Arial" pitchFamily="34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Interstate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ED4E4-90C5-4AA7-B041-F5ECBDDF1592}" type="slidenum">
              <a:rPr lang="nl-BE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nl-BE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545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21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3136900"/>
            <a:ext cx="7704856" cy="449488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3861048"/>
            <a:ext cx="7456488" cy="386399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462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2362200" y="6400800"/>
            <a:ext cx="6324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Interstate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nterstate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nterstate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nterstate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nterstat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845AB54-E6D8-4AAC-B87A-F1C266B8E1EF}" type="slidenum">
              <a:rPr lang="en-US" sz="900" smtClean="0">
                <a:solidFill>
                  <a:prstClr val="white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r>
              <a:rPr lang="en-US" sz="90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900">
                <a:solidFill>
                  <a:prstClr val="white"/>
                </a:solidFill>
                <a:latin typeface="Arial" pitchFamily="34" charset="0"/>
                <a:ea typeface="BentonSansCond-Regular"/>
                <a:cs typeface="Arial" pitchFamily="34" charset="0"/>
              </a:rPr>
              <a:t>- </a:t>
            </a:r>
            <a:fld id="{B2847C34-FF6F-42C1-A756-3493E32B4A08}" type="datetime1">
              <a:rPr lang="en-US" sz="900" smtClean="0">
                <a:solidFill>
                  <a:prstClr val="white"/>
                </a:solidFill>
                <a:latin typeface="Arial" pitchFamily="34" charset="0"/>
                <a:ea typeface="BentonSansCond-Regular"/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11/11/18</a:t>
            </a:fld>
            <a:endParaRPr lang="en-US" sz="900">
              <a:solidFill>
                <a:prstClr val="white"/>
              </a:solidFill>
              <a:latin typeface="Arial" pitchFamily="34" charset="0"/>
              <a:ea typeface="BentonSans-Bold"/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476500"/>
            <a:ext cx="7466013" cy="419100"/>
          </a:xfrm>
        </p:spPr>
        <p:txBody>
          <a:bodyPr anchor="t"/>
          <a:lstStyle>
            <a:lvl1pPr>
              <a:defRPr sz="1800" b="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895600"/>
            <a:ext cx="7467600" cy="622300"/>
          </a:xfrm>
        </p:spPr>
        <p:txBody>
          <a:bodyPr/>
          <a:lstStyle>
            <a:lvl1pPr marL="0" indent="0">
              <a:buFontTx/>
              <a:buNone/>
              <a:defRPr sz="3600" b="1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11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563603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 (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886200" cy="4419600"/>
          </a:xfrm>
        </p:spPr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800600" y="1219200"/>
            <a:ext cx="3886200" cy="4419600"/>
          </a:xfrm>
        </p:spPr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2757365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slide f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105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143000"/>
            <a:ext cx="82296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5486400" cy="347662"/>
          </a:xfrm>
        </p:spPr>
        <p:txBody>
          <a:bodyPr/>
          <a:lstStyle>
            <a:lvl1pPr marL="0" indent="0">
              <a:buNone/>
              <a:defRPr sz="12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7943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1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22917714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822960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5486400" cy="347662"/>
          </a:xfrm>
        </p:spPr>
        <p:txBody>
          <a:bodyPr/>
          <a:lstStyle>
            <a:lvl1pPr marL="0" indent="0">
              <a:buNone/>
              <a:defRPr sz="12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39539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6365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5096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476500"/>
            <a:ext cx="8305800" cy="7239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715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35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Interstate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1ADF43-6ECB-42C6-AA25-69C4A3598D48}" type="datetimeFigureOut">
              <a:rPr lang="nl-BE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11/11/18</a:t>
            </a:fld>
            <a:endParaRPr lang="nl-BE">
              <a:cs typeface="Arial" pitchFamily="34" charset="0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Interstate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>
              <a:cs typeface="Arial" pitchFamily="34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Interstate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41D8FA-CDA3-42D8-A7B8-F9EE3C6B555A}" type="slidenum">
              <a:rPr lang="nl-BE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nl-BE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404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11/11/18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6">
            <a:extLst>
              <a:ext uri="{FF2B5EF4-FFF2-40B4-BE49-F238E27FC236}">
                <a16:creationId xmlns:a16="http://schemas.microsoft.com/office/drawing/2014/main" id="{A069C19C-1E5D-0D44-95C8-DA4C8DE726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21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5838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662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3454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9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 (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886200" cy="4419600"/>
          </a:xfrm>
        </p:spPr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800600" y="1219200"/>
            <a:ext cx="3886200" cy="4419600"/>
          </a:xfrm>
        </p:spPr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37583692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595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31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960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789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9B06-CF2A-459A-8CBC-F18C1D67D2BB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1081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972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95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slide f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8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143000"/>
            <a:ext cx="82296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5486400" cy="347662"/>
          </a:xfrm>
        </p:spPr>
        <p:txBody>
          <a:bodyPr/>
          <a:lstStyle>
            <a:lvl1pPr marL="0" indent="0">
              <a:buNone/>
              <a:defRPr sz="12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7943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15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822960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5486400" cy="347662"/>
          </a:xfrm>
        </p:spPr>
        <p:txBody>
          <a:bodyPr/>
          <a:lstStyle>
            <a:lvl1pPr marL="0" indent="0">
              <a:buNone/>
              <a:defRPr sz="12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1583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29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71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stijl te bewerken</a:t>
            </a:r>
            <a:endParaRPr lang="en-US" altLang="nl-B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 18pt</a:t>
            </a:r>
          </a:p>
          <a:p>
            <a:pPr lvl="1"/>
            <a:r>
              <a:rPr lang="en-US" dirty="0"/>
              <a:t>Second level 16pt</a:t>
            </a:r>
          </a:p>
          <a:p>
            <a:pPr lvl="2"/>
            <a:r>
              <a:rPr lang="en-US" dirty="0"/>
              <a:t>Third level 14pt</a:t>
            </a:r>
          </a:p>
          <a:p>
            <a:pPr lvl="3"/>
            <a:r>
              <a:rPr lang="en-US" dirty="0"/>
              <a:t>Fourth level 12pt</a:t>
            </a:r>
          </a:p>
          <a:p>
            <a:pPr lvl="4"/>
            <a:r>
              <a:rPr lang="en-US" dirty="0" err="1"/>
              <a:t>Fith</a:t>
            </a:r>
            <a:r>
              <a:rPr lang="en-US" dirty="0"/>
              <a:t> level 10 pt</a:t>
            </a:r>
          </a:p>
          <a:p>
            <a:pPr lvl="5"/>
            <a:r>
              <a:rPr lang="en-US" dirty="0"/>
              <a:t> </a:t>
            </a:r>
            <a:r>
              <a:rPr lang="en-US" dirty="0" err="1"/>
              <a:t>Sixt</a:t>
            </a:r>
            <a:r>
              <a:rPr lang="en-US" dirty="0"/>
              <a:t> level	</a:t>
            </a:r>
          </a:p>
        </p:txBody>
      </p:sp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2362200" y="6324600"/>
            <a:ext cx="6324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Interstate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nterstate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nterstate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nterstate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nterstat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EDAE490-7F1C-4617-BB07-F1B8B3BCA369}" type="slidenum">
              <a:rPr lang="en-US" altLang="nl-BE" sz="900" smtClean="0">
                <a:solidFill>
                  <a:srgbClr val="53565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r>
              <a:rPr lang="en-US" altLang="nl-BE" sz="900">
                <a:solidFill>
                  <a:srgbClr val="53565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nl-BE" sz="900">
                <a:solidFill>
                  <a:srgbClr val="53565A"/>
                </a:solidFill>
                <a:latin typeface="Verdana" pitchFamily="34" charset="0"/>
                <a:ea typeface="BentonSansCond-Regular"/>
                <a:cs typeface="Verdana" pitchFamily="34" charset="0"/>
              </a:rPr>
              <a:t>- </a:t>
            </a:r>
            <a:fld id="{1EBBCA18-C070-4137-B860-48A59D091B87}" type="datetime1">
              <a:rPr lang="nl-BE" altLang="nl-BE" sz="900" smtClean="0">
                <a:solidFill>
                  <a:srgbClr val="53565A"/>
                </a:solidFill>
                <a:latin typeface="Verdana" pitchFamily="34" charset="0"/>
                <a:ea typeface="BentonSansCond-Regular"/>
                <a:cs typeface="Verdana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11/11/18</a:t>
            </a:fld>
            <a:endParaRPr lang="en-US" altLang="nl-BE" sz="900">
              <a:solidFill>
                <a:srgbClr val="53565A"/>
              </a:solidFill>
              <a:latin typeface="Verdana" pitchFamily="34" charset="0"/>
              <a:ea typeface="BentonSans-Bold"/>
              <a:cs typeface="Verdana" pitchFamily="34" charset="0"/>
            </a:endParaRPr>
          </a:p>
        </p:txBody>
      </p:sp>
      <p:pic>
        <p:nvPicPr>
          <p:cNvPr id="1029" name="Picture 5" descr="provant_logo_RGB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6019800"/>
            <a:ext cx="183673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59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Verdana"/>
          <a:ea typeface="MS PGothic" pitchFamily="34" charset="-128"/>
          <a:cs typeface="Verdan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9pPr>
    </p:titleStyle>
    <p:bodyStyle>
      <a:lvl1pPr marL="215900" indent="-215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20000"/>
        <a:buFont typeface="Arial" pitchFamily="34" charset="0"/>
        <a:buChar char="•"/>
        <a:defRPr>
          <a:solidFill>
            <a:schemeClr val="tx2"/>
          </a:solidFill>
          <a:latin typeface="Verdana"/>
          <a:ea typeface="MS PGothic" pitchFamily="34" charset="-128"/>
          <a:cs typeface="Verdana"/>
        </a:defRPr>
      </a:lvl1pPr>
      <a:lvl2pPr marL="395288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itchFamily="34" charset="0"/>
        <a:buChar char="•"/>
        <a:defRPr sz="1600">
          <a:solidFill>
            <a:schemeClr val="tx2"/>
          </a:solidFill>
          <a:latin typeface="Verdana"/>
          <a:ea typeface="MS PGothic" pitchFamily="34" charset="-128"/>
          <a:cs typeface="Verdana"/>
        </a:defRPr>
      </a:lvl2pPr>
      <a:lvl3pPr marL="574675" indent="-179388" algn="l" rtl="0" eaLnBrk="0" fontAlgn="base" hangingPunct="0">
        <a:spcBef>
          <a:spcPts val="500"/>
        </a:spcBef>
        <a:spcAft>
          <a:spcPct val="0"/>
        </a:spcAft>
        <a:buClr>
          <a:srgbClr val="4D4D4D"/>
        </a:buClr>
        <a:buFont typeface="Arial" pitchFamily="34" charset="0"/>
        <a:buChar char="•"/>
        <a:defRPr sz="1400">
          <a:solidFill>
            <a:schemeClr val="tx2"/>
          </a:solidFill>
          <a:latin typeface="Verdana"/>
          <a:ea typeface="MS PGothic" pitchFamily="34" charset="-128"/>
          <a:cs typeface="Verdana"/>
        </a:defRPr>
      </a:lvl3pPr>
      <a:lvl4pPr marL="898525" indent="-179388" algn="l" rtl="0" eaLnBrk="0" fontAlgn="base" hangingPunct="0">
        <a:spcBef>
          <a:spcPts val="700"/>
        </a:spcBef>
        <a:spcAft>
          <a:spcPct val="0"/>
        </a:spcAft>
        <a:buClr>
          <a:srgbClr val="4D4D4D"/>
        </a:buClr>
        <a:buFont typeface="Arial" pitchFamily="34" charset="0"/>
        <a:buChar char="•"/>
        <a:defRPr sz="1200">
          <a:solidFill>
            <a:schemeClr val="tx2"/>
          </a:solidFill>
          <a:latin typeface="Verdana"/>
          <a:ea typeface="MS PGothic" pitchFamily="34" charset="-128"/>
          <a:cs typeface="Verdana"/>
        </a:defRPr>
      </a:lvl4pPr>
      <a:lvl5pPr marL="1079500" indent="-179388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000">
          <a:solidFill>
            <a:schemeClr val="tx2"/>
          </a:solidFill>
          <a:latin typeface="Verdana"/>
          <a:ea typeface="MS PGothic" pitchFamily="34" charset="-128"/>
          <a:cs typeface="Verdana"/>
        </a:defRPr>
      </a:lvl5pPr>
      <a:lvl6pPr marL="1440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1000" baseline="0">
          <a:solidFill>
            <a:schemeClr val="tx2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F0F10"/>
        </a:buClr>
        <a:buFontTx/>
        <a:buNone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F0F1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F0F1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stijl te bewerken</a:t>
            </a:r>
            <a:endParaRPr lang="en-US" altLang="nl-B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 18pt</a:t>
            </a:r>
          </a:p>
          <a:p>
            <a:pPr lvl="1"/>
            <a:r>
              <a:rPr lang="en-US" dirty="0"/>
              <a:t>Second level 16pt</a:t>
            </a:r>
          </a:p>
          <a:p>
            <a:pPr lvl="2"/>
            <a:r>
              <a:rPr lang="en-US" dirty="0"/>
              <a:t>Third level 14pt</a:t>
            </a:r>
          </a:p>
          <a:p>
            <a:pPr lvl="3"/>
            <a:r>
              <a:rPr lang="en-US" dirty="0"/>
              <a:t>Fourth level 12pt</a:t>
            </a:r>
          </a:p>
          <a:p>
            <a:pPr lvl="4"/>
            <a:r>
              <a:rPr lang="en-US" dirty="0" err="1"/>
              <a:t>Fith</a:t>
            </a:r>
            <a:r>
              <a:rPr lang="en-US" dirty="0"/>
              <a:t> level 10 pt</a:t>
            </a:r>
          </a:p>
          <a:p>
            <a:pPr lvl="5"/>
            <a:r>
              <a:rPr lang="en-US" dirty="0"/>
              <a:t> </a:t>
            </a:r>
            <a:r>
              <a:rPr lang="en-US" dirty="0" err="1"/>
              <a:t>Sixt</a:t>
            </a:r>
            <a:r>
              <a:rPr lang="en-US" dirty="0"/>
              <a:t> level	</a:t>
            </a:r>
          </a:p>
        </p:txBody>
      </p:sp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2362200" y="6324600"/>
            <a:ext cx="6324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Interstate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nterstate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nterstate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nterstate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nterstat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3B5FF4B-22AD-48B5-9F31-8974B0FCBB85}" type="slidenum">
              <a:rPr lang="en-US" sz="900" smtClean="0">
                <a:solidFill>
                  <a:srgbClr val="53565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r>
              <a:rPr lang="en-US" sz="900">
                <a:solidFill>
                  <a:srgbClr val="53565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00">
                <a:solidFill>
                  <a:srgbClr val="53565A"/>
                </a:solidFill>
                <a:latin typeface="Verdana" pitchFamily="34" charset="0"/>
                <a:ea typeface="BentonSansCond-Regular"/>
                <a:cs typeface="Verdana" pitchFamily="34" charset="0"/>
              </a:rPr>
              <a:t>- </a:t>
            </a:r>
            <a:fld id="{E4B13C60-98A8-4BE8-9C70-F55142312CDC}" type="datetime1">
              <a:rPr lang="en-US" sz="900" smtClean="0">
                <a:solidFill>
                  <a:srgbClr val="53565A"/>
                </a:solidFill>
                <a:latin typeface="Verdana" pitchFamily="34" charset="0"/>
                <a:ea typeface="BentonSansCond-Regular"/>
                <a:cs typeface="Verdana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11/11/18</a:t>
            </a:fld>
            <a:endParaRPr lang="en-US" sz="900">
              <a:solidFill>
                <a:srgbClr val="53565A"/>
              </a:solidFill>
              <a:latin typeface="Verdana" pitchFamily="34" charset="0"/>
              <a:ea typeface="BentonSans-Bold"/>
              <a:cs typeface="Verdana" pitchFamily="34" charset="0"/>
            </a:endParaRPr>
          </a:p>
        </p:txBody>
      </p:sp>
      <p:pic>
        <p:nvPicPr>
          <p:cNvPr id="3077" name="Picture 5" descr="provant_logo_RGB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6019800"/>
            <a:ext cx="183673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74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Verdana"/>
          <a:ea typeface="MS PGothic" pitchFamily="34" charset="-128"/>
          <a:cs typeface="Verdan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9pPr>
    </p:titleStyle>
    <p:bodyStyle>
      <a:lvl1pPr marL="215900" indent="-215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20000"/>
        <a:buFont typeface="Arial" pitchFamily="34" charset="0"/>
        <a:buChar char="•"/>
        <a:defRPr>
          <a:solidFill>
            <a:schemeClr val="tx2"/>
          </a:solidFill>
          <a:latin typeface="Verdana"/>
          <a:ea typeface="MS PGothic" pitchFamily="34" charset="-128"/>
          <a:cs typeface="Verdana"/>
        </a:defRPr>
      </a:lvl1pPr>
      <a:lvl2pPr marL="395288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itchFamily="34" charset="0"/>
        <a:buChar char="•"/>
        <a:defRPr sz="1600">
          <a:solidFill>
            <a:schemeClr val="tx2"/>
          </a:solidFill>
          <a:latin typeface="Verdana"/>
          <a:ea typeface="MS PGothic" pitchFamily="34" charset="-128"/>
          <a:cs typeface="Verdana"/>
        </a:defRPr>
      </a:lvl2pPr>
      <a:lvl3pPr marL="574675" indent="-179388" algn="l" rtl="0" eaLnBrk="0" fontAlgn="base" hangingPunct="0">
        <a:spcBef>
          <a:spcPts val="500"/>
        </a:spcBef>
        <a:spcAft>
          <a:spcPct val="0"/>
        </a:spcAft>
        <a:buClr>
          <a:srgbClr val="4D4D4D"/>
        </a:buClr>
        <a:buFont typeface="Arial" pitchFamily="34" charset="0"/>
        <a:buChar char="•"/>
        <a:defRPr sz="1400">
          <a:solidFill>
            <a:schemeClr val="tx2"/>
          </a:solidFill>
          <a:latin typeface="Verdana"/>
          <a:ea typeface="MS PGothic" pitchFamily="34" charset="-128"/>
          <a:cs typeface="Verdana"/>
        </a:defRPr>
      </a:lvl3pPr>
      <a:lvl4pPr marL="898525" indent="-179388" algn="l" rtl="0" eaLnBrk="0" fontAlgn="base" hangingPunct="0">
        <a:spcBef>
          <a:spcPts val="700"/>
        </a:spcBef>
        <a:spcAft>
          <a:spcPct val="0"/>
        </a:spcAft>
        <a:buClr>
          <a:srgbClr val="4D4D4D"/>
        </a:buClr>
        <a:buFont typeface="Arial" pitchFamily="34" charset="0"/>
        <a:buChar char="•"/>
        <a:defRPr sz="1200">
          <a:solidFill>
            <a:schemeClr val="tx2"/>
          </a:solidFill>
          <a:latin typeface="Verdana"/>
          <a:ea typeface="MS PGothic" pitchFamily="34" charset="-128"/>
          <a:cs typeface="Verdana"/>
        </a:defRPr>
      </a:lvl4pPr>
      <a:lvl5pPr marL="1079500" indent="-179388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000">
          <a:solidFill>
            <a:schemeClr val="tx2"/>
          </a:solidFill>
          <a:latin typeface="Verdana"/>
          <a:ea typeface="MS PGothic" pitchFamily="34" charset="-128"/>
          <a:cs typeface="Verdana"/>
        </a:defRPr>
      </a:lvl5pPr>
      <a:lvl6pPr marL="1440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1000" baseline="0">
          <a:solidFill>
            <a:schemeClr val="tx2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F0F10"/>
        </a:buClr>
        <a:buFontTx/>
        <a:buNone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F0F1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F0F1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stijl te bewerken</a:t>
            </a:r>
            <a:endParaRPr lang="en-US" altLang="nl-B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 18pt</a:t>
            </a:r>
          </a:p>
          <a:p>
            <a:pPr lvl="1"/>
            <a:r>
              <a:rPr lang="en-US" dirty="0"/>
              <a:t>Second level 16pt</a:t>
            </a:r>
          </a:p>
          <a:p>
            <a:pPr lvl="2"/>
            <a:r>
              <a:rPr lang="en-US" dirty="0"/>
              <a:t>Third level 14pt</a:t>
            </a:r>
          </a:p>
          <a:p>
            <a:pPr lvl="3"/>
            <a:r>
              <a:rPr lang="en-US" dirty="0"/>
              <a:t>Fourth level 12pt</a:t>
            </a:r>
          </a:p>
          <a:p>
            <a:pPr lvl="4"/>
            <a:r>
              <a:rPr lang="en-US" dirty="0" err="1"/>
              <a:t>Fith</a:t>
            </a:r>
            <a:r>
              <a:rPr lang="en-US" dirty="0"/>
              <a:t> level 10 pt</a:t>
            </a:r>
          </a:p>
          <a:p>
            <a:pPr lvl="5"/>
            <a:r>
              <a:rPr lang="en-US" dirty="0"/>
              <a:t> </a:t>
            </a:r>
            <a:r>
              <a:rPr lang="en-US" dirty="0" err="1"/>
              <a:t>Sixt</a:t>
            </a:r>
            <a:r>
              <a:rPr lang="en-US" dirty="0"/>
              <a:t> level	</a:t>
            </a:r>
          </a:p>
        </p:txBody>
      </p:sp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2362200" y="6324600"/>
            <a:ext cx="6324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Interstate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nterstate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nterstate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nterstate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nterstat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F7CA4FD-2B24-4C52-81C6-4F83F247DA47}" type="slidenum">
              <a:rPr lang="en-US" sz="900" smtClean="0">
                <a:solidFill>
                  <a:srgbClr val="53565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r>
              <a:rPr lang="en-US" sz="900">
                <a:solidFill>
                  <a:srgbClr val="53565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00">
                <a:solidFill>
                  <a:srgbClr val="53565A"/>
                </a:solidFill>
                <a:latin typeface="Verdana" pitchFamily="34" charset="0"/>
                <a:ea typeface="BentonSansCond-Regular"/>
                <a:cs typeface="Verdana" pitchFamily="34" charset="0"/>
              </a:rPr>
              <a:t>- </a:t>
            </a:r>
            <a:fld id="{E4B13C60-98A8-4BE8-9C70-F55142312CDC}" type="datetime1">
              <a:rPr lang="en-US" sz="900" smtClean="0">
                <a:solidFill>
                  <a:srgbClr val="53565A"/>
                </a:solidFill>
                <a:latin typeface="Verdana" pitchFamily="34" charset="0"/>
                <a:ea typeface="BentonSansCond-Regular"/>
                <a:cs typeface="Verdana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11/11/18</a:t>
            </a:fld>
            <a:endParaRPr lang="en-US" sz="900">
              <a:solidFill>
                <a:srgbClr val="53565A"/>
              </a:solidFill>
              <a:latin typeface="Verdana" pitchFamily="34" charset="0"/>
              <a:ea typeface="BentonSans-Bold"/>
              <a:cs typeface="Verdana" pitchFamily="34" charset="0"/>
            </a:endParaRPr>
          </a:p>
        </p:txBody>
      </p:sp>
      <p:pic>
        <p:nvPicPr>
          <p:cNvPr id="4101" name="Picture 5" descr="provant_logo_RGB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6019800"/>
            <a:ext cx="183673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79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Verdana"/>
          <a:ea typeface="MS PGothic" pitchFamily="34" charset="-128"/>
          <a:cs typeface="Verdan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9pPr>
    </p:titleStyle>
    <p:bodyStyle>
      <a:lvl1pPr marL="215900" indent="-215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20000"/>
        <a:buFont typeface="Arial" pitchFamily="34" charset="0"/>
        <a:buChar char="•"/>
        <a:defRPr>
          <a:solidFill>
            <a:schemeClr val="tx2"/>
          </a:solidFill>
          <a:latin typeface="Verdana"/>
          <a:ea typeface="MS PGothic" pitchFamily="34" charset="-128"/>
          <a:cs typeface="Verdana"/>
        </a:defRPr>
      </a:lvl1pPr>
      <a:lvl2pPr marL="395288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itchFamily="34" charset="0"/>
        <a:buChar char="•"/>
        <a:defRPr sz="1600">
          <a:solidFill>
            <a:schemeClr val="tx2"/>
          </a:solidFill>
          <a:latin typeface="Verdana"/>
          <a:ea typeface="MS PGothic" pitchFamily="34" charset="-128"/>
          <a:cs typeface="Verdana"/>
        </a:defRPr>
      </a:lvl2pPr>
      <a:lvl3pPr marL="574675" indent="-179388" algn="l" rtl="0" eaLnBrk="0" fontAlgn="base" hangingPunct="0">
        <a:spcBef>
          <a:spcPts val="500"/>
        </a:spcBef>
        <a:spcAft>
          <a:spcPct val="0"/>
        </a:spcAft>
        <a:buClr>
          <a:srgbClr val="4D4D4D"/>
        </a:buClr>
        <a:buFont typeface="Arial" pitchFamily="34" charset="0"/>
        <a:buChar char="•"/>
        <a:defRPr sz="1400">
          <a:solidFill>
            <a:schemeClr val="tx2"/>
          </a:solidFill>
          <a:latin typeface="Verdana"/>
          <a:ea typeface="MS PGothic" pitchFamily="34" charset="-128"/>
          <a:cs typeface="Verdana"/>
        </a:defRPr>
      </a:lvl3pPr>
      <a:lvl4pPr marL="898525" indent="-179388" algn="l" rtl="0" eaLnBrk="0" fontAlgn="base" hangingPunct="0">
        <a:spcBef>
          <a:spcPts val="700"/>
        </a:spcBef>
        <a:spcAft>
          <a:spcPct val="0"/>
        </a:spcAft>
        <a:buClr>
          <a:srgbClr val="4D4D4D"/>
        </a:buClr>
        <a:buFont typeface="Arial" pitchFamily="34" charset="0"/>
        <a:buChar char="•"/>
        <a:defRPr sz="1200">
          <a:solidFill>
            <a:schemeClr val="tx2"/>
          </a:solidFill>
          <a:latin typeface="Verdana"/>
          <a:ea typeface="MS PGothic" pitchFamily="34" charset="-128"/>
          <a:cs typeface="Verdana"/>
        </a:defRPr>
      </a:lvl4pPr>
      <a:lvl5pPr marL="1079500" indent="-179388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000">
          <a:solidFill>
            <a:schemeClr val="tx2"/>
          </a:solidFill>
          <a:latin typeface="Verdana"/>
          <a:ea typeface="MS PGothic" pitchFamily="34" charset="-128"/>
          <a:cs typeface="Verdana"/>
        </a:defRPr>
      </a:lvl5pPr>
      <a:lvl6pPr marL="1440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1000" baseline="0">
          <a:solidFill>
            <a:schemeClr val="tx2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F0F10"/>
        </a:buClr>
        <a:buFontTx/>
        <a:buNone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F0F1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F0F1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/>
              <a:pPr/>
              <a:t>11/11/18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/>
              <a:pPr/>
              <a:t>‹N°›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2CA469CF-9D34-2C48-B9B1-F03343E288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0180" name="Tijdelijke aanduiding voor dianumm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>
                <a:solidFill>
                  <a:schemeClr val="tx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4D4D4D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rgbClr val="4D4D4D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000">
                <a:solidFill>
                  <a:schemeClr val="tx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000">
                <a:solidFill>
                  <a:schemeClr val="tx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000">
                <a:solidFill>
                  <a:schemeClr val="tx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000">
                <a:solidFill>
                  <a:schemeClr val="tx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000">
                <a:solidFill>
                  <a:schemeClr val="tx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ED2DBE4-EA48-4849-BE07-67D8A6C754F5}" type="slidenum">
              <a:rPr lang="nl-NL" altLang="nl-BE" smtClean="0">
                <a:solidFill>
                  <a:srgbClr val="000000"/>
                </a:solidFill>
                <a:latin typeface="Interstate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</a:t>
            </a:fld>
            <a:endParaRPr lang="nl-NL" altLang="nl-BE" dirty="0">
              <a:solidFill>
                <a:srgbClr val="000000"/>
              </a:solidFill>
              <a:latin typeface="Interstate"/>
              <a:cs typeface="Arial" pitchFamily="34" charset="0"/>
            </a:endParaRPr>
          </a:p>
        </p:txBody>
      </p:sp>
      <p:pic>
        <p:nvPicPr>
          <p:cNvPr id="50181" name="Afbeelding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557812"/>
            <a:ext cx="2232025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hthoek 5"/>
          <p:cNvSpPr>
            <a:spLocks noChangeArrowheads="1"/>
          </p:cNvSpPr>
          <p:nvPr/>
        </p:nvSpPr>
        <p:spPr bwMode="auto">
          <a:xfrm>
            <a:off x="0" y="5278438"/>
            <a:ext cx="698026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>
                <a:solidFill>
                  <a:schemeClr val="tx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4D4D4D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rgbClr val="4D4D4D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000">
                <a:solidFill>
                  <a:schemeClr val="tx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000">
                <a:solidFill>
                  <a:schemeClr val="tx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000">
                <a:solidFill>
                  <a:schemeClr val="tx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000">
                <a:solidFill>
                  <a:schemeClr val="tx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000">
                <a:solidFill>
                  <a:schemeClr val="tx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BE" dirty="0">
                <a:solidFill>
                  <a:srgbClr val="000000"/>
                </a:solidFill>
                <a:latin typeface="Interstate"/>
                <a:cs typeface="Arial" pitchFamily="34" charset="0"/>
              </a:rPr>
              <a:t>“Taking the best of what you already have and bring it all together.”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nl-BE" dirty="0">
              <a:solidFill>
                <a:srgbClr val="000000"/>
              </a:solidFill>
              <a:latin typeface="Interstate"/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BE" sz="1000" dirty="0">
                <a:solidFill>
                  <a:srgbClr val="000000"/>
                </a:solidFill>
                <a:latin typeface="Interstate"/>
                <a:cs typeface="Arial" pitchFamily="34" charset="0"/>
              </a:rPr>
              <a:t>Casey Gwinn, San Diego</a:t>
            </a:r>
          </a:p>
        </p:txBody>
      </p:sp>
    </p:spTree>
    <p:extLst>
      <p:ext uri="{BB962C8B-B14F-4D97-AF65-F5344CB8AC3E}">
        <p14:creationId xmlns:p14="http://schemas.microsoft.com/office/powerpoint/2010/main" val="1928208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BE64A0-8667-3E4C-9389-EB0858CC4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p.franck@efjca.eu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3E83FF47-2DB8-4F59-BCBE-A8FB73B3E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2843784" cy="3931920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4" name="Tijdelijke aanduiding voor inhoud 4">
            <a:extLst>
              <a:ext uri="{FF2B5EF4-FFF2-40B4-BE49-F238E27FC236}">
                <a16:creationId xmlns:a16="http://schemas.microsoft.com/office/drawing/2014/main" id="{4CFD0090-7C93-E345-9E81-184D50C93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94522"/>
            <a:ext cx="4091940" cy="306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0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F9B001-86B9-2546-B3D2-B94DB534B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030413"/>
            <a:ext cx="6858000" cy="5953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700">
                <a:solidFill>
                  <a:srgbClr val="6B27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Family Justice Center?</a:t>
            </a:r>
            <a:endParaRPr lang="nl-NL" sz="2700">
              <a:solidFill>
                <a:srgbClr val="6B27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528DCC-C447-D845-A867-AE2E8AFED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088" y="3003550"/>
            <a:ext cx="7173912" cy="3233738"/>
          </a:xfrm>
        </p:spPr>
        <p:txBody>
          <a:bodyPr>
            <a:normAutofit/>
          </a:bodyPr>
          <a:lstStyle/>
          <a:p>
            <a:pPr algn="l">
              <a:buFont typeface="Arial" charset="0"/>
              <a:buNone/>
              <a:defRPr/>
            </a:pP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Les Family Justice Centers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regroupent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une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équipe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multidisciplinaire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professionnels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travaillant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ensemble sous un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même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toit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afin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fournir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des services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coordonnés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aux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victimes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violence domestique et de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maltraitance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d'enfants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342900" indent="-342900" algn="l">
              <a:buFont typeface="+mj-lt"/>
              <a:buAutoNum type="arabicPeriod"/>
              <a:defRPr/>
            </a:pPr>
            <a:endParaRPr lang="nl-NL" dirty="0">
              <a:solidFill>
                <a:srgbClr val="660066"/>
              </a:solidFill>
            </a:endParaRPr>
          </a:p>
        </p:txBody>
      </p:sp>
      <p:pic>
        <p:nvPicPr>
          <p:cNvPr id="66563" name="Picture 6" descr="C:\Users\cyraarmstrong\AppData\Local\Microsoft\Windows\Temporary Internet Files\Content.IE5\W3GJSD32\house-158939[1].png">
            <a:extLst>
              <a:ext uri="{FF2B5EF4-FFF2-40B4-BE49-F238E27FC236}">
                <a16:creationId xmlns:a16="http://schemas.microsoft.com/office/drawing/2014/main" id="{7BDFB65F-2295-5441-BFB4-A567AE53F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6" b="45193"/>
          <a:stretch>
            <a:fillRect/>
          </a:stretch>
        </p:blipFill>
        <p:spPr bwMode="auto">
          <a:xfrm>
            <a:off x="4573588" y="347663"/>
            <a:ext cx="312261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045417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6" name="Rectangle 73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57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42DD0C21-8FEE-4C18-8789-CC8ABE206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4B51757-7607-4CEA-A0EE-3C5BDC2C1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9141714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49" name="Titel 1">
            <a:extLst>
              <a:ext uri="{FF2B5EF4-FFF2-40B4-BE49-F238E27FC236}">
                <a16:creationId xmlns:a16="http://schemas.microsoft.com/office/drawing/2014/main" id="{086C34DA-9963-AE44-9574-8970B135C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altLang="nl-NL" sz="5000" spc="200" err="1">
                <a:solidFill>
                  <a:srgbClr val="FFFFFF"/>
                </a:solidFill>
              </a:rPr>
              <a:t>Qu'y</a:t>
            </a:r>
            <a:r>
              <a:rPr lang="en-US" altLang="nl-NL" sz="5000" spc="200">
                <a:solidFill>
                  <a:srgbClr val="FFFFFF"/>
                </a:solidFill>
              </a:rPr>
              <a:t> a-t-</a:t>
            </a:r>
            <a:r>
              <a:rPr lang="en-US" altLang="nl-NL" sz="5000" spc="200" err="1">
                <a:solidFill>
                  <a:srgbClr val="FFFFFF"/>
                </a:solidFill>
              </a:rPr>
              <a:t>il</a:t>
            </a:r>
            <a:r>
              <a:rPr lang="en-US" altLang="nl-NL" sz="5000" spc="200">
                <a:solidFill>
                  <a:srgbClr val="FFFFFF"/>
                </a:solidFill>
              </a:rPr>
              <a:t> </a:t>
            </a:r>
            <a:r>
              <a:rPr lang="en-US" altLang="nl-NL" sz="5000" spc="200" err="1">
                <a:solidFill>
                  <a:srgbClr val="FFFFFF"/>
                </a:solidFill>
              </a:rPr>
              <a:t>dans</a:t>
            </a:r>
            <a:r>
              <a:rPr lang="en-US" altLang="nl-NL" sz="5000" spc="200">
                <a:solidFill>
                  <a:srgbClr val="FFFFFF"/>
                </a:solidFill>
              </a:rPr>
              <a:t> un FJC?</a:t>
            </a:r>
            <a:endParaRPr lang="en-US" altLang="nl-NL" sz="5000" kern="1200" cap="all" spc="200" baseline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8853" name="Tijdelijke aanduiding voor inhoud 3">
            <a:extLst>
              <a:ext uri="{FF2B5EF4-FFF2-40B4-BE49-F238E27FC236}">
                <a16:creationId xmlns:a16="http://schemas.microsoft.com/office/drawing/2014/main" id="{3ADEE9BA-8878-B641-B339-35830C16F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4391" y="640080"/>
            <a:ext cx="5930864" cy="3306457"/>
          </a:xfrm>
          <a:prstGeom prst="rect">
            <a:avLst/>
          </a:prstGeom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EF39256-F095-41C8-8707-6C1A665E8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304880" y="5220212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38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F6ABD-9A49-4646-B3D9-7802C5B77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753" y="494184"/>
            <a:ext cx="7245424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sz="2800"/>
              <a:t>Organisations </a:t>
            </a:r>
            <a:r>
              <a:rPr lang="nl-NL" sz="2800" err="1"/>
              <a:t>partenaires</a:t>
            </a:r>
            <a:r>
              <a:rPr lang="nl-NL" sz="2800"/>
              <a:t> de la FJC à </a:t>
            </a:r>
            <a:r>
              <a:rPr lang="nl-NL" sz="2800" err="1"/>
              <a:t>Anvers</a:t>
            </a:r>
            <a:endParaRPr lang="nl-NL" sz="2800">
              <a:solidFill>
                <a:srgbClr val="6B27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6802" name="Tijdelijke aanduiding voor tekst 12">
            <a:extLst>
              <a:ext uri="{FF2B5EF4-FFF2-40B4-BE49-F238E27FC236}">
                <a16:creationId xmlns:a16="http://schemas.microsoft.com/office/drawing/2014/main" id="{2BAFD3DE-7B67-EB4E-B4EB-78A2608C2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/>
          <a:lstStyle/>
          <a:p>
            <a:r>
              <a:rPr lang="nl-BE" altLang="nl-NL"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FB944B-09C1-A649-BE33-995AEE5AF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4304" y="1484784"/>
            <a:ext cx="3679825" cy="5102225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chemeClr val="accent6">
                  <a:lumMod val="50000"/>
                </a:schemeClr>
              </a:buClr>
              <a:buSzPct val="75000"/>
              <a:buNone/>
              <a:defRPr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Gouvernement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Flamand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Clr>
                <a:schemeClr val="accent6">
                  <a:lumMod val="50000"/>
                </a:schemeClr>
              </a:buClr>
              <a:buSzPct val="75000"/>
              <a:buNone/>
              <a:defRPr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ville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d’Anvers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0" indent="0">
              <a:buClr>
                <a:schemeClr val="accent6">
                  <a:lumMod val="50000"/>
                </a:schemeClr>
              </a:buClr>
              <a:buSzPct val="75000"/>
              <a:buNone/>
              <a:defRPr/>
            </a:pP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Police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Locale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Clr>
                <a:schemeClr val="accent6">
                  <a:lumMod val="50000"/>
                </a:schemeClr>
              </a:buClr>
              <a:buSzPct val="75000"/>
              <a:buNone/>
              <a:defRPr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Procureur et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criminologues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Clr>
                <a:schemeClr val="accent6">
                  <a:lumMod val="50000"/>
                </a:schemeClr>
              </a:buClr>
              <a:buSzPct val="75000"/>
              <a:buNone/>
              <a:defRPr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Aide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aux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victimes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Clr>
                <a:schemeClr val="accent6">
                  <a:lumMod val="50000"/>
                </a:schemeClr>
              </a:buClr>
              <a:buSzPct val="75000"/>
              <a:buNone/>
              <a:defRPr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Refuges</a:t>
            </a:r>
          </a:p>
          <a:p>
            <a:pPr marL="0" indent="0">
              <a:buClr>
                <a:schemeClr val="accent6">
                  <a:lumMod val="50000"/>
                </a:schemeClr>
              </a:buClr>
              <a:buSzPct val="75000"/>
              <a:buNone/>
              <a:defRPr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Centre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social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Clr>
                <a:schemeClr val="accent6">
                  <a:lumMod val="50000"/>
                </a:schemeClr>
              </a:buClr>
              <a:buSzPct val="75000"/>
              <a:buNone/>
              <a:defRPr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Service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social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municipal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Clr>
                <a:schemeClr val="accent6">
                  <a:lumMod val="50000"/>
                </a:schemeClr>
              </a:buClr>
              <a:buSzPct val="75000"/>
              <a:buNone/>
              <a:defRPr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Maison de la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justice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probation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0" indent="0">
              <a:buClr>
                <a:schemeClr val="accent6">
                  <a:lumMod val="50000"/>
                </a:schemeClr>
              </a:buClr>
              <a:buSzPct val="75000"/>
              <a:buNone/>
              <a:defRPr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Centre santé mentale</a:t>
            </a:r>
          </a:p>
          <a:p>
            <a:pPr marL="0" indent="0">
              <a:buClr>
                <a:schemeClr val="accent6">
                  <a:lumMod val="50000"/>
                </a:schemeClr>
              </a:buClr>
              <a:buSzPct val="75000"/>
              <a:buNone/>
              <a:defRPr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Centre SOS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Enfants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Clr>
                <a:schemeClr val="accent6">
                  <a:lumMod val="50000"/>
                </a:schemeClr>
              </a:buClr>
              <a:buSzPct val="75000"/>
              <a:buNone/>
              <a:defRPr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Prison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Anvers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nl-NL" dirty="0"/>
          </a:p>
        </p:txBody>
      </p:sp>
      <p:sp>
        <p:nvSpPr>
          <p:cNvPr id="76804" name="Tijdelijke aanduiding voor tekst 14">
            <a:extLst>
              <a:ext uri="{FF2B5EF4-FFF2-40B4-BE49-F238E27FC236}">
                <a16:creationId xmlns:a16="http://schemas.microsoft.com/office/drawing/2014/main" id="{77BEB1AB-85C7-614B-B507-AC5BBADF9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/>
          <a:lstStyle/>
          <a:p>
            <a:r>
              <a:rPr lang="nl-BE" altLang="nl-NL"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rPr>
              <a:t> 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181225F-4BFF-F34F-9E06-805145099198}"/>
              </a:ext>
            </a:extLst>
          </p:cNvPr>
          <p:cNvSpPr txBox="1"/>
          <p:nvPr/>
        </p:nvSpPr>
        <p:spPr>
          <a:xfrm>
            <a:off x="4860032" y="1467107"/>
            <a:ext cx="3441179" cy="1560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6">
                  <a:lumMod val="50000"/>
                </a:schemeClr>
              </a:buClr>
              <a:buSzPct val="75000"/>
              <a:defRPr/>
            </a:pPr>
            <a:r>
              <a:rPr lang="nl-NL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50 employés </a:t>
            </a:r>
            <a:r>
              <a:rPr lang="nl-NL" sz="1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détachés</a:t>
            </a:r>
            <a:r>
              <a:rPr lang="nl-NL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1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auprès</a:t>
            </a:r>
            <a:r>
              <a:rPr lang="nl-NL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du FJC</a:t>
            </a:r>
          </a:p>
          <a:p>
            <a:pPr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6">
                  <a:lumMod val="50000"/>
                </a:schemeClr>
              </a:buClr>
              <a:buSzPct val="75000"/>
              <a:defRPr/>
            </a:pPr>
            <a:r>
              <a:rPr lang="nl-NL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Experts </a:t>
            </a:r>
            <a:r>
              <a:rPr lang="nl-NL" sz="1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permanents</a:t>
            </a:r>
            <a:r>
              <a:rPr lang="nl-NL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pour les </a:t>
            </a:r>
            <a:r>
              <a:rPr lang="nl-NL" sz="1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cas</a:t>
            </a:r>
            <a:r>
              <a:rPr lang="nl-NL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à </a:t>
            </a:r>
            <a:r>
              <a:rPr lang="nl-NL" sz="1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haut</a:t>
            </a:r>
            <a:r>
              <a:rPr lang="nl-NL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1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risque</a:t>
            </a:r>
            <a:endParaRPr lang="nl-NL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6">
                  <a:lumMod val="50000"/>
                </a:schemeClr>
              </a:buClr>
              <a:buSzPct val="75000"/>
              <a:defRPr/>
            </a:pPr>
            <a:r>
              <a:rPr lang="nl-NL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employés pour </a:t>
            </a:r>
            <a:r>
              <a:rPr lang="nl-NL" sz="1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chaque</a:t>
            </a:r>
            <a:r>
              <a:rPr lang="nl-NL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1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cas</a:t>
            </a:r>
            <a:r>
              <a:rPr lang="nl-NL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/ </a:t>
            </a:r>
            <a:r>
              <a:rPr lang="nl-NL" sz="1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ou</a:t>
            </a:r>
            <a:r>
              <a:rPr lang="nl-NL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1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sur</a:t>
            </a:r>
            <a:r>
              <a:rPr lang="nl-NL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appel</a:t>
            </a:r>
          </a:p>
        </p:txBody>
      </p:sp>
      <p:pic>
        <p:nvPicPr>
          <p:cNvPr id="76806" name="Afbeelding 10">
            <a:extLst>
              <a:ext uri="{FF2B5EF4-FFF2-40B4-BE49-F238E27FC236}">
                <a16:creationId xmlns:a16="http://schemas.microsoft.com/office/drawing/2014/main" id="{24DC0FEA-2689-404D-A1EF-AAD60E947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836" y="4567814"/>
            <a:ext cx="31273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955312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6013704" cy="1499616"/>
          </a:xfrm>
        </p:spPr>
        <p:txBody>
          <a:bodyPr>
            <a:normAutofit/>
          </a:bodyPr>
          <a:lstStyle/>
          <a:p>
            <a:r>
              <a:rPr lang="nl-BE"/>
              <a:t>Sur site - services spécialisés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2286000"/>
            <a:ext cx="6013703" cy="4023360"/>
          </a:xfrm>
        </p:spPr>
        <p:txBody>
          <a:bodyPr>
            <a:normAutofit/>
          </a:bodyPr>
          <a:lstStyle/>
          <a:p>
            <a:pPr marL="128016" lvl="1" indent="0">
              <a:buNone/>
            </a:pPr>
            <a:r>
              <a:rPr lang="nl-BE" dirty="0"/>
              <a:t>Organisations services "sur site" (sont présents en permanence):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Huissiers de justice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Psychologue pour enfants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Psychologue de 1ère ligne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Avocat (s)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Office d'immigration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GAMS (mutilation génitale féminine)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Médecins généralistes sur appel</a:t>
            </a:r>
          </a:p>
          <a:p>
            <a:pPr marL="456867" lvl="1" indent="0">
              <a:buNone/>
            </a:pPr>
            <a:endParaRPr lang="nl-BE" dirty="0"/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8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6013704" cy="1499616"/>
          </a:xfrm>
        </p:spPr>
        <p:txBody>
          <a:bodyPr>
            <a:normAutofit/>
          </a:bodyPr>
          <a:lstStyle/>
          <a:p>
            <a:r>
              <a:rPr lang="nl-BE"/>
              <a:t>SUR SITE - renforcer les victimes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2286000"/>
            <a:ext cx="6013703" cy="4023360"/>
          </a:xfrm>
        </p:spPr>
        <p:txBody>
          <a:bodyPr>
            <a:normAutofit/>
          </a:bodyPr>
          <a:lstStyle/>
          <a:p>
            <a:pPr lvl="1"/>
            <a:endParaRPr lang="nl-BE" dirty="0"/>
          </a:p>
          <a:p>
            <a:pPr lvl="1"/>
            <a:endParaRPr lang="nl-BE" dirty="0"/>
          </a:p>
          <a:p>
            <a:pPr lvl="1"/>
            <a:r>
              <a:rPr lang="nl-BE" dirty="0"/>
              <a:t>Travailleurs volontaires qui soutiennent les victimes, néerlandais (français / anglais) - arabe / berbère</a:t>
            </a:r>
          </a:p>
          <a:p>
            <a:pPr lvl="1"/>
            <a:r>
              <a:rPr lang="nl-BE" dirty="0"/>
              <a:t>groupe d'entraide néerlandais - arabe / berbère</a:t>
            </a:r>
          </a:p>
          <a:p>
            <a:pPr lvl="1"/>
            <a:r>
              <a:rPr lang="nl-BE" dirty="0"/>
              <a:t>Formations d’autodéfense</a:t>
            </a:r>
          </a:p>
          <a:p>
            <a:pPr lvl="1"/>
            <a:r>
              <a:rPr lang="nl-BE" dirty="0"/>
              <a:t>Briser l'isolement social en coopération avec diverses organisations</a:t>
            </a:r>
          </a:p>
          <a:p>
            <a:pPr lvl="1"/>
            <a:r>
              <a:rPr lang="nl-BE" dirty="0"/>
              <a:t>Bien-être: sport, yoga</a:t>
            </a:r>
          </a:p>
          <a:p>
            <a:pPr lvl="1"/>
            <a:r>
              <a:rPr lang="nl-BE" dirty="0"/>
              <a:t>Projet Amal: adolescents</a:t>
            </a:r>
          </a:p>
          <a:p>
            <a:pPr marL="128016" lvl="1" indent="0">
              <a:buNone/>
            </a:pPr>
            <a:br>
              <a:rPr lang="nl-BE" dirty="0"/>
            </a:br>
            <a:endParaRPr lang="nl-BE" dirty="0"/>
          </a:p>
          <a:p>
            <a:pPr marL="456867" lvl="1" indent="0">
              <a:buNone/>
            </a:pPr>
            <a:endParaRPr lang="nl-BE" dirty="0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8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0208" y="685892"/>
            <a:ext cx="2674805" cy="37940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5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Pas de “copy-paste”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1667" y="4593863"/>
            <a:ext cx="2194560" cy="0"/>
          </a:xfrm>
          <a:prstGeom prst="line">
            <a:avLst/>
          </a:prstGeom>
          <a:ln>
            <a:solidFill>
              <a:srgbClr val="3A8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Tijdelijke aanduiding voor inhoud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9" r="19568"/>
          <a:stretch/>
        </p:blipFill>
        <p:spPr>
          <a:xfrm>
            <a:off x="3493693" y="975"/>
            <a:ext cx="5650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70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8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BFC577-BC15-8948-9A9B-92EF9928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Bénéfice </a:t>
            </a:r>
            <a:r>
              <a:rPr lang="en-US" sz="350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perçu</a:t>
            </a:r>
            <a:r>
              <a:rPr lang="en-US" sz="35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sz="350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travailler</a:t>
            </a:r>
            <a:r>
              <a:rPr lang="en-US" sz="35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sous un </a:t>
            </a:r>
            <a:r>
              <a:rPr lang="en-US" sz="350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même</a:t>
            </a:r>
            <a:r>
              <a:rPr lang="en-US" sz="35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50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toit</a:t>
            </a:r>
            <a:endParaRPr lang="en-US" sz="3500">
              <a:solidFill>
                <a:srgbClr val="FFFFFF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E080C2E-B3ED-424C-B9AE-AF36FD82D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3286" y="804333"/>
            <a:ext cx="4729502" cy="5249334"/>
          </a:xfrm>
        </p:spPr>
        <p:txBody>
          <a:bodyPr vert="horz" lIns="45720" tIns="45720" rIns="45720" bIns="45720" rtlCol="0" anchor="ctr">
            <a:noAutofit/>
          </a:bodyPr>
          <a:lstStyle/>
          <a:p>
            <a:pPr>
              <a:buSzPct val="75000"/>
              <a:buFont typeface="Wingdings" charset="2"/>
              <a:buChar char="§"/>
              <a:defRPr/>
            </a:pPr>
            <a:r>
              <a:rPr lang="en-US" sz="2400" b="1" err="1">
                <a:latin typeface="Calibri" panose="020F0502020204030204" pitchFamily="34" charset="0"/>
                <a:cs typeface="Calibri" panose="020F0502020204030204" pitchFamily="34" charset="0"/>
              </a:rPr>
              <a:t>Augmente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US" sz="2400" b="1" err="1">
                <a:latin typeface="Calibri" panose="020F0502020204030204" pitchFamily="34" charset="0"/>
                <a:cs typeface="Calibri" panose="020F0502020204030204" pitchFamily="34" charset="0"/>
              </a:rPr>
              <a:t>développement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err="1">
                <a:latin typeface="Calibri" panose="020F0502020204030204" pitchFamily="34" charset="0"/>
                <a:cs typeface="Calibri" panose="020F0502020204030204" pitchFamily="34" charset="0"/>
              </a:rPr>
              <a:t>professionnel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:  </a:t>
            </a:r>
            <a:b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en-US" sz="2400" err="1">
                <a:latin typeface="Calibri" panose="020F0502020204030204" pitchFamily="34" charset="0"/>
                <a:cs typeface="Calibri" panose="020F0502020204030204" pitchFamily="34" charset="0"/>
              </a:rPr>
              <a:t>partage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latin typeface="Calibri" panose="020F0502020204030204" pitchFamily="34" charset="0"/>
                <a:cs typeface="Calibri" panose="020F0502020204030204" pitchFamily="34" charset="0"/>
              </a:rPr>
              <a:t>d'expertise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, de points de </a:t>
            </a:r>
            <a:r>
              <a:rPr lang="en-US" sz="2400" err="1">
                <a:latin typeface="Calibri" panose="020F0502020204030204" pitchFamily="34" charset="0"/>
                <a:cs typeface="Calibri" panose="020F0502020204030204" pitchFamily="34" charset="0"/>
              </a:rPr>
              <a:t>vue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sz="2400" err="1">
                <a:latin typeface="Calibri" panose="020F0502020204030204" pitchFamily="34" charset="0"/>
                <a:cs typeface="Calibri" panose="020F0502020204030204" pitchFamily="34" charset="0"/>
              </a:rPr>
              <a:t>d'informations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 entre les </a:t>
            </a:r>
            <a:r>
              <a:rPr lang="en-US" sz="2400" err="1">
                <a:latin typeface="Calibri" panose="020F0502020204030204" pitchFamily="34" charset="0"/>
                <a:cs typeface="Calibri" panose="020F0502020204030204" pitchFamily="34" charset="0"/>
              </a:rPr>
              <a:t>partenaires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 les rend </a:t>
            </a:r>
            <a:r>
              <a:rPr lang="en-US" sz="2400" err="1">
                <a:latin typeface="Calibri" panose="020F0502020204030204" pitchFamily="34" charset="0"/>
                <a:cs typeface="Calibri" panose="020F0502020204030204" pitchFamily="34" charset="0"/>
              </a:rPr>
              <a:t>tous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 plus </a:t>
            </a:r>
            <a:r>
              <a:rPr lang="en-US" sz="2400" err="1">
                <a:latin typeface="Calibri" panose="020F0502020204030204" pitchFamily="34" charset="0"/>
                <a:cs typeface="Calibri" panose="020F0502020204030204" pitchFamily="34" charset="0"/>
              </a:rPr>
              <a:t>conscients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2400" err="1">
                <a:latin typeface="Calibri" panose="020F0502020204030204" pitchFamily="34" charset="0"/>
                <a:cs typeface="Calibri" panose="020F0502020204030204" pitchFamily="34" charset="0"/>
              </a:rPr>
              <a:t>besoins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 du client</a:t>
            </a:r>
          </a:p>
          <a:p>
            <a:pPr>
              <a:buSzPct val="75000"/>
              <a:buFont typeface="Wingdings" charset="2"/>
              <a:buChar char="§"/>
              <a:defRPr/>
            </a:pP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Aide </a:t>
            </a:r>
            <a:r>
              <a:rPr lang="en-US" sz="2400" b="1" err="1"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err="1">
                <a:latin typeface="Calibri" panose="020F0502020204030204" pitchFamily="34" charset="0"/>
                <a:cs typeface="Calibri" panose="020F0502020204030204" pitchFamily="34" charset="0"/>
              </a:rPr>
              <a:t>éliminer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les doubles </a:t>
            </a:r>
            <a:r>
              <a:rPr lang="en-US" sz="2400" b="1" err="1">
                <a:latin typeface="Calibri" panose="020F0502020204030204" pitchFamily="34" charset="0"/>
                <a:cs typeface="Calibri" panose="020F0502020204030204" pitchFamily="34" charset="0"/>
              </a:rPr>
              <a:t>emplois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SzPct val="75000"/>
              <a:buFont typeface="Wingdings" charset="2"/>
              <a:buChar char="§"/>
              <a:defRPr/>
            </a:pPr>
            <a:r>
              <a:rPr lang="en-US" sz="2400" b="1" err="1">
                <a:latin typeface="Calibri" panose="020F0502020204030204" pitchFamily="34" charset="0"/>
                <a:cs typeface="Calibri" panose="020F0502020204030204" pitchFamily="34" charset="0"/>
              </a:rPr>
              <a:t>Fournit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un service plus </a:t>
            </a:r>
            <a:r>
              <a:rPr lang="en-US" sz="2400" b="1" err="1">
                <a:latin typeface="Calibri" panose="020F0502020204030204" pitchFamily="34" charset="0"/>
                <a:cs typeface="Calibri" panose="020F0502020204030204" pitchFamily="34" charset="0"/>
              </a:rPr>
              <a:t>efficace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sz="2400" b="1" err="1">
                <a:latin typeface="Calibri" panose="020F0502020204030204" pitchFamily="34" charset="0"/>
                <a:cs typeface="Calibri" panose="020F0502020204030204" pitchFamily="34" charset="0"/>
              </a:rPr>
              <a:t>effectif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SzPct val="75000"/>
              <a:buFont typeface="Wingdings" charset="2"/>
              <a:buChar char="§"/>
              <a:defRPr/>
            </a:pPr>
            <a:r>
              <a:rPr lang="en-US" sz="2400" b="1" err="1">
                <a:latin typeface="Calibri" panose="020F0502020204030204" pitchFamily="34" charset="0"/>
                <a:cs typeface="Calibri" panose="020F0502020204030204" pitchFamily="34" charset="0"/>
              </a:rPr>
              <a:t>Augmente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err="1">
                <a:latin typeface="Calibri" panose="020F0502020204030204" pitchFamily="34" charset="0"/>
                <a:cs typeface="Calibri" panose="020F0502020204030204" pitchFamily="34" charset="0"/>
              </a:rPr>
              <a:t>l'utilisation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et la </a:t>
            </a:r>
            <a:r>
              <a:rPr lang="en-US" sz="2400" b="1" err="1">
                <a:latin typeface="Calibri" panose="020F0502020204030204" pitchFamily="34" charset="0"/>
                <a:cs typeface="Calibri" panose="020F0502020204030204" pitchFamily="34" charset="0"/>
              </a:rPr>
              <a:t>disponibilité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2400" b="1" err="1">
                <a:latin typeface="Calibri" panose="020F0502020204030204" pitchFamily="34" charset="0"/>
                <a:cs typeface="Calibri" panose="020F0502020204030204" pitchFamily="34" charset="0"/>
              </a:rPr>
              <a:t>ressources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SzPct val="75000"/>
              <a:buFont typeface="Wingdings" charset="2"/>
              <a:buChar char="§"/>
              <a:defRPr/>
            </a:pP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Assure </a:t>
            </a:r>
            <a:r>
              <a:rPr lang="en-US" sz="2400" b="1" err="1">
                <a:latin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err="1">
                <a:latin typeface="Calibri" panose="020F0502020204030204" pitchFamily="34" charset="0"/>
                <a:cs typeface="Calibri" panose="020F0502020204030204" pitchFamily="34" charset="0"/>
              </a:rPr>
              <a:t>meilleure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communication </a:t>
            </a:r>
          </a:p>
        </p:txBody>
      </p:sp>
    </p:spTree>
    <p:extLst>
      <p:ext uri="{BB962C8B-B14F-4D97-AF65-F5344CB8AC3E}">
        <p14:creationId xmlns:p14="http://schemas.microsoft.com/office/powerpoint/2010/main" val="259204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8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BFC577-BC15-8948-9A9B-92EF9928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Faire la </a:t>
            </a:r>
            <a:r>
              <a:rPr lang="en-US" sz="350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différence</a:t>
            </a:r>
            <a:r>
              <a:rPr lang="en-US" sz="35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pour les </a:t>
            </a:r>
            <a:r>
              <a:rPr lang="en-US" sz="350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victimes</a:t>
            </a:r>
            <a:r>
              <a:rPr lang="en-US" sz="35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violence domestique, de violence </a:t>
            </a:r>
            <a:r>
              <a:rPr lang="en-US" sz="350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sexuelle</a:t>
            </a:r>
            <a:r>
              <a:rPr lang="en-US" sz="35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et </a:t>
            </a:r>
            <a:r>
              <a:rPr lang="en-US" sz="350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liée</a:t>
            </a:r>
            <a:r>
              <a:rPr lang="en-US" sz="35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au genre et de </a:t>
            </a:r>
            <a:r>
              <a:rPr lang="en-US" sz="350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maltraitance</a:t>
            </a:r>
            <a:r>
              <a:rPr lang="en-US" sz="35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50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d'enfants</a:t>
            </a:r>
            <a:endParaRPr lang="en-US" sz="3500">
              <a:solidFill>
                <a:srgbClr val="FFFFFF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E080C2E-B3ED-424C-B9AE-AF36FD82D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3286" y="804333"/>
            <a:ext cx="4729502" cy="5249334"/>
          </a:xfrm>
        </p:spPr>
        <p:txBody>
          <a:bodyPr vert="horz" lIns="45720" tIns="45720" rIns="45720" bIns="45720" rtlCol="0" anchor="ctr">
            <a:noAutofit/>
          </a:bodyPr>
          <a:lstStyle/>
          <a:p>
            <a:pPr>
              <a:buSzPct val="75000"/>
              <a:buFont typeface="Wingdings" charset="2"/>
              <a:buChar char="§"/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Que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pouvons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nous faire pour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vous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buSzPct val="75000"/>
              <a:buFont typeface="Wingdings" charset="2"/>
              <a:buChar char="§"/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Culture “WE”</a:t>
            </a:r>
          </a:p>
          <a:p>
            <a:pPr>
              <a:buSzPct val="75000"/>
              <a:buFont typeface="Wingdings" charset="2"/>
              <a:buChar char="§"/>
              <a:defRPr/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Espoir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pour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l’avenir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75000"/>
              <a:buFont typeface="Wingdings" charset="2"/>
              <a:buChar char="§"/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voix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victimes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75000"/>
              <a:buFont typeface="Wingdings" charset="2"/>
              <a:buChar char="§"/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soutien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authorités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crucial</a:t>
            </a:r>
          </a:p>
        </p:txBody>
      </p:sp>
    </p:spTree>
    <p:extLst>
      <p:ext uri="{BB962C8B-B14F-4D97-AF65-F5344CB8AC3E}">
        <p14:creationId xmlns:p14="http://schemas.microsoft.com/office/powerpoint/2010/main" val="3036071054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provincie_antwerpen_ppt_verdana">
  <a:themeElements>
    <a:clrScheme name="Provant colours">
      <a:dk1>
        <a:srgbClr val="000000"/>
      </a:dk1>
      <a:lt1>
        <a:sysClr val="window" lastClr="FFFFFF"/>
      </a:lt1>
      <a:dk2>
        <a:srgbClr val="53565A"/>
      </a:dk2>
      <a:lt2>
        <a:srgbClr val="BBBCBC"/>
      </a:lt2>
      <a:accent1>
        <a:srgbClr val="572932"/>
      </a:accent1>
      <a:accent2>
        <a:srgbClr val="E4002B"/>
      </a:accent2>
      <a:accent3>
        <a:srgbClr val="A6192E"/>
      </a:accent3>
      <a:accent4>
        <a:srgbClr val="861F41"/>
      </a:accent4>
      <a:accent5>
        <a:srgbClr val="E35205"/>
      </a:accent5>
      <a:accent6>
        <a:srgbClr val="DB3EB1"/>
      </a:accent6>
      <a:hlink>
        <a:srgbClr val="000000"/>
      </a:hlink>
      <a:folHlink>
        <a:srgbClr val="E0457B"/>
      </a:folHlink>
    </a:clrScheme>
    <a:fontScheme name="ProvantVerdana">
      <a:majorFont>
        <a:latin typeface="Verdana"/>
        <a:ea typeface=""/>
        <a:cs typeface=""/>
        <a:font script="Jpan" typeface="ＭＳ ゴシック"/>
      </a:majorFont>
      <a:minorFont>
        <a:latin typeface="Verdana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pt_master_ge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vincie_antwerpen_ppt_verdana">
  <a:themeElements>
    <a:clrScheme name="Provant colours">
      <a:dk1>
        <a:srgbClr val="000000"/>
      </a:dk1>
      <a:lt1>
        <a:sysClr val="window" lastClr="FFFFFF"/>
      </a:lt1>
      <a:dk2>
        <a:srgbClr val="53565A"/>
      </a:dk2>
      <a:lt2>
        <a:srgbClr val="BBBCBC"/>
      </a:lt2>
      <a:accent1>
        <a:srgbClr val="572932"/>
      </a:accent1>
      <a:accent2>
        <a:srgbClr val="E4002B"/>
      </a:accent2>
      <a:accent3>
        <a:srgbClr val="A6192E"/>
      </a:accent3>
      <a:accent4>
        <a:srgbClr val="861F41"/>
      </a:accent4>
      <a:accent5>
        <a:srgbClr val="E35205"/>
      </a:accent5>
      <a:accent6>
        <a:srgbClr val="DB3EB1"/>
      </a:accent6>
      <a:hlink>
        <a:srgbClr val="000000"/>
      </a:hlink>
      <a:folHlink>
        <a:srgbClr val="E0457B"/>
      </a:folHlink>
    </a:clrScheme>
    <a:fontScheme name="ProvantVerdana">
      <a:majorFont>
        <a:latin typeface="Verdana"/>
        <a:ea typeface=""/>
        <a:cs typeface=""/>
        <a:font script="Jpan" typeface="ＭＳ ゴシック"/>
      </a:majorFont>
      <a:minorFont>
        <a:latin typeface="Verdana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pt_master_ge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ovincie_antwerpen_ppt_verdana">
  <a:themeElements>
    <a:clrScheme name="Provant colours">
      <a:dk1>
        <a:srgbClr val="000000"/>
      </a:dk1>
      <a:lt1>
        <a:sysClr val="window" lastClr="FFFFFF"/>
      </a:lt1>
      <a:dk2>
        <a:srgbClr val="53565A"/>
      </a:dk2>
      <a:lt2>
        <a:srgbClr val="BBBCBC"/>
      </a:lt2>
      <a:accent1>
        <a:srgbClr val="572932"/>
      </a:accent1>
      <a:accent2>
        <a:srgbClr val="E4002B"/>
      </a:accent2>
      <a:accent3>
        <a:srgbClr val="A6192E"/>
      </a:accent3>
      <a:accent4>
        <a:srgbClr val="861F41"/>
      </a:accent4>
      <a:accent5>
        <a:srgbClr val="E35205"/>
      </a:accent5>
      <a:accent6>
        <a:srgbClr val="DB3EB1"/>
      </a:accent6>
      <a:hlink>
        <a:srgbClr val="000000"/>
      </a:hlink>
      <a:folHlink>
        <a:srgbClr val="E0457B"/>
      </a:folHlink>
    </a:clrScheme>
    <a:fontScheme name="ProvantVerdana">
      <a:majorFont>
        <a:latin typeface="Verdana"/>
        <a:ea typeface=""/>
        <a:cs typeface=""/>
        <a:font script="Jpan" typeface="ＭＳ ゴシック"/>
      </a:majorFont>
      <a:minorFont>
        <a:latin typeface="Verdana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pt_master_ge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835</Words>
  <Application>Microsoft Macintosh PowerPoint</Application>
  <PresentationFormat>Affichage à l'écran (4:3)</PresentationFormat>
  <Paragraphs>96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10</vt:i4>
      </vt:variant>
    </vt:vector>
  </HeadingPairs>
  <TitlesOfParts>
    <vt:vector size="27" baseType="lpstr">
      <vt:lpstr>ＭＳ Ｐゴシック</vt:lpstr>
      <vt:lpstr>ＭＳ Ｐゴシック</vt:lpstr>
      <vt:lpstr>Arial</vt:lpstr>
      <vt:lpstr>BentonSans-Bold</vt:lpstr>
      <vt:lpstr>BentonSansCond-Regular</vt:lpstr>
      <vt:lpstr>Calibri</vt:lpstr>
      <vt:lpstr>Interstate</vt:lpstr>
      <vt:lpstr>Lucida Grande</vt:lpstr>
      <vt:lpstr>Tw Cen MT</vt:lpstr>
      <vt:lpstr>Tw Cen MT Condensed</vt:lpstr>
      <vt:lpstr>Verdana</vt:lpstr>
      <vt:lpstr>Wingdings</vt:lpstr>
      <vt:lpstr>Wingdings 3</vt:lpstr>
      <vt:lpstr>provincie_antwerpen_ppt_verdana</vt:lpstr>
      <vt:lpstr>1_provincie_antwerpen_ppt_verdana</vt:lpstr>
      <vt:lpstr>2_provincie_antwerpen_ppt_verdana</vt:lpstr>
      <vt:lpstr>Integraal</vt:lpstr>
      <vt:lpstr>Présentation PowerPoint</vt:lpstr>
      <vt:lpstr>Family Justice Center?</vt:lpstr>
      <vt:lpstr>Qu'y a-t-il dans un FJC?</vt:lpstr>
      <vt:lpstr>Organisations partenaires de la FJC à Anvers</vt:lpstr>
      <vt:lpstr>Sur site - services spécialisés</vt:lpstr>
      <vt:lpstr>SUR SITE - renforcer les victimes</vt:lpstr>
      <vt:lpstr>Pas de “copy-paste”</vt:lpstr>
      <vt:lpstr>Bénéfice perçu de travailler sous un même toit</vt:lpstr>
      <vt:lpstr>Faire la différence pour les victimes de violence domestique, de violence sexuelle et liée au genre et de maltraitance d'enfants</vt:lpstr>
      <vt:lpstr>p.franck@efjca.eu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Stephane Gantzer</cp:lastModifiedBy>
  <cp:revision>11</cp:revision>
  <dcterms:created xsi:type="dcterms:W3CDTF">2018-11-11T17:54:12Z</dcterms:created>
  <dcterms:modified xsi:type="dcterms:W3CDTF">2018-11-11T21:44:59Z</dcterms:modified>
</cp:coreProperties>
</file>